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7" r:id="rId10"/>
    <p:sldId id="264" r:id="rId11"/>
    <p:sldId id="268" r:id="rId12"/>
    <p:sldId id="265" r:id="rId1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9BC1A"/>
    <a:srgbClr val="BE02A8"/>
    <a:srgbClr val="7117A9"/>
    <a:srgbClr val="5EE838"/>
    <a:srgbClr val="6BDD4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335" autoAdjust="0"/>
  </p:normalViewPr>
  <p:slideViewPr>
    <p:cSldViewPr>
      <p:cViewPr varScale="1">
        <p:scale>
          <a:sx n="102" d="100"/>
          <a:sy n="102" d="100"/>
        </p:scale>
        <p:origin x="-23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F39A39-07D0-40B3-9A89-B9458E3F2F21}" type="datetimeFigureOut">
              <a:rPr lang="ko-KR" altLang="en-US" smtClean="0"/>
              <a:t>2014-02-27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C55EF7-1840-4E86-A12A-351F6EC059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9123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Pr>
        <a:gradFill rotWithShape="1">
          <a:gsLst>
            <a:gs pos="45000">
              <a:schemeClr val="bg1">
                <a:tint val="80000"/>
                <a:satMod val="300000"/>
              </a:schemeClr>
            </a:gs>
            <a:gs pos="99000">
              <a:schemeClr val="bg1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2492896"/>
            <a:ext cx="6228184" cy="1107554"/>
          </a:xfrm>
        </p:spPr>
        <p:txBody>
          <a:bodyPr>
            <a:normAutofit/>
          </a:bodyPr>
          <a:lstStyle>
            <a:lvl1pPr>
              <a:defRPr sz="1800">
                <a:solidFill>
                  <a:srgbClr val="92D050"/>
                </a:solidFill>
                <a:latin typeface="HY견고딕" panose="02030600000101010101" pitchFamily="18" charset="-127"/>
                <a:ea typeface="HY견고딕" panose="02030600000101010101" pitchFamily="18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marR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ko-KR" altLang="en-US" sz="1000" smtClean="0">
                <a:effectLst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fontAlgn="base" latinLnBrk="1"/>
            <a:r>
              <a:rPr lang="ko-KR" altLang="en-US" sz="1000" kern="0" spc="0" smtClean="0">
                <a:solidFill>
                  <a:srgbClr val="000000"/>
                </a:solidFill>
                <a:effectLst/>
              </a:rPr>
              <a:t>마스터 부제목 스타일 편집</a:t>
            </a:r>
            <a:endParaRPr lang="ko-KR" altLang="en-US" sz="1000" kern="0" spc="0" dirty="0" smtClean="0">
              <a:solidFill>
                <a:srgbClr val="000000"/>
              </a:solidFill>
              <a:effectLst/>
            </a:endParaRPr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7738" l="864" r="100000">
                        <a14:foregroundMark x1="28726" y1="38462" x2="39309" y2="30769"/>
                        <a14:foregroundMark x1="33045" y1="20814" x2="35853" y2="17647"/>
                        <a14:foregroundMark x1="42981" y1="12670" x2="46220" y2="11765"/>
                        <a14:foregroundMark x1="70842" y1="40724" x2="71922" y2="42534"/>
                        <a14:foregroundMark x1="79482" y1="37104" x2="80778" y2="37104"/>
                        <a14:foregroundMark x1="51404" y1="21719" x2="63283" y2="20362"/>
                        <a14:backgroundMark x1="47084" y1="905" x2="60907" y2="905"/>
                      </a14:backgroundRemoval>
                    </a14:imgEffect>
                    <a14:imgEffect>
                      <a14:colorTemperature colorTemp="59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2663" y="4215425"/>
            <a:ext cx="4139953" cy="1976090"/>
          </a:xfrm>
          <a:prstGeom prst="rect">
            <a:avLst/>
          </a:prstGeom>
        </p:spPr>
      </p:pic>
      <p:sp>
        <p:nvSpPr>
          <p:cNvPr id="8" name="TextBox 7"/>
          <p:cNvSpPr txBox="1"/>
          <p:nvPr userDrawn="1"/>
        </p:nvSpPr>
        <p:spPr>
          <a:xfrm>
            <a:off x="6084168" y="6320277"/>
            <a:ext cx="30243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106</a:t>
            </a:r>
            <a:r>
              <a:rPr lang="ko-KR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주년 </a:t>
            </a:r>
            <a:r>
              <a:rPr lang="en-US" altLang="ko-KR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3.8</a:t>
            </a:r>
            <a:r>
              <a:rPr lang="ko-KR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여성대회 </a:t>
            </a:r>
            <a:r>
              <a:rPr lang="ko-KR" altLang="en-US" sz="12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HY울릉도M" panose="02030600000101010101" pitchFamily="18" charset="-127"/>
                <a:ea typeface="HY울릉도M" panose="02030600000101010101" pitchFamily="18" charset="-127"/>
              </a:rPr>
              <a:t>공동기획단</a:t>
            </a:r>
            <a:endParaRPr lang="ko-KR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770940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bg>
      <p:bgPr>
        <a:gradFill rotWithShape="1">
          <a:gsLst>
            <a:gs pos="45000">
              <a:schemeClr val="bg1">
                <a:tint val="80000"/>
                <a:satMod val="300000"/>
              </a:schemeClr>
            </a:gs>
            <a:gs pos="100000">
              <a:schemeClr val="bg1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35881-4AB2-4EB3-9171-CB2FBBCD6B3B}" type="datetimeFigureOut">
              <a:rPr lang="ko-KR" altLang="en-US" smtClean="0"/>
              <a:t>2014-02-27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2D6C5-0410-4517-B651-1C87DB77E6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35701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35881-4AB2-4EB3-9171-CB2FBBCD6B3B}" type="datetimeFigureOut">
              <a:rPr lang="ko-KR" altLang="en-US" smtClean="0"/>
              <a:t>2014-02-27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2D6C5-0410-4517-B651-1C87DB77E6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3477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35881-4AB2-4EB3-9171-CB2FBBCD6B3B}" type="datetimeFigureOut">
              <a:rPr lang="ko-KR" altLang="en-US" smtClean="0"/>
              <a:t>2014-02-27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2D6C5-0410-4517-B651-1C87DB77E6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39235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35881-4AB2-4EB3-9171-CB2FBBCD6B3B}" type="datetimeFigureOut">
              <a:rPr lang="ko-KR" altLang="en-US" smtClean="0"/>
              <a:t>2014-02-27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2D6C5-0410-4517-B651-1C87DB77E6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3093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35881-4AB2-4EB3-9171-CB2FBBCD6B3B}" type="datetimeFigureOut">
              <a:rPr lang="ko-KR" altLang="en-US" smtClean="0"/>
              <a:t>2014-02-27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2D6C5-0410-4517-B651-1C87DB77E6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33263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35881-4AB2-4EB3-9171-CB2FBBCD6B3B}" type="datetimeFigureOut">
              <a:rPr lang="ko-KR" altLang="en-US" smtClean="0"/>
              <a:t>2014-02-27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2D6C5-0410-4517-B651-1C87DB77E6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26076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35881-4AB2-4EB3-9171-CB2FBBCD6B3B}" type="datetimeFigureOut">
              <a:rPr lang="ko-KR" altLang="en-US" smtClean="0"/>
              <a:t>2014-02-27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2D6C5-0410-4517-B651-1C87DB77E6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1473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35881-4AB2-4EB3-9171-CB2FBBCD6B3B}" type="datetimeFigureOut">
              <a:rPr lang="ko-KR" altLang="en-US" smtClean="0"/>
              <a:t>2014-02-27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2D6C5-0410-4517-B651-1C87DB77E6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37598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35881-4AB2-4EB3-9171-CB2FBBCD6B3B}" type="datetimeFigureOut">
              <a:rPr lang="ko-KR" altLang="en-US" smtClean="0"/>
              <a:t>2014-02-27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2D6C5-0410-4517-B651-1C87DB77E6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73943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35881-4AB2-4EB3-9171-CB2FBBCD6B3B}" type="datetimeFigureOut">
              <a:rPr lang="ko-KR" altLang="en-US" smtClean="0"/>
              <a:t>2014-02-27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72D6C5-0410-4517-B651-1C87DB77E6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71603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135881-4AB2-4EB3-9171-CB2FBBCD6B3B}" type="datetimeFigureOut">
              <a:rPr lang="ko-KR" altLang="en-US" smtClean="0"/>
              <a:t>2014-02-27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72D6C5-0410-4517-B651-1C87DB77E6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3981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0" y="1700808"/>
            <a:ext cx="7172199" cy="643508"/>
          </a:xfrm>
        </p:spPr>
        <p:txBody>
          <a:bodyPr>
            <a:normAutofit/>
          </a:bodyPr>
          <a:lstStyle/>
          <a:p>
            <a:r>
              <a:rPr lang="en-US" altLang="ko-KR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106</a:t>
            </a:r>
            <a:r>
              <a:rPr lang="ko-KR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주년 </a:t>
            </a:r>
            <a:r>
              <a:rPr lang="en-US" altLang="ko-KR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3.8 </a:t>
            </a:r>
            <a:r>
              <a:rPr lang="ko-KR" altLang="en-US" sz="3200" dirty="0">
                <a:solidFill>
                  <a:srgbClr val="39BC1A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세계 여성의 날 </a:t>
            </a:r>
            <a:r>
              <a:rPr lang="ko-KR" alt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교육자료</a:t>
            </a:r>
            <a:endParaRPr lang="ko-KR" altLang="en-US" sz="32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715" b="95928" l="1080" r="100000">
                        <a14:foregroundMark x1="29374" y1="28054" x2="38877" y2="37104"/>
                        <a14:foregroundMark x1="33045" y1="15837" x2="36285" y2="19910"/>
                        <a14:foregroundMark x1="42549" y1="7692" x2="46868" y2="12670"/>
                        <a14:foregroundMark x1="71274" y1="39367" x2="72354" y2="41176"/>
                        <a14:foregroundMark x1="80346" y1="36652" x2="80562" y2="33937"/>
                        <a14:foregroundMark x1="47948" y1="15837" x2="63067" y2="15837"/>
                        <a14:foregroundMark x1="49244" y1="9050" x2="57883" y2="10407"/>
                        <a14:foregroundMark x1="48812" y1="7692" x2="61771" y2="5430"/>
                        <a14:foregroundMark x1="48164" y1="5430" x2="48164" y2="5430"/>
                        <a14:foregroundMark x1="46004" y1="4525" x2="56156" y2="4525"/>
                        <a14:foregroundMark x1="45572" y1="3620" x2="50324" y2="3620"/>
                        <a14:foregroundMark x1="49676" y1="3620" x2="62635" y2="2715"/>
                        <a14:backgroundMark x1="45572" y1="905" x2="64363" y2="1357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2247" y="2852936"/>
            <a:ext cx="6672467" cy="3184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990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404664"/>
            <a:ext cx="9144000" cy="1080120"/>
          </a:xfrm>
        </p:spPr>
        <p:txBody>
          <a:bodyPr>
            <a:normAutofit/>
          </a:bodyPr>
          <a:lstStyle/>
          <a:p>
            <a:r>
              <a:rPr lang="en-US" altLang="ko-KR" sz="2800" dirty="0" smtClean="0">
                <a:solidFill>
                  <a:srgbClr val="39BC1A"/>
                </a:solidFill>
              </a:rPr>
              <a:t>3.8 </a:t>
            </a:r>
            <a:r>
              <a:rPr lang="ko-KR" altLang="en-US" sz="2800" dirty="0" smtClean="0">
                <a:solidFill>
                  <a:srgbClr val="39BC1A"/>
                </a:solidFill>
              </a:rPr>
              <a:t>세계 여성의 날</a:t>
            </a:r>
            <a:r>
              <a:rPr lang="en-US" altLang="ko-KR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  <a:r>
              <a:rPr lang="en-US" altLang="ko-KR" sz="2800" dirty="0" smtClean="0">
                <a:solidFill>
                  <a:srgbClr val="5EE838"/>
                </a:solidFill>
              </a:rPr>
              <a:t> </a:t>
            </a:r>
            <a:r>
              <a:rPr lang="ko-KR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어떻게 시작되었을까</a:t>
            </a:r>
            <a:r>
              <a:rPr lang="en-US" altLang="ko-KR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? </a:t>
            </a:r>
            <a:endParaRPr lang="ko-KR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539552" y="1700808"/>
            <a:ext cx="8352928" cy="1224136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dirty="0" smtClean="0"/>
              <a:t>1908</a:t>
            </a:r>
            <a:r>
              <a:rPr lang="ko-KR" altLang="en-US" sz="2000" dirty="0" smtClean="0"/>
              <a:t>년 </a:t>
            </a:r>
            <a:r>
              <a:rPr lang="en-US" altLang="ko-KR" sz="2000" dirty="0" smtClean="0"/>
              <a:t>3</a:t>
            </a:r>
            <a:r>
              <a:rPr lang="ko-KR" altLang="en-US" sz="2000" dirty="0" smtClean="0"/>
              <a:t>월 </a:t>
            </a:r>
            <a:r>
              <a:rPr lang="en-US" altLang="ko-KR" sz="2000" dirty="0" smtClean="0"/>
              <a:t>8</a:t>
            </a:r>
            <a:r>
              <a:rPr lang="ko-KR" altLang="en-US" sz="2000" dirty="0" smtClean="0"/>
              <a:t>일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미국 </a:t>
            </a:r>
            <a:r>
              <a:rPr lang="ko-KR" altLang="en-US" sz="2000" dirty="0" err="1" smtClean="0"/>
              <a:t>루저스</a:t>
            </a:r>
            <a:r>
              <a:rPr lang="ko-KR" altLang="en-US" sz="2000" dirty="0" smtClean="0"/>
              <a:t> 광장에 모인 </a:t>
            </a:r>
            <a:r>
              <a:rPr lang="en-US" altLang="ko-KR" sz="2000" dirty="0" smtClean="0"/>
              <a:t>1</a:t>
            </a:r>
            <a:r>
              <a:rPr lang="ko-KR" altLang="en-US" sz="2000" dirty="0" smtClean="0"/>
              <a:t>만</a:t>
            </a:r>
            <a:r>
              <a:rPr lang="en-US" altLang="ko-KR" sz="2000" dirty="0" smtClean="0"/>
              <a:t>5</a:t>
            </a:r>
            <a:r>
              <a:rPr lang="ko-KR" altLang="en-US" sz="2000" dirty="0" smtClean="0"/>
              <a:t>천명의 여성 노동자들</a:t>
            </a:r>
            <a:endParaRPr lang="en-US" altLang="ko-KR" sz="2000" dirty="0" smtClean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ko-KR" altLang="en-US" sz="2000" dirty="0" smtClean="0"/>
              <a:t>임금 인상</a:t>
            </a:r>
            <a:r>
              <a:rPr lang="en-US" altLang="ko-KR" sz="2000" dirty="0"/>
              <a:t>,</a:t>
            </a:r>
            <a:r>
              <a:rPr lang="en-US" altLang="ko-KR" sz="2000" dirty="0" smtClean="0"/>
              <a:t> 10</a:t>
            </a:r>
            <a:r>
              <a:rPr lang="ko-KR" altLang="en-US" sz="2000" dirty="0" smtClean="0"/>
              <a:t>시간 노동</a:t>
            </a:r>
            <a:r>
              <a:rPr lang="en-US" altLang="ko-KR" sz="2000" dirty="0"/>
              <a:t>,</a:t>
            </a:r>
            <a:r>
              <a:rPr lang="en-US" altLang="ko-KR" sz="2000" dirty="0" smtClean="0"/>
              <a:t> </a:t>
            </a:r>
            <a:r>
              <a:rPr lang="ko-KR" altLang="en-US" sz="2000" dirty="0" smtClean="0"/>
              <a:t>노동조합 결성의 자유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선거권 보장을 요구</a:t>
            </a:r>
            <a:endParaRPr lang="en-US" altLang="ko-KR" sz="2000" dirty="0" smtClean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ko-KR" sz="2000" dirty="0" smtClean="0"/>
              <a:t>1910</a:t>
            </a:r>
            <a:r>
              <a:rPr lang="ko-KR" altLang="en-US" sz="2000" dirty="0" smtClean="0"/>
              <a:t>년</a:t>
            </a:r>
            <a:r>
              <a:rPr lang="en-US" altLang="ko-KR" sz="2000" dirty="0" smtClean="0"/>
              <a:t>, </a:t>
            </a:r>
            <a:r>
              <a:rPr lang="ko-KR" altLang="en-US" sz="2000" dirty="0" err="1" smtClean="0"/>
              <a:t>클라라</a:t>
            </a:r>
            <a:r>
              <a:rPr lang="ko-KR" altLang="en-US" sz="2000" dirty="0" smtClean="0"/>
              <a:t> </a:t>
            </a:r>
            <a:r>
              <a:rPr lang="ko-KR" altLang="en-US" sz="2000" dirty="0" err="1" smtClean="0"/>
              <a:t>체트킨이</a:t>
            </a:r>
            <a:r>
              <a:rPr lang="ko-KR" altLang="en-US" sz="2000" dirty="0" smtClean="0"/>
              <a:t> </a:t>
            </a:r>
            <a:r>
              <a:rPr lang="en-US" altLang="ko-KR" sz="2000" dirty="0" smtClean="0"/>
              <a:t>‘</a:t>
            </a:r>
            <a:r>
              <a:rPr lang="ko-KR" altLang="en-US" sz="2000" dirty="0" smtClean="0"/>
              <a:t>세계 여성노동자의 날</a:t>
            </a:r>
            <a:r>
              <a:rPr lang="en-US" altLang="ko-KR" sz="2000" dirty="0" smtClean="0"/>
              <a:t>’</a:t>
            </a:r>
            <a:r>
              <a:rPr lang="ko-KR" altLang="en-US" sz="2000" dirty="0" smtClean="0"/>
              <a:t>을 제안</a:t>
            </a:r>
            <a:endParaRPr lang="en-US" altLang="ko-KR" sz="2000" dirty="0" smtClean="0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altLang="ko-KR" sz="2000" dirty="0" smtClean="0"/>
          </a:p>
          <a:p>
            <a:endParaRPr lang="en-US" altLang="ko-KR" sz="2000" dirty="0"/>
          </a:p>
          <a:p>
            <a:endParaRPr lang="ko-KR" altLang="en-US" sz="2000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126" y="3068960"/>
            <a:ext cx="3926873" cy="3096344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9" y="3068960"/>
            <a:ext cx="4191095" cy="30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955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548680"/>
            <a:ext cx="9144000" cy="72008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rgbClr val="39BC1A"/>
                </a:solidFill>
              </a:rPr>
              <a:t>한국</a:t>
            </a:r>
            <a:r>
              <a:rPr lang="ko-KR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의 세계 </a:t>
            </a:r>
            <a:r>
              <a:rPr lang="ko-KR" altLang="en-US" sz="2800" dirty="0" smtClean="0">
                <a:solidFill>
                  <a:srgbClr val="39BC1A"/>
                </a:solidFill>
              </a:rPr>
              <a:t>여성의 날</a:t>
            </a:r>
            <a:r>
              <a:rPr lang="ko-KR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대회</a:t>
            </a:r>
            <a:endParaRPr lang="ko-KR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5076056" y="1683362"/>
            <a:ext cx="3816423" cy="4553949"/>
          </a:xfrm>
        </p:spPr>
        <p:txBody>
          <a:bodyPr>
            <a:normAutofit fontScale="25000" lnSpcReduction="20000"/>
          </a:bodyPr>
          <a:lstStyle/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altLang="ko-KR" sz="8000" dirty="0"/>
              <a:t>1920</a:t>
            </a:r>
            <a:r>
              <a:rPr lang="en-US" altLang="ko-KR" sz="8000" dirty="0"/>
              <a:t>년대부터 3.8 </a:t>
            </a:r>
            <a:r>
              <a:rPr lang="en-US" altLang="ko-KR" sz="8000" dirty="0" err="1"/>
              <a:t>여성의</a:t>
            </a:r>
            <a:r>
              <a:rPr lang="en-US" altLang="ko-KR" sz="8000" dirty="0"/>
              <a:t> 날 </a:t>
            </a:r>
            <a:r>
              <a:rPr lang="en-US" altLang="ko-KR" sz="8000" dirty="0" err="1"/>
              <a:t>대회</a:t>
            </a:r>
            <a:r>
              <a:rPr lang="en-US" altLang="ko-KR" sz="8000" dirty="0"/>
              <a:t> </a:t>
            </a:r>
            <a:r>
              <a:rPr lang="ko-KR" altLang="en-US" sz="8000" dirty="0"/>
              <a:t>치렀으나</a:t>
            </a:r>
            <a:r>
              <a:rPr lang="en-US" altLang="ko-KR" sz="8000" dirty="0"/>
              <a:t>, </a:t>
            </a:r>
            <a:r>
              <a:rPr lang="en-US" altLang="ko-KR" sz="8000" dirty="0" err="1"/>
              <a:t>일제탄압으로</a:t>
            </a:r>
            <a:r>
              <a:rPr lang="en-US" altLang="ko-KR" sz="8000" dirty="0"/>
              <a:t> </a:t>
            </a:r>
            <a:r>
              <a:rPr lang="en-US" altLang="ko-KR" sz="8000" dirty="0" err="1"/>
              <a:t>중단</a:t>
            </a:r>
            <a:endParaRPr lang="en-US" altLang="ko-KR" sz="8000" dirty="0"/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US" altLang="ko-KR" sz="8000" dirty="0"/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altLang="ko-KR" sz="8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1985</a:t>
            </a:r>
            <a:r>
              <a:rPr lang="ko-KR" altLang="en-US" sz="8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년</a:t>
            </a:r>
            <a:r>
              <a:rPr lang="en-US" altLang="ko-KR" sz="8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,</a:t>
            </a:r>
            <a:r>
              <a:rPr lang="ko-KR" altLang="en-US" sz="8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ko-KR" altLang="en-US" sz="8000" dirty="0"/>
              <a:t>세계 여성의 날 기념대회를 열고 여성의 날 투쟁 재개</a:t>
            </a:r>
            <a:endParaRPr lang="en-US" altLang="ko-KR" sz="8000" dirty="0"/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US" altLang="ko-KR" sz="8000" dirty="0"/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altLang="ko-KR" sz="8000" dirty="0"/>
              <a:t>1988</a:t>
            </a:r>
            <a:r>
              <a:rPr lang="ko-KR" altLang="en-US" sz="8000" dirty="0"/>
              <a:t>년부터 여성노동자대회 </a:t>
            </a:r>
            <a:r>
              <a:rPr lang="ko-KR" altLang="en-US" sz="8000" dirty="0" smtClean="0"/>
              <a:t>개최</a:t>
            </a:r>
            <a:endParaRPr lang="en-US" altLang="ko-KR" sz="8000" dirty="0" smtClean="0"/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</a:pPr>
            <a:endParaRPr lang="en-US" altLang="ko-KR" sz="8000" dirty="0"/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ko-KR" altLang="en-US" sz="8000" dirty="0" smtClean="0"/>
              <a:t>매년 여성노동자의 요구를 천명하며 투쟁하는 자리</a:t>
            </a:r>
            <a:r>
              <a:rPr lang="en-US" altLang="ko-KR" sz="8000" dirty="0" smtClean="0"/>
              <a:t>!</a:t>
            </a:r>
            <a:endParaRPr lang="en-US" altLang="ko-KR" sz="8000" dirty="0"/>
          </a:p>
          <a:p>
            <a:endParaRPr lang="en-US" altLang="ko-KR" sz="2000" dirty="0"/>
          </a:p>
          <a:p>
            <a:endParaRPr lang="ko-KR" altLang="en-US" sz="2000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921" y="1844824"/>
            <a:ext cx="3480412" cy="23762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5121" y="3933056"/>
            <a:ext cx="3219919" cy="24149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85043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404664"/>
            <a:ext cx="9144000" cy="1080120"/>
          </a:xfrm>
        </p:spPr>
        <p:txBody>
          <a:bodyPr>
            <a:normAutofit/>
          </a:bodyPr>
          <a:lstStyle/>
          <a:p>
            <a:r>
              <a:rPr lang="en-US" altLang="ko-KR" sz="2800" dirty="0" smtClean="0">
                <a:solidFill>
                  <a:srgbClr val="39BC1A"/>
                </a:solidFill>
              </a:rPr>
              <a:t>2014</a:t>
            </a:r>
            <a:r>
              <a:rPr lang="ko-KR" altLang="en-US" sz="2800" dirty="0" smtClean="0">
                <a:solidFill>
                  <a:srgbClr val="39BC1A"/>
                </a:solidFill>
              </a:rPr>
              <a:t>년</a:t>
            </a:r>
            <a:r>
              <a:rPr lang="en-US" altLang="ko-KR" sz="2800" dirty="0">
                <a:solidFill>
                  <a:srgbClr val="39BC1A"/>
                </a:solidFill>
              </a:rPr>
              <a:t> </a:t>
            </a:r>
            <a:r>
              <a:rPr lang="ko-KR" altLang="en-US" sz="2800" dirty="0" smtClean="0">
                <a:solidFill>
                  <a:srgbClr val="39BC1A"/>
                </a:solidFill>
              </a:rPr>
              <a:t>한국</a:t>
            </a:r>
            <a:r>
              <a:rPr lang="ko-KR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에서 </a:t>
            </a:r>
            <a:r>
              <a:rPr lang="ko-KR" altLang="en-US" sz="2800" dirty="0" smtClean="0">
                <a:solidFill>
                  <a:srgbClr val="39BC1A"/>
                </a:solidFill>
              </a:rPr>
              <a:t>여성노동자</a:t>
            </a:r>
            <a:r>
              <a:rPr lang="ko-KR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로 산다는 것은</a:t>
            </a:r>
            <a:endParaRPr lang="ko-KR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4644008" y="1844824"/>
            <a:ext cx="4176464" cy="1584176"/>
          </a:xfrm>
        </p:spPr>
        <p:txBody>
          <a:bodyPr>
            <a:normAutofit/>
          </a:bodyPr>
          <a:lstStyle/>
          <a:p>
            <a:endParaRPr lang="en-US" altLang="ko-KR" sz="2000" dirty="0"/>
          </a:p>
          <a:p>
            <a:endParaRPr lang="ko-KR" altLang="en-US" sz="2000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391" y="1975017"/>
            <a:ext cx="3503585" cy="4190287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3852806"/>
            <a:ext cx="4091343" cy="231249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634272" y="1975017"/>
            <a:ext cx="40324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 smtClean="0"/>
              <a:t>남성 정규직이 </a:t>
            </a:r>
            <a:r>
              <a:rPr lang="en-US" altLang="ko-KR" dirty="0" smtClean="0"/>
              <a:t>100</a:t>
            </a:r>
            <a:r>
              <a:rPr lang="ko-KR" altLang="en-US" dirty="0" smtClean="0"/>
              <a:t>만원을 받을 때 여성 정규직은 </a:t>
            </a:r>
            <a:r>
              <a:rPr lang="en-US" altLang="ko-KR" dirty="0" smtClean="0"/>
              <a:t>61</a:t>
            </a:r>
            <a:r>
              <a:rPr lang="ko-KR" altLang="en-US" dirty="0" smtClean="0"/>
              <a:t>만원 받음</a:t>
            </a:r>
            <a:endParaRPr lang="en-US" altLang="ko-KR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 smtClean="0"/>
              <a:t>여성노동자가 집중된 직종은 </a:t>
            </a:r>
            <a:r>
              <a:rPr lang="ko-KR" altLang="en-US" dirty="0" err="1" smtClean="0"/>
              <a:t>비정규직이거나</a:t>
            </a:r>
            <a:r>
              <a:rPr lang="ko-KR" altLang="en-US" dirty="0" smtClean="0"/>
              <a:t> 저임금</a:t>
            </a:r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17719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404664"/>
            <a:ext cx="9144000" cy="1080120"/>
          </a:xfrm>
        </p:spPr>
        <p:txBody>
          <a:bodyPr>
            <a:normAutofit/>
          </a:bodyPr>
          <a:lstStyle/>
          <a:p>
            <a:r>
              <a:rPr lang="en-US" altLang="ko-KR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2014</a:t>
            </a:r>
            <a:r>
              <a:rPr lang="ko-KR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년</a:t>
            </a:r>
            <a:r>
              <a:rPr lang="en-US" altLang="ko-KR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ko-KR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투쟁하는 </a:t>
            </a:r>
            <a:r>
              <a:rPr lang="ko-KR" altLang="en-US" sz="2800" dirty="0" smtClean="0">
                <a:solidFill>
                  <a:srgbClr val="39BC1A"/>
                </a:solidFill>
              </a:rPr>
              <a:t>여성노동자</a:t>
            </a:r>
            <a:endParaRPr lang="ko-KR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677" y="1628800"/>
            <a:ext cx="3892323" cy="2592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628800"/>
            <a:ext cx="3884696" cy="2592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679677" y="4509120"/>
            <a:ext cx="7780755" cy="1554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900" dirty="0" smtClean="0">
                <a:solidFill>
                  <a:srgbClr val="39BC1A"/>
                </a:solidFill>
              </a:rPr>
              <a:t>공공운수노조 서경지부 </a:t>
            </a:r>
            <a:r>
              <a:rPr lang="ko-KR" altLang="en-US" sz="1900" dirty="0" err="1" smtClean="0">
                <a:solidFill>
                  <a:srgbClr val="39BC1A"/>
                </a:solidFill>
              </a:rPr>
              <a:t>중앙대분회</a:t>
            </a:r>
            <a:endParaRPr lang="en-US" altLang="ko-KR" sz="1900" dirty="0" smtClean="0">
              <a:solidFill>
                <a:srgbClr val="39BC1A"/>
              </a:solidFill>
            </a:endParaRPr>
          </a:p>
          <a:p>
            <a:endParaRPr lang="en-US" altLang="ko-KR" sz="1900" dirty="0"/>
          </a:p>
          <a:p>
            <a:r>
              <a:rPr lang="en-US" altLang="ko-KR" sz="1900" dirty="0" smtClean="0"/>
              <a:t>: 2013</a:t>
            </a:r>
            <a:r>
              <a:rPr lang="en-US" altLang="ko-KR" sz="1900" dirty="0"/>
              <a:t>.</a:t>
            </a:r>
            <a:r>
              <a:rPr lang="ko-KR" altLang="en-US" sz="1900" dirty="0" smtClean="0"/>
              <a:t> </a:t>
            </a:r>
            <a:r>
              <a:rPr lang="en-US" altLang="ko-KR" sz="1900" dirty="0" smtClean="0"/>
              <a:t>12.</a:t>
            </a:r>
            <a:r>
              <a:rPr lang="ko-KR" altLang="en-US" sz="1900" dirty="0" smtClean="0"/>
              <a:t> </a:t>
            </a:r>
            <a:r>
              <a:rPr lang="en-US" altLang="ko-KR" sz="1900" dirty="0" smtClean="0"/>
              <a:t>16, </a:t>
            </a:r>
            <a:r>
              <a:rPr lang="ko-KR" altLang="en-US" sz="1900" dirty="0" smtClean="0"/>
              <a:t>근로조건 개선</a:t>
            </a:r>
            <a:r>
              <a:rPr lang="en-US" altLang="ko-KR" sz="1900" dirty="0" smtClean="0"/>
              <a:t>,</a:t>
            </a:r>
            <a:r>
              <a:rPr lang="ko-KR" altLang="en-US" sz="1900" dirty="0" smtClean="0"/>
              <a:t>노동조합 인정 등을 요구하며 투쟁 시작</a:t>
            </a:r>
            <a:endParaRPr lang="en-US" altLang="ko-KR" sz="1900" dirty="0" smtClean="0"/>
          </a:p>
          <a:p>
            <a:r>
              <a:rPr lang="en-US" altLang="ko-KR" sz="1900" dirty="0" smtClean="0"/>
              <a:t>: </a:t>
            </a:r>
            <a:r>
              <a:rPr lang="ko-KR" altLang="en-US" sz="1900" dirty="0" smtClean="0"/>
              <a:t>어용노조를 이용해 노조탄압</a:t>
            </a:r>
            <a:r>
              <a:rPr lang="en-US" altLang="ko-KR" sz="1900" dirty="0" smtClean="0"/>
              <a:t>, </a:t>
            </a:r>
            <a:r>
              <a:rPr lang="ko-KR" altLang="en-US" sz="1900" dirty="0" err="1" smtClean="0"/>
              <a:t>원청인</a:t>
            </a:r>
            <a:r>
              <a:rPr lang="ko-KR" altLang="en-US" sz="1900" dirty="0" smtClean="0"/>
              <a:t> 중앙대학교는 책임 회피</a:t>
            </a:r>
            <a:endParaRPr lang="en-US" altLang="ko-KR" sz="1900" dirty="0" smtClean="0"/>
          </a:p>
          <a:p>
            <a:r>
              <a:rPr lang="en-US" altLang="ko-KR" sz="1900" dirty="0" smtClean="0"/>
              <a:t>: </a:t>
            </a:r>
            <a:r>
              <a:rPr lang="ko-KR" altLang="en-US" sz="1900" dirty="0" smtClean="0"/>
              <a:t>본관점거농성</a:t>
            </a:r>
            <a:r>
              <a:rPr lang="en-US" altLang="ko-KR" sz="1900" dirty="0" smtClean="0"/>
              <a:t>, </a:t>
            </a:r>
            <a:r>
              <a:rPr lang="ko-KR" altLang="en-US" sz="1900" dirty="0" smtClean="0"/>
              <a:t>천막농성 이후 여전히 교섭을 요구하며 투쟁 중</a:t>
            </a:r>
            <a:endParaRPr lang="ko-KR" altLang="en-US" sz="1900" dirty="0"/>
          </a:p>
        </p:txBody>
      </p:sp>
    </p:spTree>
    <p:extLst>
      <p:ext uri="{BB962C8B-B14F-4D97-AF65-F5344CB8AC3E}">
        <p14:creationId xmlns:p14="http://schemas.microsoft.com/office/powerpoint/2010/main" val="708684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4057" y="404664"/>
            <a:ext cx="9144000" cy="1080120"/>
          </a:xfrm>
        </p:spPr>
        <p:txBody>
          <a:bodyPr>
            <a:normAutofit/>
          </a:bodyPr>
          <a:lstStyle/>
          <a:p>
            <a:r>
              <a:rPr lang="en-US" altLang="ko-K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2014</a:t>
            </a:r>
            <a:r>
              <a:rPr lang="ko-KR" alt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년</a:t>
            </a:r>
            <a:r>
              <a:rPr lang="en-US" altLang="ko-KR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ko-KR" alt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투쟁하는 </a:t>
            </a:r>
            <a:r>
              <a:rPr lang="ko-KR" altLang="en-US" sz="2800" dirty="0" smtClean="0">
                <a:solidFill>
                  <a:srgbClr val="39BC1A"/>
                </a:solidFill>
              </a:rPr>
              <a:t>여성노동자</a:t>
            </a:r>
            <a:endParaRPr lang="ko-KR" altLang="en-US" sz="2800" dirty="0">
              <a:solidFill>
                <a:srgbClr val="39BC1A"/>
              </a:solidFill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467544" y="4509120"/>
            <a:ext cx="8197910" cy="1800200"/>
          </a:xfrm>
        </p:spPr>
        <p:txBody>
          <a:bodyPr>
            <a:noAutofit/>
          </a:bodyPr>
          <a:lstStyle/>
          <a:p>
            <a:pPr algn="l"/>
            <a:r>
              <a:rPr lang="ko-KR" altLang="en-US" sz="1800" dirty="0" smtClean="0">
                <a:solidFill>
                  <a:srgbClr val="39BC1A"/>
                </a:solidFill>
              </a:rPr>
              <a:t>금속노조 서울지부 </a:t>
            </a:r>
            <a:r>
              <a:rPr lang="ko-KR" altLang="en-US" sz="1800" dirty="0" err="1" smtClean="0">
                <a:solidFill>
                  <a:srgbClr val="39BC1A"/>
                </a:solidFill>
              </a:rPr>
              <a:t>동부지역지회</a:t>
            </a:r>
            <a:r>
              <a:rPr lang="ko-KR" altLang="en-US" sz="1800" dirty="0" smtClean="0">
                <a:solidFill>
                  <a:srgbClr val="39BC1A"/>
                </a:solidFill>
              </a:rPr>
              <a:t> </a:t>
            </a:r>
            <a:r>
              <a:rPr lang="ko-KR" altLang="en-US" sz="1800" dirty="0" err="1" smtClean="0">
                <a:solidFill>
                  <a:srgbClr val="39BC1A"/>
                </a:solidFill>
              </a:rPr>
              <a:t>레이테크코리아분회</a:t>
            </a:r>
            <a:endParaRPr lang="en-US" altLang="ko-KR" sz="1800" dirty="0" smtClean="0">
              <a:solidFill>
                <a:srgbClr val="39BC1A"/>
              </a:solidFill>
            </a:endParaRPr>
          </a:p>
          <a:p>
            <a:pPr algn="l"/>
            <a:endParaRPr lang="en-US" altLang="ko-KR" sz="1800" dirty="0"/>
          </a:p>
          <a:p>
            <a:pPr algn="l"/>
            <a:r>
              <a:rPr lang="en-US" altLang="ko-KR" sz="1800" dirty="0" smtClean="0"/>
              <a:t>: 2013.6</a:t>
            </a:r>
            <a:r>
              <a:rPr lang="ko-KR" altLang="en-US" sz="1800" dirty="0" smtClean="0"/>
              <a:t>월 노동자들 금속노조 가입하</a:t>
            </a:r>
            <a:r>
              <a:rPr lang="ko-KR" altLang="en-US" sz="1800" dirty="0"/>
              <a:t>자</a:t>
            </a:r>
            <a:r>
              <a:rPr lang="ko-KR" altLang="en-US" sz="1800" dirty="0" smtClean="0"/>
              <a:t> 서울 신당동에서 안성으로 공장이전 </a:t>
            </a:r>
            <a:endParaRPr lang="en-US" altLang="ko-KR" sz="1800" dirty="0" smtClean="0"/>
          </a:p>
          <a:p>
            <a:pPr algn="l"/>
            <a:r>
              <a:rPr lang="en-US" altLang="ko-KR" sz="1800" dirty="0" smtClean="0"/>
              <a:t>: </a:t>
            </a:r>
            <a:r>
              <a:rPr lang="ko-KR" altLang="en-US" sz="1800" dirty="0" smtClean="0"/>
              <a:t>지난 </a:t>
            </a:r>
            <a:r>
              <a:rPr lang="en-US" altLang="ko-KR" sz="1800" dirty="0" smtClean="0"/>
              <a:t>12</a:t>
            </a:r>
            <a:r>
              <a:rPr lang="ko-KR" altLang="en-US" sz="1800" dirty="0"/>
              <a:t>월</a:t>
            </a:r>
            <a:r>
              <a:rPr lang="en-US" altLang="ko-KR" sz="1800" dirty="0"/>
              <a:t>31</a:t>
            </a:r>
            <a:r>
              <a:rPr lang="ko-KR" altLang="en-US" sz="1800" dirty="0"/>
              <a:t>일 일방적으로 </a:t>
            </a:r>
            <a:r>
              <a:rPr lang="ko-KR" altLang="en-US" sz="1800" dirty="0" smtClean="0"/>
              <a:t>통근버스 중단</a:t>
            </a:r>
            <a:r>
              <a:rPr lang="en-US" altLang="ko-KR" sz="1800" dirty="0" smtClean="0"/>
              <a:t>, </a:t>
            </a:r>
            <a:r>
              <a:rPr lang="ko-KR" altLang="en-US" sz="1800" dirty="0" smtClean="0"/>
              <a:t>평택 </a:t>
            </a:r>
            <a:r>
              <a:rPr lang="ko-KR" altLang="en-US" sz="1800" dirty="0" err="1" smtClean="0"/>
              <a:t>서정리로</a:t>
            </a:r>
            <a:r>
              <a:rPr lang="ko-KR" altLang="en-US" sz="1800" dirty="0" smtClean="0"/>
              <a:t> 공장 </a:t>
            </a:r>
            <a:r>
              <a:rPr lang="ko-KR" altLang="en-US" sz="1800" dirty="0" err="1" smtClean="0"/>
              <a:t>재이전</a:t>
            </a:r>
            <a:r>
              <a:rPr lang="ko-KR" altLang="en-US" sz="1800" dirty="0" smtClean="0"/>
              <a:t> 발표</a:t>
            </a:r>
            <a:endParaRPr lang="en-US" altLang="ko-KR" sz="1800" dirty="0" smtClean="0"/>
          </a:p>
          <a:p>
            <a:pPr algn="l"/>
            <a:r>
              <a:rPr lang="en-US" altLang="ko-KR" sz="1800" dirty="0" smtClean="0"/>
              <a:t>: </a:t>
            </a:r>
            <a:r>
              <a:rPr lang="ko-KR" altLang="en-US" sz="1800" dirty="0" smtClean="0"/>
              <a:t>통근버스 재배치</a:t>
            </a:r>
            <a:r>
              <a:rPr lang="en-US" altLang="ko-KR" sz="1800" dirty="0" smtClean="0"/>
              <a:t>,</a:t>
            </a:r>
            <a:r>
              <a:rPr lang="ko-KR" altLang="en-US" sz="1800" dirty="0" smtClean="0"/>
              <a:t> 일방적 공장이전 철회를 위해 투쟁 중</a:t>
            </a:r>
            <a:endParaRPr lang="en-US" altLang="ko-KR" sz="1800" dirty="0" smtClean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700807"/>
            <a:ext cx="3564702" cy="2673527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1700807"/>
            <a:ext cx="4525502" cy="2673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093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404664"/>
            <a:ext cx="9144000" cy="1080120"/>
          </a:xfrm>
        </p:spPr>
        <p:txBody>
          <a:bodyPr>
            <a:normAutofit/>
          </a:bodyPr>
          <a:lstStyle/>
          <a:p>
            <a:r>
              <a:rPr lang="ko-KR" altLang="en-US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비정규직에서</a:t>
            </a:r>
            <a:r>
              <a:rPr lang="ko-KR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sz="2800" dirty="0" smtClean="0">
                <a:solidFill>
                  <a:srgbClr val="39BC1A"/>
                </a:solidFill>
              </a:rPr>
              <a:t>시간제</a:t>
            </a:r>
            <a:r>
              <a:rPr lang="ko-KR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로</a:t>
            </a:r>
            <a:r>
              <a:rPr lang="en-US" altLang="ko-KR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?</a:t>
            </a:r>
            <a:endParaRPr lang="ko-KR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5436096" y="1970838"/>
            <a:ext cx="3456384" cy="4122458"/>
          </a:xfrm>
        </p:spPr>
        <p:txBody>
          <a:bodyPr>
            <a:norm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ko-KR" altLang="en-US" sz="2000" dirty="0" err="1" smtClean="0"/>
              <a:t>홈플러스</a:t>
            </a:r>
            <a:r>
              <a:rPr lang="en-US" altLang="ko-KR" sz="2000" dirty="0" smtClean="0"/>
              <a:t>: </a:t>
            </a:r>
            <a:r>
              <a:rPr lang="ko-KR" altLang="en-US" sz="2000" dirty="0" smtClean="0"/>
              <a:t>전일제 노동자로 대우하지 않기 위해 </a:t>
            </a:r>
            <a:r>
              <a:rPr lang="ko-KR" altLang="en-US" sz="2000" dirty="0" err="1" smtClean="0"/>
              <a:t>비정규직</a:t>
            </a:r>
            <a:r>
              <a:rPr lang="ko-KR" altLang="en-US" sz="2000" dirty="0" smtClean="0"/>
              <a:t> 노동자에게 </a:t>
            </a:r>
            <a:r>
              <a:rPr lang="en-US" altLang="ko-KR" sz="2000" dirty="0" smtClean="0"/>
              <a:t>7.5, 6.5</a:t>
            </a:r>
            <a:r>
              <a:rPr lang="ko-KR" altLang="en-US" sz="2000" dirty="0" smtClean="0"/>
              <a:t>시간 노동을 강요</a:t>
            </a:r>
            <a:r>
              <a:rPr lang="en-US" altLang="ko-KR" sz="2000" dirty="0" smtClean="0"/>
              <a:t>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altLang="ko-KR" sz="2000" dirty="0" smtClean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ko-KR" altLang="en-US" sz="2000" dirty="0" err="1" smtClean="0"/>
              <a:t>이마트</a:t>
            </a:r>
            <a:r>
              <a:rPr lang="en-US" altLang="ko-KR" sz="2000" dirty="0" smtClean="0"/>
              <a:t>: 55</a:t>
            </a:r>
            <a:r>
              <a:rPr lang="ko-KR" altLang="en-US" sz="2000" dirty="0" smtClean="0"/>
              <a:t>세 이상 여성노동자들에게 주 </a:t>
            </a:r>
            <a:r>
              <a:rPr lang="en-US" altLang="ko-KR" sz="2000" dirty="0" smtClean="0"/>
              <a:t>40</a:t>
            </a:r>
            <a:r>
              <a:rPr lang="ko-KR" altLang="en-US" sz="2000" dirty="0" smtClean="0"/>
              <a:t>시간에서 </a:t>
            </a:r>
            <a:r>
              <a:rPr lang="ko-KR" altLang="en-US" sz="2000" dirty="0" smtClean="0"/>
              <a:t>주 </a:t>
            </a:r>
            <a:r>
              <a:rPr lang="en-US" altLang="ko-KR" sz="2000" dirty="0" smtClean="0"/>
              <a:t>25</a:t>
            </a:r>
            <a:r>
              <a:rPr lang="ko-KR" altLang="en-US" sz="2000" dirty="0" smtClean="0"/>
              <a:t>시간 시간제 노동 계약 강요</a:t>
            </a:r>
            <a:r>
              <a:rPr lang="en-US" altLang="ko-KR" sz="2000" dirty="0" smtClean="0"/>
              <a:t>. </a:t>
            </a:r>
            <a:endParaRPr lang="en-US" altLang="ko-KR" sz="2000" dirty="0"/>
          </a:p>
          <a:p>
            <a:endParaRPr lang="ko-KR" altLang="en-US" sz="2000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970838"/>
            <a:ext cx="4824536" cy="3618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989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사각형 설명선 5"/>
          <p:cNvSpPr/>
          <p:nvPr/>
        </p:nvSpPr>
        <p:spPr>
          <a:xfrm>
            <a:off x="942840" y="1556792"/>
            <a:ext cx="3341128" cy="1584176"/>
          </a:xfrm>
          <a:prstGeom prst="wedgeRectCallou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-7302" y="404664"/>
            <a:ext cx="9144000" cy="1080120"/>
          </a:xfrm>
        </p:spPr>
        <p:txBody>
          <a:bodyPr>
            <a:normAutofit/>
          </a:bodyPr>
          <a:lstStyle/>
          <a:p>
            <a:r>
              <a:rPr lang="ko-KR" altLang="en-US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우리의 요구</a:t>
            </a:r>
            <a:r>
              <a:rPr lang="en-US" altLang="ko-KR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altLang="ko-KR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1. </a:t>
            </a:r>
            <a:r>
              <a:rPr lang="ko-KR" altLang="en-US" sz="2800" dirty="0" smtClean="0">
                <a:solidFill>
                  <a:srgbClr val="39BC1A"/>
                </a:solidFill>
              </a:rPr>
              <a:t>시간제</a:t>
            </a:r>
            <a:r>
              <a:rPr lang="ko-KR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일자리 정책 </a:t>
            </a:r>
            <a:r>
              <a:rPr lang="ko-KR" altLang="en-US" sz="2800" dirty="0" smtClean="0">
                <a:solidFill>
                  <a:srgbClr val="39BC1A"/>
                </a:solidFill>
              </a:rPr>
              <a:t>중단</a:t>
            </a:r>
            <a:r>
              <a:rPr lang="ko-KR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하라</a:t>
            </a:r>
            <a:r>
              <a:rPr lang="en-US" altLang="ko-KR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!</a:t>
            </a:r>
            <a:endParaRPr lang="ko-KR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971600" y="1628800"/>
            <a:ext cx="3333014" cy="1728192"/>
          </a:xfrm>
        </p:spPr>
        <p:txBody>
          <a:bodyPr>
            <a:normAutofit/>
          </a:bodyPr>
          <a:lstStyle/>
          <a:p>
            <a:pPr algn="just"/>
            <a:r>
              <a:rPr lang="ko-KR" altLang="en-US" sz="2000" dirty="0" smtClean="0"/>
              <a:t>고용률 </a:t>
            </a:r>
            <a:r>
              <a:rPr lang="en-US" altLang="ko-KR" sz="2000" dirty="0" smtClean="0"/>
              <a:t>70% </a:t>
            </a:r>
            <a:r>
              <a:rPr lang="ko-KR" altLang="en-US" sz="2000" dirty="0" smtClean="0"/>
              <a:t>달성하려면 여성들이 아이 기르고 집안일도 하면서 직장 일도 할 수 있는 시간제를 늘려야</a:t>
            </a:r>
            <a:r>
              <a:rPr lang="en-US" altLang="ko-KR" sz="2000" dirty="0" smtClean="0"/>
              <a:t>…</a:t>
            </a:r>
            <a:endParaRPr lang="en-US" altLang="ko-KR" sz="2000" dirty="0"/>
          </a:p>
          <a:p>
            <a:endParaRPr lang="ko-KR" altLang="en-US" sz="2000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954" y="3456485"/>
            <a:ext cx="3333014" cy="2852835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8936" y="1556792"/>
            <a:ext cx="3537480" cy="4752528"/>
          </a:xfrm>
          <a:prstGeom prst="rect">
            <a:avLst/>
          </a:prstGeom>
        </p:spPr>
      </p:pic>
      <p:sp>
        <p:nvSpPr>
          <p:cNvPr id="10" name="타원형 설명선 9"/>
          <p:cNvSpPr/>
          <p:nvPr/>
        </p:nvSpPr>
        <p:spPr>
          <a:xfrm>
            <a:off x="7308304" y="1196752"/>
            <a:ext cx="1763688" cy="1440160"/>
          </a:xfrm>
          <a:prstGeom prst="wedgeEllipseCallou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7380312" y="1622991"/>
            <a:ext cx="1691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/>
              <a:t>뭐라고</a:t>
            </a:r>
            <a:r>
              <a:rPr lang="en-US" altLang="ko-KR" sz="3200" dirty="0" smtClean="0"/>
              <a:t>?!</a:t>
            </a:r>
            <a:endParaRPr lang="ko-KR" altLang="en-US" sz="3200" dirty="0"/>
          </a:p>
        </p:txBody>
      </p:sp>
    </p:spTree>
    <p:extLst>
      <p:ext uri="{BB962C8B-B14F-4D97-AF65-F5344CB8AC3E}">
        <p14:creationId xmlns:p14="http://schemas.microsoft.com/office/powerpoint/2010/main" val="584582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-7302" y="404664"/>
            <a:ext cx="9144000" cy="1080120"/>
          </a:xfrm>
        </p:spPr>
        <p:txBody>
          <a:bodyPr>
            <a:normAutofit/>
          </a:bodyPr>
          <a:lstStyle/>
          <a:p>
            <a:r>
              <a:rPr lang="ko-KR" altLang="en-US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우리의 요구</a:t>
            </a:r>
            <a:r>
              <a:rPr lang="en-US" altLang="ko-KR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altLang="ko-KR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1. </a:t>
            </a:r>
            <a:r>
              <a:rPr lang="ko-KR" altLang="en-US" sz="2800" dirty="0" smtClean="0">
                <a:solidFill>
                  <a:srgbClr val="39BC1A"/>
                </a:solidFill>
              </a:rPr>
              <a:t>시간제</a:t>
            </a:r>
            <a:r>
              <a:rPr lang="ko-KR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일자리 정책 </a:t>
            </a:r>
            <a:r>
              <a:rPr lang="ko-KR" altLang="en-US" sz="2800" dirty="0" smtClean="0">
                <a:solidFill>
                  <a:srgbClr val="39BC1A"/>
                </a:solidFill>
              </a:rPr>
              <a:t>중단</a:t>
            </a:r>
            <a:r>
              <a:rPr lang="ko-KR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하라</a:t>
            </a:r>
            <a:r>
              <a:rPr lang="en-US" altLang="ko-KR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!</a:t>
            </a:r>
            <a:endParaRPr lang="ko-KR" altLang="en-US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312" y="3456485"/>
            <a:ext cx="4252136" cy="285283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23528" y="1340768"/>
            <a:ext cx="8208912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39BC1A"/>
                </a:solidFill>
              </a:rPr>
              <a:t>시간제 노동이 확산되면</a:t>
            </a:r>
            <a:r>
              <a:rPr lang="en-US" altLang="ko-KR" dirty="0" smtClean="0">
                <a:solidFill>
                  <a:srgbClr val="39BC1A"/>
                </a:solidFill>
              </a:rPr>
              <a:t>? </a:t>
            </a:r>
          </a:p>
          <a:p>
            <a:endParaRPr lang="en-US" altLang="ko-KR" dirty="0" smtClean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 smtClean="0"/>
              <a:t>임금은 </a:t>
            </a:r>
            <a:r>
              <a:rPr lang="ko-KR" altLang="en-US" dirty="0" err="1" smtClean="0"/>
              <a:t>반토막</a:t>
            </a:r>
            <a:r>
              <a:rPr lang="en-US" altLang="ko-KR" dirty="0" smtClean="0"/>
              <a:t>, </a:t>
            </a:r>
            <a:r>
              <a:rPr lang="ko-KR" altLang="en-US" dirty="0" smtClean="0"/>
              <a:t>승진 꿈도 </a:t>
            </a:r>
            <a:r>
              <a:rPr lang="ko-KR" altLang="en-US" dirty="0" err="1" smtClean="0"/>
              <a:t>못꿔</a:t>
            </a:r>
            <a:endParaRPr lang="en-US" altLang="ko-KR" dirty="0" smtClean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 smtClean="0"/>
              <a:t>일도 하고 가정도 돌보라며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여성의 이중부담은 더욱 심해져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 smtClean="0"/>
              <a:t>전일제를 </a:t>
            </a:r>
            <a:r>
              <a:rPr lang="ko-KR" altLang="en-US" dirty="0"/>
              <a:t>원</a:t>
            </a:r>
            <a:r>
              <a:rPr lang="ko-KR" altLang="en-US" dirty="0" smtClean="0"/>
              <a:t>하는 사람에게도 시간제 강요 </a:t>
            </a:r>
            <a:endParaRPr lang="ko-KR" altLang="en-US" dirty="0"/>
          </a:p>
        </p:txBody>
      </p:sp>
      <p:sp>
        <p:nvSpPr>
          <p:cNvPr id="10" name="모서리가 둥근 직사각형 9"/>
          <p:cNvSpPr/>
          <p:nvPr/>
        </p:nvSpPr>
        <p:spPr>
          <a:xfrm>
            <a:off x="467544" y="3456485"/>
            <a:ext cx="3672408" cy="285283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683568" y="3713544"/>
            <a:ext cx="3312368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“</a:t>
            </a:r>
            <a:r>
              <a:rPr lang="ko-KR" altLang="en-US" dirty="0">
                <a:latin typeface="HY중고딕" panose="02030600000101010101" pitchFamily="18" charset="-127"/>
                <a:ea typeface="HY중고딕" panose="02030600000101010101" pitchFamily="18" charset="-127"/>
              </a:rPr>
              <a:t>똑같은 시험을 준비해야 하는데</a:t>
            </a:r>
            <a:r>
              <a:rPr lang="en-US" altLang="ko-KR" dirty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dirty="0">
                <a:latin typeface="HY중고딕" panose="02030600000101010101" pitchFamily="18" charset="-127"/>
                <a:ea typeface="HY중고딕" panose="02030600000101010101" pitchFamily="18" charset="-127"/>
              </a:rPr>
              <a:t>누가 시간제 일자리 공무원을 하겠다고 나서나</a:t>
            </a:r>
            <a:r>
              <a:rPr lang="en-US" altLang="ko-KR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”</a:t>
            </a:r>
          </a:p>
          <a:p>
            <a:endParaRPr lang="en-US" altLang="ko-KR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r>
              <a:rPr lang="en-US" altLang="ko-KR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“</a:t>
            </a:r>
            <a:r>
              <a:rPr lang="ko-KR" altLang="en-US" dirty="0" err="1">
                <a:latin typeface="HY중고딕" panose="02030600000101010101" pitchFamily="18" charset="-127"/>
                <a:ea typeface="HY중고딕" panose="02030600000101010101" pitchFamily="18" charset="-127"/>
              </a:rPr>
              <a:t>시간선택제</a:t>
            </a:r>
            <a:r>
              <a:rPr lang="ko-KR" altLang="en-US" dirty="0">
                <a:latin typeface="HY중고딕" panose="02030600000101010101" pitchFamily="18" charset="-127"/>
                <a:ea typeface="HY중고딕" panose="02030600000101010101" pitchFamily="18" charset="-127"/>
              </a:rPr>
              <a:t> 일자리의 질이 떨어지기 때문에 수요가 예상만큼 높지 않은 것도 </a:t>
            </a:r>
            <a:r>
              <a:rPr lang="ko-KR" altLang="en-US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당연하다</a:t>
            </a:r>
            <a:r>
              <a:rPr lang="en-US" altLang="ko-KR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”</a:t>
            </a:r>
          </a:p>
          <a:p>
            <a:endParaRPr lang="en-US" altLang="ko-KR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algn="r"/>
            <a:r>
              <a:rPr lang="en-US" altLang="ko-KR" sz="14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- </a:t>
            </a:r>
            <a:r>
              <a:rPr lang="ko-KR" altLang="en-US" sz="14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주간경향</a:t>
            </a:r>
            <a:r>
              <a:rPr lang="en-US" altLang="ko-KR" sz="1400" dirty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4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기사 중</a:t>
            </a:r>
            <a:endParaRPr lang="ko-KR" altLang="en-US" sz="140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58297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4355976" y="5014917"/>
            <a:ext cx="4280023" cy="64633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404664"/>
            <a:ext cx="9144000" cy="1080120"/>
          </a:xfrm>
        </p:spPr>
        <p:txBody>
          <a:bodyPr>
            <a:normAutofit/>
          </a:bodyPr>
          <a:lstStyle/>
          <a:p>
            <a:r>
              <a:rPr lang="ko-KR" altLang="en-US" sz="2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우리의 요구</a:t>
            </a:r>
            <a:r>
              <a:rPr lang="en-US" altLang="ko-KR" sz="2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altLang="ko-KR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2. </a:t>
            </a:r>
            <a:r>
              <a:rPr lang="ko-KR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여성 </a:t>
            </a:r>
            <a:r>
              <a:rPr lang="ko-KR" altLang="en-US" sz="2800" dirty="0" err="1" smtClean="0">
                <a:solidFill>
                  <a:srgbClr val="39BC1A"/>
                </a:solidFill>
              </a:rPr>
              <a:t>비정규직</a:t>
            </a:r>
            <a:r>
              <a:rPr lang="ko-KR" altLang="en-US" sz="2800" dirty="0" smtClean="0">
                <a:solidFill>
                  <a:srgbClr val="39BC1A"/>
                </a:solidFill>
              </a:rPr>
              <a:t> </a:t>
            </a:r>
            <a:r>
              <a:rPr lang="ko-KR" altLang="en-US" sz="2800" dirty="0" smtClean="0">
                <a:solidFill>
                  <a:schemeClr val="tx1"/>
                </a:solidFill>
              </a:rPr>
              <a:t>문제</a:t>
            </a:r>
            <a:r>
              <a:rPr lang="ko-KR" altLang="en-US" sz="2800" dirty="0" smtClean="0">
                <a:solidFill>
                  <a:srgbClr val="39BC1A"/>
                </a:solidFill>
              </a:rPr>
              <a:t> 해결</a:t>
            </a:r>
            <a:r>
              <a:rPr lang="ko-KR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하라</a:t>
            </a:r>
            <a:r>
              <a:rPr lang="en-US" altLang="ko-KR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!</a:t>
            </a:r>
            <a:endParaRPr lang="ko-KR" altLang="en-US" sz="2800" dirty="0">
              <a:solidFill>
                <a:srgbClr val="39BC1A"/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893" y="1556792"/>
            <a:ext cx="3620874" cy="4118744"/>
          </a:xfrm>
          <a:prstGeom prst="rect">
            <a:avLst/>
          </a:prstGeom>
          <a:ln w="28575">
            <a:solidFill>
              <a:schemeClr val="bg1">
                <a:lumMod val="65000"/>
              </a:schemeClr>
            </a:solidFill>
          </a:ln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1556792"/>
            <a:ext cx="4280023" cy="321001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355976" y="5014917"/>
            <a:ext cx="4392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저임금</a:t>
            </a:r>
            <a:r>
              <a:rPr lang="en-US" altLang="ko-KR" dirty="0" smtClean="0"/>
              <a:t>, </a:t>
            </a:r>
            <a:r>
              <a:rPr lang="ko-KR" altLang="en-US" dirty="0" smtClean="0"/>
              <a:t>고용불안에 시달리는 여성 </a:t>
            </a:r>
            <a:r>
              <a:rPr lang="ko-KR" altLang="en-US" dirty="0" err="1" smtClean="0"/>
              <a:t>비정규직</a:t>
            </a:r>
            <a:r>
              <a:rPr lang="ko-KR" altLang="en-US" dirty="0" smtClean="0"/>
              <a:t> 문제부터 해결하라</a:t>
            </a:r>
            <a:r>
              <a:rPr lang="en-US" altLang="ko-KR" dirty="0" smtClean="0"/>
              <a:t>!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99062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404664"/>
            <a:ext cx="9144000" cy="1080120"/>
          </a:xfrm>
        </p:spPr>
        <p:txBody>
          <a:bodyPr>
            <a:normAutofit/>
          </a:bodyPr>
          <a:lstStyle/>
          <a:p>
            <a:r>
              <a:rPr lang="ko-KR" altLang="en-US" sz="2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우리의 요구</a:t>
            </a:r>
            <a:r>
              <a:rPr lang="en-US" altLang="ko-KR" sz="2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altLang="ko-KR" sz="28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3</a:t>
            </a:r>
            <a:r>
              <a:rPr lang="en-US" altLang="ko-KR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ko-KR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여성노동권 외면하는 </a:t>
            </a:r>
            <a:r>
              <a:rPr lang="ko-KR" altLang="en-US" sz="2800" dirty="0" smtClean="0">
                <a:solidFill>
                  <a:srgbClr val="39BC1A"/>
                </a:solidFill>
              </a:rPr>
              <a:t>박근혜 퇴진</a:t>
            </a:r>
            <a:r>
              <a:rPr lang="en-US" altLang="ko-KR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!</a:t>
            </a:r>
            <a:endParaRPr lang="ko-KR" altLang="en-US" sz="2800" dirty="0">
              <a:solidFill>
                <a:srgbClr val="39BC1A"/>
              </a:solidFill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186037712" descr="EMB00001738266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5" y="1705274"/>
            <a:ext cx="5976664" cy="2731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547664" y="4581128"/>
            <a:ext cx="597666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200" dirty="0" smtClean="0"/>
              <a:t>여성노동자들의 요구는 묵살하고</a:t>
            </a:r>
            <a:r>
              <a:rPr lang="en-US" altLang="ko-KR" sz="2200" dirty="0" smtClean="0"/>
              <a:t>, </a:t>
            </a:r>
            <a:r>
              <a:rPr lang="ko-KR" altLang="en-US" sz="2200" dirty="0" smtClean="0"/>
              <a:t>여성노동력을 값싼 비용으로 활용하려고만 하는 박근혜</a:t>
            </a:r>
            <a:r>
              <a:rPr lang="en-US" altLang="ko-KR" sz="2200" dirty="0" smtClean="0"/>
              <a:t>, </a:t>
            </a:r>
            <a:r>
              <a:rPr lang="ko-KR" altLang="en-US" sz="2200" dirty="0" smtClean="0"/>
              <a:t>여성대통령 자격 없다</a:t>
            </a:r>
            <a:r>
              <a:rPr lang="en-US" altLang="ko-KR" sz="2200" dirty="0" smtClean="0"/>
              <a:t>!</a:t>
            </a:r>
            <a:endParaRPr lang="ko-KR" altLang="en-US" sz="2200" dirty="0"/>
          </a:p>
        </p:txBody>
      </p:sp>
    </p:spTree>
    <p:extLst>
      <p:ext uri="{BB962C8B-B14F-4D97-AF65-F5344CB8AC3E}">
        <p14:creationId xmlns:p14="http://schemas.microsoft.com/office/powerpoint/2010/main" val="152889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0" y="404664"/>
            <a:ext cx="9144000" cy="1080120"/>
          </a:xfrm>
        </p:spPr>
        <p:txBody>
          <a:bodyPr>
            <a:normAutofit/>
          </a:bodyPr>
          <a:lstStyle/>
          <a:p>
            <a:r>
              <a:rPr lang="ko-KR" altLang="en-US" sz="2800" dirty="0" smtClean="0">
                <a:solidFill>
                  <a:srgbClr val="39BC1A"/>
                </a:solidFill>
              </a:rPr>
              <a:t>여성</a:t>
            </a:r>
            <a:r>
              <a:rPr lang="ko-KR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이 원하는 </a:t>
            </a:r>
            <a:r>
              <a:rPr lang="ko-KR" altLang="en-US" sz="2800" dirty="0" smtClean="0">
                <a:solidFill>
                  <a:srgbClr val="39BC1A"/>
                </a:solidFill>
              </a:rPr>
              <a:t>세상</a:t>
            </a:r>
            <a:r>
              <a:rPr lang="ko-KR" altLang="en-US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을 위해 투쟁</a:t>
            </a:r>
            <a:r>
              <a:rPr lang="en-US" altLang="ko-KR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!</a:t>
            </a:r>
            <a:endParaRPr lang="ko-KR" altLang="en-US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539552" y="1700808"/>
            <a:ext cx="8352928" cy="1224136"/>
          </a:xfrm>
        </p:spPr>
        <p:txBody>
          <a:bodyPr>
            <a:normAutofit/>
          </a:bodyPr>
          <a:lstStyle/>
          <a:p>
            <a:pPr algn="just"/>
            <a:r>
              <a:rPr lang="en-US" altLang="ko-KR" sz="2000" dirty="0" smtClean="0"/>
              <a:t>106</a:t>
            </a:r>
            <a:r>
              <a:rPr lang="ko-KR" altLang="en-US" sz="2000" dirty="0" smtClean="0"/>
              <a:t>년 전</a:t>
            </a:r>
            <a:r>
              <a:rPr lang="en-US" altLang="ko-KR" sz="2000" dirty="0" smtClean="0"/>
              <a:t>, </a:t>
            </a:r>
            <a:r>
              <a:rPr lang="ko-KR" altLang="en-US" sz="2000" dirty="0" smtClean="0"/>
              <a:t>여성들이 스스로 나서 권리를 쟁취했던 것처럼</a:t>
            </a:r>
            <a:r>
              <a:rPr lang="en-US" altLang="ko-KR" sz="2000" dirty="0" smtClean="0"/>
              <a:t>, </a:t>
            </a:r>
            <a:r>
              <a:rPr lang="ko-KR" altLang="en-US" sz="2000" dirty="0" smtClean="0">
                <a:solidFill>
                  <a:srgbClr val="39BC1A"/>
                </a:solidFill>
              </a:rPr>
              <a:t>여성이 차별 받지 않고 일할 권리</a:t>
            </a:r>
            <a:r>
              <a:rPr lang="en-US" altLang="ko-KR" sz="2000" dirty="0" smtClean="0"/>
              <a:t>, </a:t>
            </a:r>
            <a:r>
              <a:rPr lang="ko-KR" altLang="en-US" sz="2000" dirty="0" smtClean="0">
                <a:solidFill>
                  <a:srgbClr val="39BC1A"/>
                </a:solidFill>
              </a:rPr>
              <a:t>돌봄을 사회적으로 책임지는 사회</a:t>
            </a:r>
            <a:r>
              <a:rPr lang="ko-KR" altLang="en-US" sz="2000" dirty="0" smtClean="0"/>
              <a:t>를 요구하며 </a:t>
            </a:r>
            <a:r>
              <a:rPr lang="en-US" altLang="ko-KR" sz="2000" dirty="0" smtClean="0"/>
              <a:t>2014</a:t>
            </a:r>
            <a:r>
              <a:rPr lang="ko-KR" altLang="en-US" sz="2000" dirty="0" smtClean="0"/>
              <a:t>년 세계 여성의 날</a:t>
            </a:r>
            <a:r>
              <a:rPr lang="en-US" altLang="ko-KR" sz="2000" dirty="0"/>
              <a:t> </a:t>
            </a:r>
            <a:r>
              <a:rPr lang="ko-KR" altLang="en-US" sz="2000" dirty="0" smtClean="0"/>
              <a:t>투쟁에 나섭시다</a:t>
            </a:r>
            <a:r>
              <a:rPr lang="en-US" altLang="ko-KR" sz="2000" dirty="0" smtClean="0"/>
              <a:t>!</a:t>
            </a:r>
            <a:endParaRPr lang="ko-KR" altLang="en-US" sz="2000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715" b="95928" l="1080" r="100000">
                        <a14:foregroundMark x1="29374" y1="28054" x2="38877" y2="37104"/>
                        <a14:foregroundMark x1="33045" y1="15837" x2="36285" y2="19910"/>
                        <a14:foregroundMark x1="42549" y1="7692" x2="46868" y2="12670"/>
                        <a14:foregroundMark x1="71274" y1="39367" x2="72354" y2="41176"/>
                        <a14:foregroundMark x1="80346" y1="36652" x2="80562" y2="33937"/>
                        <a14:foregroundMark x1="47948" y1="15837" x2="63067" y2="15837"/>
                        <a14:foregroundMark x1="49244" y1="9050" x2="57883" y2="10407"/>
                        <a14:foregroundMark x1="48812" y1="7692" x2="61771" y2="5430"/>
                        <a14:foregroundMark x1="48164" y1="5430" x2="48164" y2="5430"/>
                        <a14:foregroundMark x1="46004" y1="4525" x2="56156" y2="4525"/>
                        <a14:foregroundMark x1="45572" y1="3620" x2="50324" y2="3620"/>
                        <a14:foregroundMark x1="49676" y1="3620" x2="62635" y2="2715"/>
                        <a14:backgroundMark x1="45572" y1="905" x2="64363" y2="1357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304" y="3284984"/>
            <a:ext cx="6672467" cy="3184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749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테마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281</TotalTime>
  <Words>411</Words>
  <Application>Microsoft Office PowerPoint</Application>
  <PresentationFormat>화면 슬라이드 쇼(4:3)</PresentationFormat>
  <Paragraphs>54</Paragraphs>
  <Slides>12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3" baseType="lpstr">
      <vt:lpstr>테마1</vt:lpstr>
      <vt:lpstr>106주년 3.8 세계 여성의 날 교육자료</vt:lpstr>
      <vt:lpstr>3.8 세계 여성의 날, 어떻게 시작되었을까? </vt:lpstr>
      <vt:lpstr>한국의 세계 여성의 날 대회</vt:lpstr>
      <vt:lpstr>2014년 한국에서 여성노동자로 산다는 것은</vt:lpstr>
      <vt:lpstr>2014년, 투쟁하는 여성노동자</vt:lpstr>
      <vt:lpstr>2014년, 투쟁하는 여성노동자</vt:lpstr>
      <vt:lpstr>비정규직에서 시간제로?</vt:lpstr>
      <vt:lpstr>우리의 요구 1. 시간제 일자리 정책 중단하라!</vt:lpstr>
      <vt:lpstr>우리의 요구 1. 시간제 일자리 정책 중단하라!</vt:lpstr>
      <vt:lpstr>우리의 요구 2. 여성 비정규직 문제 해결하라!</vt:lpstr>
      <vt:lpstr>우리의 요구 3. 여성노동권 외면하는 박근혜 퇴진!</vt:lpstr>
      <vt:lpstr>여성이 원하는 세상을 위해 투쟁!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106주년 3.8 세계 여성의 날 교육자료</dc:title>
  <dc:creator>pssp</dc:creator>
  <cp:lastModifiedBy>pssp</cp:lastModifiedBy>
  <cp:revision>27</cp:revision>
  <dcterms:created xsi:type="dcterms:W3CDTF">2014-02-26T07:29:48Z</dcterms:created>
  <dcterms:modified xsi:type="dcterms:W3CDTF">2014-02-27T09:18:18Z</dcterms:modified>
</cp:coreProperties>
</file>