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6"/>
  </p:notes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8" r:id="rId13"/>
    <p:sldId id="267" r:id="rId14"/>
    <p:sldId id="269" r:id="rId15"/>
    <p:sldId id="270" r:id="rId16"/>
    <p:sldId id="271" r:id="rId17"/>
    <p:sldId id="272" r:id="rId18"/>
    <p:sldId id="273" r:id="rId19"/>
    <p:sldId id="275" r:id="rId20"/>
    <p:sldId id="274" r:id="rId21"/>
    <p:sldId id="282" r:id="rId22"/>
    <p:sldId id="276" r:id="rId23"/>
    <p:sldId id="277" r:id="rId24"/>
    <p:sldId id="278" r:id="rId25"/>
    <p:sldId id="279" r:id="rId26"/>
    <p:sldId id="280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81" r:id="rId35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z:\mydoc\&#49324;&#54924;&#50868;&#46041;\Project\&#44552;&#49549;&#44221;&#51228;&#51648;&#54364;&#44368;&#50977;\&#48120;&#44397;&#44221;&#51228;&#49457;&#51109;&#47456;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z:\mydoc\&#49324;&#54924;&#50868;&#46041;\Project\&#44552;&#49549;&#44221;&#51228;&#51648;&#54364;&#44368;&#50977;\&#51452;&#50836;&#44397;&#51116;&#51221;&#49688;&#51648;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z:\mydoc\&#49324;&#54924;&#50868;&#46041;\Project\&#44552;&#49549;&#44221;&#51228;&#51648;&#54364;&#44368;&#50977;\&#51452;&#50836;&#44397;&#51116;&#51221;&#49688;&#51648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plotArea>
      <c:layout/>
      <c:lineChart>
        <c:grouping val="standard"/>
        <c:ser>
          <c:idx val="0"/>
          <c:order val="0"/>
          <c:marker>
            <c:symbol val="none"/>
          </c:marker>
          <c:cat>
            <c:numRef>
              <c:f>Sheet1!$A$10:$A$88</c:f>
              <c:numCache>
                <c:formatCode>######</c:formatCode>
                <c:ptCount val="79"/>
                <c:pt idx="0">
                  <c:v>1930</c:v>
                </c:pt>
                <c:pt idx="1">
                  <c:v>1931</c:v>
                </c:pt>
                <c:pt idx="2">
                  <c:v>1932</c:v>
                </c:pt>
                <c:pt idx="3">
                  <c:v>1933</c:v>
                </c:pt>
                <c:pt idx="4">
                  <c:v>1934</c:v>
                </c:pt>
                <c:pt idx="5">
                  <c:v>1935</c:v>
                </c:pt>
                <c:pt idx="6">
                  <c:v>1936</c:v>
                </c:pt>
                <c:pt idx="7">
                  <c:v>1937</c:v>
                </c:pt>
                <c:pt idx="8">
                  <c:v>1938</c:v>
                </c:pt>
                <c:pt idx="9">
                  <c:v>1939</c:v>
                </c:pt>
                <c:pt idx="10">
                  <c:v>1940</c:v>
                </c:pt>
                <c:pt idx="11">
                  <c:v>1941</c:v>
                </c:pt>
                <c:pt idx="12">
                  <c:v>1942</c:v>
                </c:pt>
                <c:pt idx="13">
                  <c:v>1943</c:v>
                </c:pt>
                <c:pt idx="14">
                  <c:v>1944</c:v>
                </c:pt>
                <c:pt idx="15">
                  <c:v>1945</c:v>
                </c:pt>
                <c:pt idx="16">
                  <c:v>1946</c:v>
                </c:pt>
                <c:pt idx="17">
                  <c:v>1947</c:v>
                </c:pt>
                <c:pt idx="18">
                  <c:v>1948</c:v>
                </c:pt>
                <c:pt idx="19">
                  <c:v>1949</c:v>
                </c:pt>
                <c:pt idx="20">
                  <c:v>1950</c:v>
                </c:pt>
                <c:pt idx="21">
                  <c:v>1951</c:v>
                </c:pt>
                <c:pt idx="22">
                  <c:v>1952</c:v>
                </c:pt>
                <c:pt idx="23">
                  <c:v>1953</c:v>
                </c:pt>
                <c:pt idx="24">
                  <c:v>1954</c:v>
                </c:pt>
                <c:pt idx="25">
                  <c:v>1955</c:v>
                </c:pt>
                <c:pt idx="26">
                  <c:v>1956</c:v>
                </c:pt>
                <c:pt idx="27">
                  <c:v>1957</c:v>
                </c:pt>
                <c:pt idx="28">
                  <c:v>1958</c:v>
                </c:pt>
                <c:pt idx="29">
                  <c:v>1959</c:v>
                </c:pt>
                <c:pt idx="30">
                  <c:v>1960</c:v>
                </c:pt>
                <c:pt idx="31">
                  <c:v>1961</c:v>
                </c:pt>
                <c:pt idx="32">
                  <c:v>1962</c:v>
                </c:pt>
                <c:pt idx="33">
                  <c:v>1963</c:v>
                </c:pt>
                <c:pt idx="34">
                  <c:v>1964</c:v>
                </c:pt>
                <c:pt idx="35">
                  <c:v>1965</c:v>
                </c:pt>
                <c:pt idx="36">
                  <c:v>1966</c:v>
                </c:pt>
                <c:pt idx="37">
                  <c:v>1967</c:v>
                </c:pt>
                <c:pt idx="38">
                  <c:v>1968</c:v>
                </c:pt>
                <c:pt idx="39">
                  <c:v>1969</c:v>
                </c:pt>
                <c:pt idx="40">
                  <c:v>1970</c:v>
                </c:pt>
                <c:pt idx="41">
                  <c:v>1971</c:v>
                </c:pt>
                <c:pt idx="42">
                  <c:v>1972</c:v>
                </c:pt>
                <c:pt idx="43">
                  <c:v>1973</c:v>
                </c:pt>
                <c:pt idx="44">
                  <c:v>1974</c:v>
                </c:pt>
                <c:pt idx="45">
                  <c:v>1975</c:v>
                </c:pt>
                <c:pt idx="46">
                  <c:v>1976</c:v>
                </c:pt>
                <c:pt idx="47">
                  <c:v>1977</c:v>
                </c:pt>
                <c:pt idx="48">
                  <c:v>1978</c:v>
                </c:pt>
                <c:pt idx="49">
                  <c:v>1979</c:v>
                </c:pt>
                <c:pt idx="50">
                  <c:v>1980</c:v>
                </c:pt>
                <c:pt idx="51">
                  <c:v>1981</c:v>
                </c:pt>
                <c:pt idx="52">
                  <c:v>1982</c:v>
                </c:pt>
                <c:pt idx="53">
                  <c:v>1983</c:v>
                </c:pt>
                <c:pt idx="54">
                  <c:v>1984</c:v>
                </c:pt>
                <c:pt idx="55">
                  <c:v>1985</c:v>
                </c:pt>
                <c:pt idx="56">
                  <c:v>1986</c:v>
                </c:pt>
                <c:pt idx="57">
                  <c:v>1987</c:v>
                </c:pt>
                <c:pt idx="58">
                  <c:v>1988</c:v>
                </c:pt>
                <c:pt idx="59">
                  <c:v>1989</c:v>
                </c:pt>
                <c:pt idx="60">
                  <c:v>1990</c:v>
                </c:pt>
                <c:pt idx="61">
                  <c:v>1991</c:v>
                </c:pt>
                <c:pt idx="62">
                  <c:v>1992</c:v>
                </c:pt>
                <c:pt idx="63">
                  <c:v>1993</c:v>
                </c:pt>
                <c:pt idx="64">
                  <c:v>1994</c:v>
                </c:pt>
                <c:pt idx="65">
                  <c:v>1995</c:v>
                </c:pt>
                <c:pt idx="66">
                  <c:v>1996</c:v>
                </c:pt>
                <c:pt idx="67">
                  <c:v>1997</c:v>
                </c:pt>
                <c:pt idx="68">
                  <c:v>1998</c:v>
                </c:pt>
                <c:pt idx="69">
                  <c:v>1999</c:v>
                </c:pt>
                <c:pt idx="70">
                  <c:v>2000</c:v>
                </c:pt>
                <c:pt idx="71">
                  <c:v>2001</c:v>
                </c:pt>
                <c:pt idx="72">
                  <c:v>2002</c:v>
                </c:pt>
                <c:pt idx="73">
                  <c:v>2003</c:v>
                </c:pt>
                <c:pt idx="74">
                  <c:v>2004</c:v>
                </c:pt>
                <c:pt idx="75">
                  <c:v>2005</c:v>
                </c:pt>
                <c:pt idx="76">
                  <c:v>2006</c:v>
                </c:pt>
                <c:pt idx="77">
                  <c:v>2007</c:v>
                </c:pt>
                <c:pt idx="78">
                  <c:v>2008</c:v>
                </c:pt>
              </c:numCache>
            </c:numRef>
          </c:cat>
          <c:val>
            <c:numRef>
              <c:f>Sheet1!$C$10:$C$88</c:f>
              <c:numCache>
                <c:formatCode>#,##0.0</c:formatCode>
                <c:ptCount val="79"/>
                <c:pt idx="0">
                  <c:v>-8.6</c:v>
                </c:pt>
                <c:pt idx="1">
                  <c:v>-6.5</c:v>
                </c:pt>
                <c:pt idx="2">
                  <c:v>-13.1</c:v>
                </c:pt>
                <c:pt idx="3">
                  <c:v>-1.3</c:v>
                </c:pt>
                <c:pt idx="4">
                  <c:v>10.9</c:v>
                </c:pt>
                <c:pt idx="5">
                  <c:v>8.9</c:v>
                </c:pt>
                <c:pt idx="6">
                  <c:v>13</c:v>
                </c:pt>
                <c:pt idx="7">
                  <c:v>5.0999999999999996</c:v>
                </c:pt>
                <c:pt idx="8">
                  <c:v>-3.4</c:v>
                </c:pt>
                <c:pt idx="9">
                  <c:v>8.1</c:v>
                </c:pt>
                <c:pt idx="10">
                  <c:v>8.8000000000000007</c:v>
                </c:pt>
                <c:pt idx="11">
                  <c:v>17.100000000000001</c:v>
                </c:pt>
                <c:pt idx="12">
                  <c:v>18.5</c:v>
                </c:pt>
                <c:pt idx="13">
                  <c:v>16.399999999999999</c:v>
                </c:pt>
                <c:pt idx="14">
                  <c:v>8.1</c:v>
                </c:pt>
                <c:pt idx="15">
                  <c:v>-1.1000000000000001</c:v>
                </c:pt>
                <c:pt idx="16">
                  <c:v>-10.9</c:v>
                </c:pt>
                <c:pt idx="17">
                  <c:v>-0.9</c:v>
                </c:pt>
                <c:pt idx="18">
                  <c:v>4.4000000000000004</c:v>
                </c:pt>
                <c:pt idx="19">
                  <c:v>-0.5</c:v>
                </c:pt>
                <c:pt idx="20">
                  <c:v>8.7000000000000011</c:v>
                </c:pt>
                <c:pt idx="21">
                  <c:v>7.7</c:v>
                </c:pt>
                <c:pt idx="22">
                  <c:v>3.8</c:v>
                </c:pt>
                <c:pt idx="23">
                  <c:v>4.5999999999999996</c:v>
                </c:pt>
                <c:pt idx="24">
                  <c:v>-0.60000000000000031</c:v>
                </c:pt>
                <c:pt idx="25">
                  <c:v>7.2</c:v>
                </c:pt>
                <c:pt idx="26">
                  <c:v>2</c:v>
                </c:pt>
                <c:pt idx="27">
                  <c:v>2</c:v>
                </c:pt>
                <c:pt idx="28">
                  <c:v>-0.9</c:v>
                </c:pt>
                <c:pt idx="29">
                  <c:v>7.2</c:v>
                </c:pt>
                <c:pt idx="30">
                  <c:v>2.5</c:v>
                </c:pt>
                <c:pt idx="31">
                  <c:v>2.2999999999999998</c:v>
                </c:pt>
                <c:pt idx="32">
                  <c:v>6.1</c:v>
                </c:pt>
                <c:pt idx="33">
                  <c:v>4.4000000000000004</c:v>
                </c:pt>
                <c:pt idx="34">
                  <c:v>5.8</c:v>
                </c:pt>
                <c:pt idx="35">
                  <c:v>6.4</c:v>
                </c:pt>
                <c:pt idx="36">
                  <c:v>6.5</c:v>
                </c:pt>
                <c:pt idx="37">
                  <c:v>2.5</c:v>
                </c:pt>
                <c:pt idx="38">
                  <c:v>4.8</c:v>
                </c:pt>
                <c:pt idx="39">
                  <c:v>3.1</c:v>
                </c:pt>
                <c:pt idx="40">
                  <c:v>0.2</c:v>
                </c:pt>
                <c:pt idx="41">
                  <c:v>3.4</c:v>
                </c:pt>
                <c:pt idx="42">
                  <c:v>5.3</c:v>
                </c:pt>
                <c:pt idx="43">
                  <c:v>5.8</c:v>
                </c:pt>
                <c:pt idx="44">
                  <c:v>-0.60000000000000031</c:v>
                </c:pt>
                <c:pt idx="45">
                  <c:v>-0.2</c:v>
                </c:pt>
                <c:pt idx="46">
                  <c:v>5.4</c:v>
                </c:pt>
                <c:pt idx="47">
                  <c:v>4.5999999999999996</c:v>
                </c:pt>
                <c:pt idx="48">
                  <c:v>5.6</c:v>
                </c:pt>
                <c:pt idx="49">
                  <c:v>3.1</c:v>
                </c:pt>
                <c:pt idx="50">
                  <c:v>-0.30000000000000016</c:v>
                </c:pt>
                <c:pt idx="51">
                  <c:v>2.5</c:v>
                </c:pt>
                <c:pt idx="52">
                  <c:v>-1.9</c:v>
                </c:pt>
                <c:pt idx="53">
                  <c:v>4.5</c:v>
                </c:pt>
                <c:pt idx="54">
                  <c:v>7.2</c:v>
                </c:pt>
                <c:pt idx="55">
                  <c:v>4.0999999999999996</c:v>
                </c:pt>
                <c:pt idx="56">
                  <c:v>3.5</c:v>
                </c:pt>
                <c:pt idx="57">
                  <c:v>3.2</c:v>
                </c:pt>
                <c:pt idx="58">
                  <c:v>4.0999999999999996</c:v>
                </c:pt>
                <c:pt idx="59">
                  <c:v>3.6</c:v>
                </c:pt>
                <c:pt idx="60">
                  <c:v>1.9</c:v>
                </c:pt>
                <c:pt idx="61">
                  <c:v>-0.2</c:v>
                </c:pt>
                <c:pt idx="62">
                  <c:v>3.4</c:v>
                </c:pt>
                <c:pt idx="63">
                  <c:v>2.9</c:v>
                </c:pt>
                <c:pt idx="64">
                  <c:v>4.0999999999999996</c:v>
                </c:pt>
                <c:pt idx="65">
                  <c:v>2.5</c:v>
                </c:pt>
                <c:pt idx="66">
                  <c:v>3.7</c:v>
                </c:pt>
                <c:pt idx="67">
                  <c:v>4.5</c:v>
                </c:pt>
                <c:pt idx="68">
                  <c:v>4.4000000000000004</c:v>
                </c:pt>
                <c:pt idx="69">
                  <c:v>4.8</c:v>
                </c:pt>
                <c:pt idx="70">
                  <c:v>4.0999999999999996</c:v>
                </c:pt>
                <c:pt idx="71">
                  <c:v>1.1000000000000001</c:v>
                </c:pt>
                <c:pt idx="72">
                  <c:v>1.8</c:v>
                </c:pt>
                <c:pt idx="73">
                  <c:v>2.5</c:v>
                </c:pt>
                <c:pt idx="74">
                  <c:v>3.6</c:v>
                </c:pt>
                <c:pt idx="75">
                  <c:v>3.1</c:v>
                </c:pt>
                <c:pt idx="76">
                  <c:v>2.7</c:v>
                </c:pt>
                <c:pt idx="77">
                  <c:v>2.1</c:v>
                </c:pt>
                <c:pt idx="78">
                  <c:v>0.4</c:v>
                </c:pt>
              </c:numCache>
            </c:numRef>
          </c:val>
        </c:ser>
        <c:marker val="1"/>
        <c:axId val="59190272"/>
        <c:axId val="59230464"/>
      </c:lineChart>
      <c:catAx>
        <c:axId val="59190272"/>
        <c:scaling>
          <c:orientation val="minMax"/>
        </c:scaling>
        <c:axPos val="b"/>
        <c:numFmt formatCode="######" sourceLinked="1"/>
        <c:tickLblPos val="nextTo"/>
        <c:crossAx val="59230464"/>
        <c:crosses val="autoZero"/>
        <c:auto val="1"/>
        <c:lblAlgn val="ctr"/>
        <c:lblOffset val="100"/>
      </c:catAx>
      <c:valAx>
        <c:axId val="59230464"/>
        <c:scaling>
          <c:orientation val="minMax"/>
        </c:scaling>
        <c:axPos val="l"/>
        <c:numFmt formatCode="#,##0.0" sourceLinked="1"/>
        <c:tickLblPos val="nextTo"/>
        <c:crossAx val="59190272"/>
        <c:crosses val="autoZero"/>
        <c:crossBetween val="between"/>
      </c:valAx>
    </c:plotArea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1"/>
  <c:chart>
    <c:title>
      <c:tx>
        <c:rich>
          <a:bodyPr/>
          <a:lstStyle/>
          <a:p>
            <a:pPr>
              <a:defRPr/>
            </a:pPr>
            <a:r>
              <a:rPr lang="en-US" altLang="ko-KR"/>
              <a:t>GDP</a:t>
            </a:r>
            <a:r>
              <a:rPr lang="ko-KR" altLang="en-US"/>
              <a:t>대비 경상수지 재정수지</a:t>
            </a:r>
            <a:r>
              <a:rPr lang="en-US" altLang="ko-KR"/>
              <a:t>(</a:t>
            </a:r>
            <a:r>
              <a:rPr lang="ko-KR" altLang="en-US"/>
              <a:t>미국</a:t>
            </a:r>
            <a:r>
              <a:rPr lang="en-US" altLang="ko-KR"/>
              <a:t>)</a:t>
            </a:r>
            <a:endParaRPr lang="ko-KR" altLang="en-US"/>
          </a:p>
        </c:rich>
      </c:tx>
      <c:layout>
        <c:manualLayout>
          <c:xMode val="edge"/>
          <c:yMode val="edge"/>
          <c:x val="0.29306351883080406"/>
          <c:y val="6.0422960725075532E-2"/>
        </c:manualLayout>
      </c:layout>
    </c:title>
    <c:plotArea>
      <c:layout>
        <c:manualLayout>
          <c:layoutTarget val="inner"/>
          <c:xMode val="edge"/>
          <c:yMode val="edge"/>
          <c:x val="7.5268862892981542E-2"/>
          <c:y val="0.19779464122875867"/>
          <c:w val="0.87526514497660768"/>
          <c:h val="0.67136601882468661"/>
        </c:manualLayout>
      </c:layout>
      <c:lineChart>
        <c:grouping val="standard"/>
        <c:ser>
          <c:idx val="0"/>
          <c:order val="0"/>
          <c:tx>
            <c:v>재정수지(순부채)</c:v>
          </c:tx>
          <c:marker>
            <c:symbol val="none"/>
          </c:marker>
          <c:cat>
            <c:numRef>
              <c:f>주요국재정수지!$AA$1:$AI$1</c:f>
              <c:numCache>
                <c:formatCode>General</c:formatCode>
                <c:ptCount val="9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</c:numCache>
            </c:numRef>
          </c:cat>
          <c:val>
            <c:numRef>
              <c:f>주요국재정수지!$AA$19:$AI$19</c:f>
              <c:numCache>
                <c:formatCode>General</c:formatCode>
                <c:ptCount val="9"/>
                <c:pt idx="0">
                  <c:v>-0.38300000000000012</c:v>
                </c:pt>
                <c:pt idx="1">
                  <c:v>-3.7269999999999999</c:v>
                </c:pt>
                <c:pt idx="2">
                  <c:v>-4.7539999999999996</c:v>
                </c:pt>
                <c:pt idx="3">
                  <c:v>-4.2859999999999996</c:v>
                </c:pt>
                <c:pt idx="4">
                  <c:v>-3.202</c:v>
                </c:pt>
                <c:pt idx="5">
                  <c:v>-2.2029999999999998</c:v>
                </c:pt>
                <c:pt idx="6">
                  <c:v>-2.8369999999999993</c:v>
                </c:pt>
                <c:pt idx="7">
                  <c:v>-5.85</c:v>
                </c:pt>
                <c:pt idx="8">
                  <c:v>-12.455000000000004</c:v>
                </c:pt>
              </c:numCache>
            </c:numRef>
          </c:val>
        </c:ser>
        <c:ser>
          <c:idx val="1"/>
          <c:order val="1"/>
          <c:tx>
            <c:v>경상수지</c:v>
          </c:tx>
          <c:marker>
            <c:symbol val="none"/>
          </c:marker>
          <c:cat>
            <c:numRef>
              <c:f>주요국재정수지!$AA$1:$AI$1</c:f>
              <c:numCache>
                <c:formatCode>General</c:formatCode>
                <c:ptCount val="9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</c:numCache>
            </c:numRef>
          </c:cat>
          <c:val>
            <c:numRef>
              <c:f>주요국재정수지!$AA$25:$AI$25</c:f>
              <c:numCache>
                <c:formatCode>General</c:formatCode>
                <c:ptCount val="9"/>
                <c:pt idx="0">
                  <c:v>-3.871999999999999</c:v>
                </c:pt>
                <c:pt idx="1">
                  <c:v>-4.3139999999999983</c:v>
                </c:pt>
                <c:pt idx="2">
                  <c:v>-4.681</c:v>
                </c:pt>
                <c:pt idx="3">
                  <c:v>-5.3179999999999978</c:v>
                </c:pt>
                <c:pt idx="4">
                  <c:v>-5.9239999999999995</c:v>
                </c:pt>
                <c:pt idx="5">
                  <c:v>-5.9969999999999999</c:v>
                </c:pt>
                <c:pt idx="6">
                  <c:v>-5.1609999999999978</c:v>
                </c:pt>
                <c:pt idx="7">
                  <c:v>-4.8890000000000002</c:v>
                </c:pt>
                <c:pt idx="8">
                  <c:v>-2.5919999999999992</c:v>
                </c:pt>
              </c:numCache>
            </c:numRef>
          </c:val>
        </c:ser>
        <c:marker val="1"/>
        <c:axId val="61435904"/>
        <c:axId val="61437440"/>
      </c:lineChart>
      <c:catAx>
        <c:axId val="61435904"/>
        <c:scaling>
          <c:orientation val="minMax"/>
        </c:scaling>
        <c:axPos val="b"/>
        <c:numFmt formatCode="General" sourceLinked="1"/>
        <c:tickLblPos val="low"/>
        <c:crossAx val="61437440"/>
        <c:crosses val="autoZero"/>
        <c:auto val="1"/>
        <c:lblAlgn val="ctr"/>
        <c:lblOffset val="100"/>
      </c:catAx>
      <c:valAx>
        <c:axId val="61437440"/>
        <c:scaling>
          <c:orientation val="minMax"/>
        </c:scaling>
        <c:axPos val="l"/>
        <c:numFmt formatCode="General" sourceLinked="1"/>
        <c:tickLblPos val="nextTo"/>
        <c:crossAx val="6143590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9055649241146733"/>
          <c:y val="0.57217340279594953"/>
          <c:w val="0.23374104683195604"/>
          <c:h val="0.10692037946112656"/>
        </c:manualLayout>
      </c:layout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plotArea>
      <c:layout>
        <c:manualLayout>
          <c:layoutTarget val="inner"/>
          <c:xMode val="edge"/>
          <c:yMode val="edge"/>
          <c:x val="5.5534363189938499E-2"/>
          <c:y val="3.5584998990510805E-2"/>
          <c:w val="0.81182472425550956"/>
          <c:h val="0.93844538663436305"/>
        </c:manualLayout>
      </c:layout>
      <c:barChart>
        <c:barDir val="col"/>
        <c:grouping val="clustered"/>
        <c:ser>
          <c:idx val="0"/>
          <c:order val="0"/>
          <c:tx>
            <c:v>통합재정수지</c:v>
          </c:tx>
          <c:cat>
            <c:numRef>
              <c:f>주요국재정수지!$AA$1:$AJ$1</c:f>
              <c:numCache>
                <c:formatCode>General</c:formatCode>
                <c:ptCount val="10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</c:numCache>
            </c:numRef>
          </c:cat>
          <c:val>
            <c:numRef>
              <c:f>주요국재정수지!$AA$10:$AJ$10</c:f>
              <c:numCache>
                <c:formatCode>#,##0.00</c:formatCode>
                <c:ptCount val="10"/>
                <c:pt idx="0">
                  <c:v>3568</c:v>
                </c:pt>
                <c:pt idx="1">
                  <c:v>15966</c:v>
                </c:pt>
                <c:pt idx="2">
                  <c:v>19442</c:v>
                </c:pt>
                <c:pt idx="3">
                  <c:v>17222</c:v>
                </c:pt>
                <c:pt idx="4">
                  <c:v>15501</c:v>
                </c:pt>
                <c:pt idx="5">
                  <c:v>15647</c:v>
                </c:pt>
                <c:pt idx="6">
                  <c:v>33823</c:v>
                </c:pt>
                <c:pt idx="7">
                  <c:v>11879.4</c:v>
                </c:pt>
                <c:pt idx="8">
                  <c:v>-28937.112999999994</c:v>
                </c:pt>
                <c:pt idx="9">
                  <c:v>-29852.438999999998</c:v>
                </c:pt>
              </c:numCache>
            </c:numRef>
          </c:val>
        </c:ser>
        <c:axId val="61831424"/>
        <c:axId val="61829504"/>
      </c:barChart>
      <c:lineChart>
        <c:grouping val="standard"/>
        <c:ser>
          <c:idx val="1"/>
          <c:order val="1"/>
          <c:tx>
            <c:v>GDP대비비율</c:v>
          </c:tx>
          <c:marker>
            <c:symbol val="none"/>
          </c:marker>
          <c:cat>
            <c:numRef>
              <c:f>주요국재정수지!$AA$1:$AJ$1</c:f>
              <c:numCache>
                <c:formatCode>General</c:formatCode>
                <c:ptCount val="10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</c:numCache>
            </c:numRef>
          </c:cat>
          <c:val>
            <c:numRef>
              <c:f>주요국재정수지!$AA$11:$AJ$11</c:f>
              <c:numCache>
                <c:formatCode>General</c:formatCode>
                <c:ptCount val="10"/>
                <c:pt idx="0">
                  <c:v>0.54800000000000004</c:v>
                </c:pt>
                <c:pt idx="1">
                  <c:v>2.2159999999999997</c:v>
                </c:pt>
                <c:pt idx="2">
                  <c:v>2.5339999999999998</c:v>
                </c:pt>
                <c:pt idx="3">
                  <c:v>2.0830000000000002</c:v>
                </c:pt>
                <c:pt idx="4">
                  <c:v>1.792</c:v>
                </c:pt>
                <c:pt idx="5">
                  <c:v>1.722</c:v>
                </c:pt>
                <c:pt idx="6">
                  <c:v>3.4689999999999999</c:v>
                </c:pt>
                <c:pt idx="7">
                  <c:v>1.1599999999999995</c:v>
                </c:pt>
                <c:pt idx="8">
                  <c:v>-2.774</c:v>
                </c:pt>
                <c:pt idx="9">
                  <c:v>-2.7229999999999999</c:v>
                </c:pt>
              </c:numCache>
            </c:numRef>
          </c:val>
        </c:ser>
        <c:marker val="1"/>
        <c:axId val="61825408"/>
        <c:axId val="61827712"/>
      </c:lineChart>
      <c:catAx>
        <c:axId val="61825408"/>
        <c:scaling>
          <c:orientation val="minMax"/>
        </c:scaling>
        <c:axPos val="b"/>
        <c:numFmt formatCode="General" sourceLinked="1"/>
        <c:tickLblPos val="nextTo"/>
        <c:crossAx val="61827712"/>
        <c:crosses val="autoZero"/>
        <c:auto val="1"/>
        <c:lblAlgn val="ctr"/>
        <c:lblOffset val="100"/>
      </c:catAx>
      <c:valAx>
        <c:axId val="61827712"/>
        <c:scaling>
          <c:orientation val="minMax"/>
        </c:scaling>
        <c:axPos val="l"/>
        <c:numFmt formatCode="General" sourceLinked="1"/>
        <c:tickLblPos val="nextTo"/>
        <c:crossAx val="61825408"/>
        <c:crosses val="autoZero"/>
        <c:crossBetween val="between"/>
      </c:valAx>
      <c:valAx>
        <c:axId val="61829504"/>
        <c:scaling>
          <c:orientation val="minMax"/>
        </c:scaling>
        <c:axPos val="r"/>
        <c:numFmt formatCode="#,##0" sourceLinked="0"/>
        <c:tickLblPos val="nextTo"/>
        <c:crossAx val="61831424"/>
        <c:crosses val="max"/>
        <c:crossBetween val="between"/>
      </c:valAx>
      <c:catAx>
        <c:axId val="61831424"/>
        <c:scaling>
          <c:orientation val="minMax"/>
        </c:scaling>
        <c:delete val="1"/>
        <c:axPos val="b"/>
        <c:numFmt formatCode="General" sourceLinked="1"/>
        <c:tickLblPos val="nextTo"/>
        <c:crossAx val="61829504"/>
        <c:crosses val="autoZero"/>
        <c:auto val="1"/>
        <c:lblAlgn val="ctr"/>
        <c:lblOffset val="100"/>
      </c:catAx>
    </c:plotArea>
    <c:legend>
      <c:legendPos val="r"/>
      <c:layout>
        <c:manualLayout>
          <c:xMode val="edge"/>
          <c:yMode val="edge"/>
          <c:x val="0.15151515151515174"/>
          <c:y val="0.66319579043004295"/>
          <c:w val="0.17595307917888564"/>
          <c:h val="0.11591611144760752"/>
        </c:manualLayout>
      </c:layout>
    </c:legend>
    <c:plotVisOnly val="1"/>
    <c:dispBlanksAs val="gap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4112BE0-EDA5-4942-93DC-0526C6CA0F77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F25D0F42-5172-428C-8A0C-21D6060FC98B}">
      <dgm:prSet phldrT="[텍스트]"/>
      <dgm:spPr/>
      <dgm:t>
        <a:bodyPr/>
        <a:lstStyle/>
        <a:p>
          <a:pPr latinLnBrk="1"/>
          <a:r>
            <a:rPr lang="en-US" altLang="ko-KR" dirty="0" smtClean="0"/>
            <a:t>70</a:t>
          </a:r>
          <a:r>
            <a:rPr lang="ko-KR" altLang="en-US" dirty="0" smtClean="0"/>
            <a:t>년대 이후 </a:t>
          </a:r>
          <a:endParaRPr lang="en-US" altLang="ko-KR" dirty="0" smtClean="0"/>
        </a:p>
        <a:p>
          <a:pPr latinLnBrk="1"/>
          <a:r>
            <a:rPr lang="ko-KR" altLang="en-US" dirty="0" smtClean="0"/>
            <a:t>이윤율 저하</a:t>
          </a:r>
          <a:endParaRPr lang="ko-KR" altLang="en-US" dirty="0"/>
        </a:p>
      </dgm:t>
    </dgm:pt>
    <dgm:pt modelId="{E5A6DC0F-9E77-420C-BC8E-3459A651E3D9}" type="parTrans" cxnId="{8936A658-1993-42D5-A0C1-60676A1ECE71}">
      <dgm:prSet/>
      <dgm:spPr/>
      <dgm:t>
        <a:bodyPr/>
        <a:lstStyle/>
        <a:p>
          <a:pPr latinLnBrk="1"/>
          <a:endParaRPr lang="ko-KR" altLang="en-US"/>
        </a:p>
      </dgm:t>
    </dgm:pt>
    <dgm:pt modelId="{12907801-44EE-4212-8F0B-25396748CAED}" type="sibTrans" cxnId="{8936A658-1993-42D5-A0C1-60676A1ECE71}">
      <dgm:prSet/>
      <dgm:spPr/>
      <dgm:t>
        <a:bodyPr/>
        <a:lstStyle/>
        <a:p>
          <a:pPr latinLnBrk="1"/>
          <a:endParaRPr lang="ko-KR" altLang="en-US"/>
        </a:p>
      </dgm:t>
    </dgm:pt>
    <dgm:pt modelId="{A2B7E55F-CD17-40A3-829E-A4B97072FD31}">
      <dgm:prSet phldrT="[텍스트]"/>
      <dgm:spPr/>
      <dgm:t>
        <a:bodyPr/>
        <a:lstStyle/>
        <a:p>
          <a:pPr latinLnBrk="1"/>
          <a:r>
            <a:rPr lang="en-US" altLang="ko-KR" dirty="0" smtClean="0"/>
            <a:t>80</a:t>
          </a:r>
          <a:r>
            <a:rPr lang="ko-KR" altLang="en-US" dirty="0" smtClean="0"/>
            <a:t>년대 </a:t>
          </a:r>
          <a:endParaRPr lang="en-US" altLang="ko-KR" dirty="0" smtClean="0"/>
        </a:p>
        <a:p>
          <a:pPr latinLnBrk="1"/>
          <a:r>
            <a:rPr lang="ko-KR" altLang="en-US" dirty="0" smtClean="0"/>
            <a:t>신보수주의 등장</a:t>
          </a:r>
          <a:endParaRPr lang="ko-KR" altLang="en-US" dirty="0"/>
        </a:p>
      </dgm:t>
    </dgm:pt>
    <dgm:pt modelId="{AD5785AF-73AC-4E7D-8C64-E9B605C7ABBC}" type="parTrans" cxnId="{DCF16E5F-0A9F-441F-9EDC-FC0ECEC9A66B}">
      <dgm:prSet/>
      <dgm:spPr/>
      <dgm:t>
        <a:bodyPr/>
        <a:lstStyle/>
        <a:p>
          <a:pPr latinLnBrk="1"/>
          <a:endParaRPr lang="ko-KR" altLang="en-US"/>
        </a:p>
      </dgm:t>
    </dgm:pt>
    <dgm:pt modelId="{662D9356-D068-42A7-8F3C-F4F646B62793}" type="sibTrans" cxnId="{DCF16E5F-0A9F-441F-9EDC-FC0ECEC9A66B}">
      <dgm:prSet/>
      <dgm:spPr/>
      <dgm:t>
        <a:bodyPr/>
        <a:lstStyle/>
        <a:p>
          <a:pPr latinLnBrk="1"/>
          <a:endParaRPr lang="ko-KR" altLang="en-US"/>
        </a:p>
      </dgm:t>
    </dgm:pt>
    <dgm:pt modelId="{4F1B925C-D9F0-471A-B406-C59F88595E57}">
      <dgm:prSet phldrT="[텍스트]"/>
      <dgm:spPr/>
      <dgm:t>
        <a:bodyPr/>
        <a:lstStyle/>
        <a:p>
          <a:pPr latinLnBrk="1"/>
          <a:r>
            <a:rPr lang="en-US" altLang="ko-KR" dirty="0" smtClean="0"/>
            <a:t>90</a:t>
          </a:r>
          <a:r>
            <a:rPr lang="ko-KR" altLang="en-US" dirty="0" smtClean="0"/>
            <a:t>년대 이후 </a:t>
          </a:r>
          <a:endParaRPr lang="en-US" altLang="ko-KR" dirty="0" smtClean="0"/>
        </a:p>
        <a:p>
          <a:pPr latinLnBrk="1"/>
          <a:r>
            <a:rPr lang="ko-KR" altLang="en-US" dirty="0" err="1" smtClean="0"/>
            <a:t>신자유주의</a:t>
          </a:r>
          <a:r>
            <a:rPr lang="ko-KR" altLang="en-US" dirty="0" smtClean="0"/>
            <a:t> 개혁</a:t>
          </a:r>
          <a:endParaRPr lang="ko-KR" altLang="en-US" dirty="0"/>
        </a:p>
      </dgm:t>
    </dgm:pt>
    <dgm:pt modelId="{0C95E85E-33A8-4A36-8066-1C971CB4FF98}" type="parTrans" cxnId="{BBE53437-4AA6-4B9B-8198-C1D41F66A166}">
      <dgm:prSet/>
      <dgm:spPr/>
      <dgm:t>
        <a:bodyPr/>
        <a:lstStyle/>
        <a:p>
          <a:pPr latinLnBrk="1"/>
          <a:endParaRPr lang="ko-KR" altLang="en-US"/>
        </a:p>
      </dgm:t>
    </dgm:pt>
    <dgm:pt modelId="{A662A6D5-474F-4763-82EB-CE71AE6730E4}" type="sibTrans" cxnId="{BBE53437-4AA6-4B9B-8198-C1D41F66A166}">
      <dgm:prSet/>
      <dgm:spPr/>
      <dgm:t>
        <a:bodyPr/>
        <a:lstStyle/>
        <a:p>
          <a:pPr latinLnBrk="1"/>
          <a:endParaRPr lang="ko-KR" altLang="en-US"/>
        </a:p>
      </dgm:t>
    </dgm:pt>
    <dgm:pt modelId="{581156C9-4FEF-4188-BAA8-F4055C753A74}" type="pres">
      <dgm:prSet presAssocID="{84112BE0-EDA5-4942-93DC-0526C6CA0F77}" presName="Name0" presStyleCnt="0">
        <dgm:presLayoutVars>
          <dgm:dir/>
          <dgm:animLvl val="lvl"/>
          <dgm:resizeHandles val="exact"/>
        </dgm:presLayoutVars>
      </dgm:prSet>
      <dgm:spPr/>
    </dgm:pt>
    <dgm:pt modelId="{F91B17FB-B723-4D8A-9807-4B4E70FA48B0}" type="pres">
      <dgm:prSet presAssocID="{F25D0F42-5172-428C-8A0C-21D6060FC98B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8A57900-0483-4458-AE3A-67F034E4DDD4}" type="pres">
      <dgm:prSet presAssocID="{12907801-44EE-4212-8F0B-25396748CAED}" presName="parTxOnlySpace" presStyleCnt="0"/>
      <dgm:spPr/>
    </dgm:pt>
    <dgm:pt modelId="{0C677677-6E88-49B1-B0E7-FD84AA0F17F0}" type="pres">
      <dgm:prSet presAssocID="{A2B7E55F-CD17-40A3-829E-A4B97072FD31}" presName="parTxOnly" presStyleLbl="node1" presStyleIdx="1" presStyleCnt="3" custLinFactNeighborX="8484" custLinFactNeighborY="-3953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5C0C3E7-E088-4173-8C67-99B2B58A4EEE}" type="pres">
      <dgm:prSet presAssocID="{662D9356-D068-42A7-8F3C-F4F646B62793}" presName="parTxOnlySpace" presStyleCnt="0"/>
      <dgm:spPr/>
    </dgm:pt>
    <dgm:pt modelId="{B9D1BEB9-0EA0-4DF9-97AE-0B3E68C054E8}" type="pres">
      <dgm:prSet presAssocID="{4F1B925C-D9F0-471A-B406-C59F88595E57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A907F03B-9AAB-4948-8FFD-6578449D4894}" type="presOf" srcId="{A2B7E55F-CD17-40A3-829E-A4B97072FD31}" destId="{0C677677-6E88-49B1-B0E7-FD84AA0F17F0}" srcOrd="0" destOrd="0" presId="urn:microsoft.com/office/officeart/2005/8/layout/chevron1"/>
    <dgm:cxn modelId="{93FAF14A-F23F-446E-8873-6E73BDAA1C33}" type="presOf" srcId="{84112BE0-EDA5-4942-93DC-0526C6CA0F77}" destId="{581156C9-4FEF-4188-BAA8-F4055C753A74}" srcOrd="0" destOrd="0" presId="urn:microsoft.com/office/officeart/2005/8/layout/chevron1"/>
    <dgm:cxn modelId="{DCF16E5F-0A9F-441F-9EDC-FC0ECEC9A66B}" srcId="{84112BE0-EDA5-4942-93DC-0526C6CA0F77}" destId="{A2B7E55F-CD17-40A3-829E-A4B97072FD31}" srcOrd="1" destOrd="0" parTransId="{AD5785AF-73AC-4E7D-8C64-E9B605C7ABBC}" sibTransId="{662D9356-D068-42A7-8F3C-F4F646B62793}"/>
    <dgm:cxn modelId="{BBE53437-4AA6-4B9B-8198-C1D41F66A166}" srcId="{84112BE0-EDA5-4942-93DC-0526C6CA0F77}" destId="{4F1B925C-D9F0-471A-B406-C59F88595E57}" srcOrd="2" destOrd="0" parTransId="{0C95E85E-33A8-4A36-8066-1C971CB4FF98}" sibTransId="{A662A6D5-474F-4763-82EB-CE71AE6730E4}"/>
    <dgm:cxn modelId="{8936A658-1993-42D5-A0C1-60676A1ECE71}" srcId="{84112BE0-EDA5-4942-93DC-0526C6CA0F77}" destId="{F25D0F42-5172-428C-8A0C-21D6060FC98B}" srcOrd="0" destOrd="0" parTransId="{E5A6DC0F-9E77-420C-BC8E-3459A651E3D9}" sibTransId="{12907801-44EE-4212-8F0B-25396748CAED}"/>
    <dgm:cxn modelId="{094DA2F7-635E-45CC-940B-F5FB436345E0}" type="presOf" srcId="{4F1B925C-D9F0-471A-B406-C59F88595E57}" destId="{B9D1BEB9-0EA0-4DF9-97AE-0B3E68C054E8}" srcOrd="0" destOrd="0" presId="urn:microsoft.com/office/officeart/2005/8/layout/chevron1"/>
    <dgm:cxn modelId="{4B1A2CF5-09C6-47FE-A947-A7BA7921A58F}" type="presOf" srcId="{F25D0F42-5172-428C-8A0C-21D6060FC98B}" destId="{F91B17FB-B723-4D8A-9807-4B4E70FA48B0}" srcOrd="0" destOrd="0" presId="urn:microsoft.com/office/officeart/2005/8/layout/chevron1"/>
    <dgm:cxn modelId="{D95B50A3-7D75-402A-A5BF-3A2338114482}" type="presParOf" srcId="{581156C9-4FEF-4188-BAA8-F4055C753A74}" destId="{F91B17FB-B723-4D8A-9807-4B4E70FA48B0}" srcOrd="0" destOrd="0" presId="urn:microsoft.com/office/officeart/2005/8/layout/chevron1"/>
    <dgm:cxn modelId="{5F37F3A7-A105-452C-A19C-74C2D013874F}" type="presParOf" srcId="{581156C9-4FEF-4188-BAA8-F4055C753A74}" destId="{C8A57900-0483-4458-AE3A-67F034E4DDD4}" srcOrd="1" destOrd="0" presId="urn:microsoft.com/office/officeart/2005/8/layout/chevron1"/>
    <dgm:cxn modelId="{76ED9293-9A86-49C2-988A-F0BDBF88F42D}" type="presParOf" srcId="{581156C9-4FEF-4188-BAA8-F4055C753A74}" destId="{0C677677-6E88-49B1-B0E7-FD84AA0F17F0}" srcOrd="2" destOrd="0" presId="urn:microsoft.com/office/officeart/2005/8/layout/chevron1"/>
    <dgm:cxn modelId="{9F349B9F-0243-4A5F-80D1-AA23B5279851}" type="presParOf" srcId="{581156C9-4FEF-4188-BAA8-F4055C753A74}" destId="{25C0C3E7-E088-4173-8C67-99B2B58A4EEE}" srcOrd="3" destOrd="0" presId="urn:microsoft.com/office/officeart/2005/8/layout/chevron1"/>
    <dgm:cxn modelId="{561DC77C-D0B3-4ACD-93B1-71C99F742C61}" type="presParOf" srcId="{581156C9-4FEF-4188-BAA8-F4055C753A74}" destId="{B9D1BEB9-0EA0-4DF9-97AE-0B3E68C054E8}" srcOrd="4" destOrd="0" presId="urn:microsoft.com/office/officeart/2005/8/layout/chevron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9D59BA76-984E-479C-8AC5-57ADCF2DE33B}" type="datetimeFigureOut">
              <a:rPr lang="ko-KR" altLang="en-US"/>
              <a:pPr>
                <a:defRPr/>
              </a:pPr>
              <a:t>2009-10-06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4F1308B2-88F8-46A3-A795-A1D8E7E533D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5" name="직사각형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7" name="직사각형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10" name="직선 연결선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2" name="직선 연결선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3" name="직선 연결선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4" name="직선 연결선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5" name="직선 연결선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6" name="직사각형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7" name="타원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8" name="타원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9" name="타원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20" name="타원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21" name="타원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22" name="날짜 개체 틀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F34A3-4087-4245-BDB5-41945980FC3C}" type="datetimeFigureOut">
              <a:rPr lang="ko-KR" altLang="en-US"/>
              <a:pPr>
                <a:defRPr/>
              </a:pPr>
              <a:t>2009-10-06</a:t>
            </a:fld>
            <a:endParaRPr lang="ko-KR" altLang="en-US"/>
          </a:p>
        </p:txBody>
      </p:sp>
      <p:sp>
        <p:nvSpPr>
          <p:cNvPr id="23" name="바닥글 개체 틀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24" name="슬라이드 번호 개체 틀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E6B971-872E-4EC4-8F2A-9173236D20C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>
            <a:lvl1pPr>
              <a:lnSpc>
                <a:spcPct val="150000"/>
              </a:lnSpc>
              <a:defRPr spc="100" baseline="0"/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4" name="날짜 개체 틀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5190A97-D27E-452D-8822-BAC8E913E199}" type="datetimeFigureOut">
              <a:rPr lang="ko-KR" altLang="en-US"/>
              <a:pPr>
                <a:defRPr/>
              </a:pPr>
              <a:t>2009-10-06</a:t>
            </a:fld>
            <a:endParaRPr lang="ko-KR" altLang="en-US"/>
          </a:p>
        </p:txBody>
      </p:sp>
      <p:sp>
        <p:nvSpPr>
          <p:cNvPr id="5" name="슬라이드 번호 개체 틀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50A5BC4-4413-4AAB-9B0F-2AD381D408B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sp>
        <p:nvSpPr>
          <p:cNvPr id="6" name="바닥글 개체 틀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5" name="직사각형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7" name="직사각형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0" name="직선 연결선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2" name="직선 연결선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3" name="직사각형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4" name="타원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5" name="타원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6" name="타원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7" name="타원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8" name="타원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9" name="직선 연결선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0" name="날짜 개체 틀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40F185-190A-4E0E-AD6C-7A8EEC7FDFF2}" type="datetimeFigureOut">
              <a:rPr lang="ko-KR" altLang="en-US"/>
              <a:pPr>
                <a:defRPr/>
              </a:pPr>
              <a:t>2009-10-06</a:t>
            </a:fld>
            <a:endParaRPr lang="ko-KR" altLang="en-US"/>
          </a:p>
        </p:txBody>
      </p:sp>
      <p:sp>
        <p:nvSpPr>
          <p:cNvPr id="21" name="바닥글 개체 틀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22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0B9268-527E-4D6F-80D0-1F703E31211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D7DEE8-3970-42BA-94A6-3E81609409F0}" type="datetimeFigureOut">
              <a:rPr lang="ko-KR" altLang="en-US"/>
              <a:pPr>
                <a:defRPr/>
              </a:pPr>
              <a:t>2009-10-06</a:t>
            </a:fld>
            <a:endParaRPr lang="ko-KR" altLang="en-US"/>
          </a:p>
        </p:txBody>
      </p:sp>
      <p:sp>
        <p:nvSpPr>
          <p:cNvPr id="6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8DB217-7EF3-424C-8FE8-EB2206425CC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7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53123-BE42-4549-9541-1EBFE5AE1E7D}" type="datetimeFigureOut">
              <a:rPr lang="ko-KR" altLang="en-US"/>
              <a:pPr>
                <a:defRPr/>
              </a:pPr>
              <a:t>2009-10-06</a:t>
            </a:fld>
            <a:endParaRPr lang="ko-KR" altLang="en-US"/>
          </a:p>
        </p:txBody>
      </p:sp>
      <p:sp>
        <p:nvSpPr>
          <p:cNvPr id="8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E811F4-8566-4A30-A8C0-5514CD81330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날짜 개체 틀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B64604F-F55C-47F2-934F-9929D28AD0E6}" type="datetimeFigureOut">
              <a:rPr lang="ko-KR" altLang="en-US"/>
              <a:pPr>
                <a:defRPr/>
              </a:pPr>
              <a:t>2009-10-06</a:t>
            </a:fld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4B5C07B-3ABF-4830-8F99-412FBDD08B2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sp>
        <p:nvSpPr>
          <p:cNvPr id="5" name="바닥글 개체 틀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61537-0739-487C-B409-DD5F163F1C20}" type="datetimeFigureOut">
              <a:rPr lang="ko-KR" altLang="en-US"/>
              <a:pPr>
                <a:defRPr/>
              </a:pPr>
              <a:t>2009-10-06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715FB-79AC-437B-A5AF-8B004587C54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선 연결선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>
              <a:latin typeface="+mn-lt"/>
              <a:ea typeface="+mn-ea"/>
            </a:endParaRPr>
          </a:p>
        </p:txBody>
      </p:sp>
      <p:sp>
        <p:nvSpPr>
          <p:cNvPr id="6" name="직선 연결선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>
              <a:latin typeface="+mn-lt"/>
              <a:ea typeface="+mn-ea"/>
            </a:endParaRPr>
          </a:p>
        </p:txBody>
      </p:sp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>
              <a:latin typeface="+mn-lt"/>
              <a:ea typeface="+mn-ea"/>
            </a:endParaRPr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10" name="직선 연결선 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8" name="내용 개체 틀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2" name="날짜 개체 틀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294505B-B0E2-4BE4-8C4A-575E5A0A9C52}" type="datetimeFigureOut">
              <a:rPr lang="ko-KR" altLang="en-US"/>
              <a:pPr>
                <a:defRPr/>
              </a:pPr>
              <a:t>2009-10-06</a:t>
            </a:fld>
            <a:endParaRPr lang="ko-KR" altLang="en-US"/>
          </a:p>
        </p:txBody>
      </p:sp>
      <p:sp>
        <p:nvSpPr>
          <p:cNvPr id="13" name="슬라이드 번호 개체 틀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C6EA093-F4B9-47C5-8474-C7FA5C2CF83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sp>
        <p:nvSpPr>
          <p:cNvPr id="14" name="바닥글 개체 틀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선 연결선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8" name="직사각형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0" name="직선 연결선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>
              <a:latin typeface="+mn-lt"/>
              <a:ea typeface="+mn-ea"/>
            </a:endParaRPr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>
              <a:latin typeface="+mn-lt"/>
              <a:ea typeface="+mn-ea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ko-KR" altLang="en-US" noProof="0" smtClean="0"/>
              <a:t>그림을 추가하려면 아이콘을 클릭하십시오</a:t>
            </a:r>
            <a:endParaRPr lang="en-US" noProof="0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/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2" name="날짜 개체 틀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E929685-71F8-439F-BBD5-4EAEBB37A412}" type="datetimeFigureOut">
              <a:rPr lang="ko-KR" altLang="en-US"/>
              <a:pPr>
                <a:defRPr/>
              </a:pPr>
              <a:t>2009-10-06</a:t>
            </a:fld>
            <a:endParaRPr lang="ko-KR" altLang="en-US"/>
          </a:p>
        </p:txBody>
      </p:sp>
      <p:sp>
        <p:nvSpPr>
          <p:cNvPr id="13" name="슬라이드 번호 개체 틀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50DC2CB-BFE8-4EF6-89B7-950879163CD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sp>
        <p:nvSpPr>
          <p:cNvPr id="14" name="바닥글 개체 틀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B96B41-7146-435B-BA08-2389EEE7256C}" type="datetimeFigureOut">
              <a:rPr lang="ko-KR" altLang="en-US"/>
              <a:pPr>
                <a:defRPr/>
              </a:pPr>
              <a:t>2009-10-06</a:t>
            </a:fld>
            <a:endParaRPr lang="ko-KR" altLang="en-US"/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DD875-9A3E-4044-9F72-C626396F17C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F91205-2151-4DCB-9D5F-621B75952D5C}" type="datetimeFigureOut">
              <a:rPr lang="ko-KR" altLang="en-US"/>
              <a:pPr>
                <a:defRPr/>
              </a:pPr>
              <a:t>2009-10-06</a:t>
            </a:fld>
            <a:endParaRPr lang="ko-KR" altLang="en-US"/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0E0D9-ABF5-40C7-B5A3-5231E722110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선 연결선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>
              <a:latin typeface="+mn-lt"/>
              <a:ea typeface="+mn-ea"/>
            </a:endParaRPr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6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smtClean="0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3D1E428-51AB-469A-9129-BDE620FF76D7}" type="datetimeFigureOut">
              <a:rPr lang="ko-KR" altLang="en-US"/>
              <a:pPr>
                <a:defRPr/>
              </a:pPr>
              <a:t>2009-10-06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0" name="직사각형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F38972A-5BDF-4E84-9B65-D47B5ECA9A9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sp>
        <p:nvSpPr>
          <p:cNvPr id="15" name="TextBox 14"/>
          <p:cNvSpPr txBox="1"/>
          <p:nvPr userDrawn="1"/>
        </p:nvSpPr>
        <p:spPr>
          <a:xfrm>
            <a:off x="5500688" y="0"/>
            <a:ext cx="364331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latin typeface="휴먼모음T" pitchFamily="18" charset="-127"/>
                <a:ea typeface="휴먼모음T" pitchFamily="18" charset="-127"/>
                <a:cs typeface="한컴바탕" pitchFamily="18" charset="2"/>
              </a:rPr>
              <a:t>노동자운동연구소</a:t>
            </a:r>
            <a:r>
              <a:rPr kumimoji="0" lang="en-US" altLang="ko-KR" dirty="0">
                <a:latin typeface="휴먼모음T" pitchFamily="18" charset="-127"/>
                <a:ea typeface="휴먼모음T" pitchFamily="18" charset="-127"/>
                <a:cs typeface="한컴바탕" pitchFamily="18" charset="2"/>
              </a:rPr>
              <a:t>(</a:t>
            </a:r>
            <a:r>
              <a:rPr kumimoji="0" lang="ko-KR" altLang="en-US" dirty="0">
                <a:latin typeface="휴먼모음T" pitchFamily="18" charset="-127"/>
                <a:ea typeface="휴먼모음T" pitchFamily="18" charset="-127"/>
                <a:cs typeface="한컴바탕" pitchFamily="18" charset="2"/>
              </a:rPr>
              <a:t>준</a:t>
            </a:r>
            <a:r>
              <a:rPr kumimoji="0" lang="en-US" altLang="ko-KR" dirty="0">
                <a:latin typeface="휴먼모음T" pitchFamily="18" charset="-127"/>
                <a:ea typeface="휴먼모음T" pitchFamily="18" charset="-127"/>
                <a:cs typeface="한컴바탕" pitchFamily="18" charset="2"/>
              </a:rPr>
              <a:t>) www.pssp.org</a:t>
            </a:r>
            <a:endParaRPr kumimoji="0" lang="ko-KR" altLang="en-US" dirty="0">
              <a:latin typeface="휴먼모음T" pitchFamily="18" charset="-127"/>
              <a:ea typeface="휴먼모음T" pitchFamily="18" charset="-127"/>
              <a:cs typeface="한컴바탕" pitchFamily="18" charset="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78" r:id="rId4"/>
    <p:sldLayoutId id="2147483679" r:id="rId5"/>
    <p:sldLayoutId id="2147483686" r:id="rId6"/>
    <p:sldLayoutId id="2147483680" r:id="rId7"/>
    <p:sldLayoutId id="2147483687" r:id="rId8"/>
    <p:sldLayoutId id="2147483688" r:id="rId9"/>
    <p:sldLayoutId id="2147483681" r:id="rId10"/>
    <p:sldLayoutId id="2147483682" r:id="rId11"/>
  </p:sldLayoutIdLst>
  <p:txStyles>
    <p:titleStyle>
      <a:lvl1pPr algn="l" rtl="0" fontAlgn="base" latinLnBrk="1">
        <a:spcBef>
          <a:spcPct val="0"/>
        </a:spcBef>
        <a:spcAft>
          <a:spcPct val="0"/>
        </a:spcAft>
        <a:defRPr sz="3000" b="1" kern="1200" cap="small" spc="-100">
          <a:solidFill>
            <a:schemeClr val="tx2"/>
          </a:solidFill>
          <a:latin typeface="+mj-lt"/>
          <a:ea typeface="맑은 고딕" pitchFamily="50" charset="-127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entury Schoolbook" pitchFamily="18" charset="0"/>
          <a:ea typeface="맑은 고딕" pitchFamily="50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entury Schoolbook" pitchFamily="18" charset="0"/>
          <a:ea typeface="맑은 고딕" pitchFamily="50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entury Schoolbook" pitchFamily="18" charset="0"/>
          <a:ea typeface="맑은 고딕" pitchFamily="50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entury Schoolbook" pitchFamily="18" charset="0"/>
          <a:ea typeface="맑은 고딕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entury Schoolbook" pitchFamily="18" charset="0"/>
          <a:ea typeface="맑은 고딕" pitchFamily="50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entury Schoolbook" pitchFamily="18" charset="0"/>
          <a:ea typeface="맑은 고딕" pitchFamily="50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entury Schoolbook" pitchFamily="18" charset="0"/>
          <a:ea typeface="맑은 고딕" pitchFamily="50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entury Schoolbook" pitchFamily="18" charset="0"/>
          <a:ea typeface="맑은 고딕" pitchFamily="50" charset="-127"/>
        </a:defRPr>
      </a:lvl9pPr>
    </p:titleStyle>
    <p:bodyStyle>
      <a:lvl1pPr marL="273050" indent="-273050" algn="l" rtl="0" fontAlgn="base" latinLnBrk="1">
        <a:lnSpc>
          <a:spcPct val="200000"/>
        </a:lnSpc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 spc="100">
          <a:solidFill>
            <a:schemeClr val="tx1"/>
          </a:solidFill>
          <a:latin typeface="Arial" pitchFamily="34" charset="0"/>
          <a:ea typeface="맑은 고딕" pitchFamily="50" charset="-127"/>
          <a:cs typeface="+mn-cs"/>
        </a:defRPr>
      </a:lvl1pPr>
      <a:lvl2pPr marL="639763" indent="-273050" algn="l" rtl="0" fontAlgn="base" latinLnBrk="1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000" kern="1200" spc="-100">
          <a:solidFill>
            <a:schemeClr val="tx1"/>
          </a:solidFill>
          <a:latin typeface="한컴바탕" pitchFamily="18" charset="2"/>
          <a:ea typeface="맑은 고딕" pitchFamily="50" charset="-127"/>
          <a:cs typeface="한컴바탕" pitchFamily="18" charset="2"/>
        </a:defRPr>
      </a:lvl2pPr>
      <a:lvl3pPr marL="914400" indent="-182563" algn="l" rtl="0" fontAlgn="base" latinLnBrk="1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 latinLnBrk="1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 latinLnBrk="1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1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1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1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9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828800" y="2643188"/>
            <a:ext cx="7315200" cy="189388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경제위기 </a:t>
            </a:r>
            <a:r>
              <a:rPr lang="en-US" altLang="ko-KR" dirty="0" smtClean="0"/>
              <a:t>1</a:t>
            </a:r>
            <a:r>
              <a:rPr lang="ko-KR" altLang="en-US" dirty="0" smtClean="0"/>
              <a:t>년</a:t>
            </a:r>
            <a:r>
              <a:rPr lang="en-US" altLang="ko-KR" dirty="0" smtClean="0"/>
              <a:t>, </a:t>
            </a:r>
            <a:r>
              <a:rPr lang="ko-KR" altLang="en-US" dirty="0" smtClean="0"/>
              <a:t>회복인가 또 다른 추락인가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286000" y="5003800"/>
            <a:ext cx="6172200" cy="1371600"/>
          </a:xfrm>
        </p:spPr>
        <p:txBody>
          <a:bodyPr/>
          <a:lstStyle/>
          <a:p>
            <a:pPr fontAlgn="auto">
              <a:spcAft>
                <a:spcPts val="0"/>
              </a:spcAft>
              <a:buFont typeface="Wingdings"/>
              <a:buNone/>
              <a:defRPr/>
            </a:pPr>
            <a:r>
              <a:rPr lang="ko-KR" altLang="en-US" dirty="0" smtClean="0"/>
              <a:t>한지원</a:t>
            </a:r>
            <a:r>
              <a:rPr lang="en-US" altLang="ko-KR" dirty="0" smtClean="0"/>
              <a:t>(</a:t>
            </a:r>
            <a:r>
              <a:rPr lang="ko-KR" altLang="en-US" dirty="0" smtClean="0"/>
              <a:t>사회진보연대 부설 노동자운동연구소</a:t>
            </a:r>
            <a:r>
              <a:rPr lang="en-US" altLang="ko-KR" dirty="0" smtClean="0"/>
              <a:t>(</a:t>
            </a:r>
            <a:r>
              <a:rPr lang="ko-KR" altLang="en-US" dirty="0" smtClean="0"/>
              <a:t>준</a:t>
            </a:r>
            <a:r>
              <a:rPr lang="en-US" altLang="ko-KR" dirty="0" smtClean="0"/>
              <a:t>)</a:t>
            </a:r>
          </a:p>
          <a:p>
            <a:pPr fontAlgn="auto">
              <a:spcAft>
                <a:spcPts val="0"/>
              </a:spcAft>
              <a:buFont typeface="Wingdings"/>
              <a:buNone/>
              <a:defRPr/>
            </a:pPr>
            <a:r>
              <a:rPr lang="en-US" altLang="ko-KR" dirty="0" smtClean="0"/>
              <a:t>jwhan77@gmail.com</a:t>
            </a:r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8" y="1857364"/>
            <a:ext cx="3047120" cy="18573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-214338"/>
            <a:ext cx="3304472" cy="20002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주요내용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043363"/>
          </a:xfrm>
        </p:spPr>
        <p:txBody>
          <a:bodyPr/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ko-KR" altLang="en-US" spc="-100" dirty="0" smtClean="0"/>
              <a:t>경제 위기를 보는 관점</a:t>
            </a:r>
            <a:endParaRPr lang="en-US" altLang="ko-KR" spc="-100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ko-KR" altLang="en-US" dirty="0" smtClean="0"/>
              <a:t>최근의 경제 </a:t>
            </a:r>
            <a:r>
              <a:rPr lang="ko-KR" altLang="en-US" dirty="0" err="1" smtClean="0"/>
              <a:t>회복론</a:t>
            </a:r>
            <a:endParaRPr lang="en-US" altLang="ko-KR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ko-KR" altLang="en-US" dirty="0" smtClean="0"/>
              <a:t>다시 시작된 자본시장 거품</a:t>
            </a:r>
            <a:endParaRPr lang="en-US" altLang="ko-KR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ko-KR" altLang="en-US" dirty="0" smtClean="0"/>
              <a:t>은행 위기와 달러 위기</a:t>
            </a:r>
            <a:endParaRPr lang="en-US" altLang="ko-KR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ko-KR" altLang="en-US" dirty="0" smtClean="0"/>
              <a:t>재벌에 의한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재벌을 위한 경기부양</a:t>
            </a:r>
            <a:endParaRPr lang="en-US" altLang="ko-KR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ko-KR" altLang="en-US" dirty="0" smtClean="0"/>
              <a:t>노동자운동만이 희망인 이유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42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경제 위기에 대한 관점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Font typeface="Wingdings"/>
              <a:buNone/>
              <a:defRPr/>
            </a:pPr>
            <a:endParaRPr lang="ko-KR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경제 위기</a:t>
            </a:r>
            <a:r>
              <a:rPr lang="en-US" altLang="ko-KR" dirty="0" smtClean="0"/>
              <a:t>?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ko-KR" altLang="en-US" smtClean="0">
                <a:latin typeface="Arial" charset="0"/>
              </a:rPr>
              <a:t>경기 순환과 경제 위기</a:t>
            </a:r>
            <a:endParaRPr lang="en-US" altLang="ko-KR" smtClean="0">
              <a:latin typeface="Arial" charset="0"/>
            </a:endParaRPr>
          </a:p>
          <a:p>
            <a:pPr lvl="1"/>
            <a:endParaRPr lang="en-US" altLang="ko-KR" smtClean="0"/>
          </a:p>
          <a:p>
            <a:pPr lvl="1"/>
            <a:r>
              <a:rPr lang="ko-KR" altLang="en-US" smtClean="0"/>
              <a:t>경기순환</a:t>
            </a:r>
            <a:r>
              <a:rPr lang="en-US" altLang="ko-KR" smtClean="0"/>
              <a:t>: </a:t>
            </a:r>
            <a:r>
              <a:rPr lang="ko-KR" altLang="en-US" smtClean="0"/>
              <a:t>일정 기간에 걸쳐 생산의 증감 </a:t>
            </a:r>
            <a:r>
              <a:rPr lang="en-US" altLang="ko-KR" smtClean="0"/>
              <a:t>(</a:t>
            </a:r>
            <a:r>
              <a:rPr lang="ko-KR" altLang="en-US" smtClean="0"/>
              <a:t>또는 소비의 증감</a:t>
            </a:r>
            <a:r>
              <a:rPr lang="en-US" altLang="ko-KR" smtClean="0"/>
              <a:t>)</a:t>
            </a:r>
            <a:r>
              <a:rPr lang="ko-KR" altLang="en-US" smtClean="0"/>
              <a:t>이  나타나는 자본주의 경제의 순환</a:t>
            </a:r>
            <a:r>
              <a:rPr lang="en-US" altLang="ko-KR" smtClean="0"/>
              <a:t>.</a:t>
            </a:r>
          </a:p>
          <a:p>
            <a:pPr lvl="2"/>
            <a:r>
              <a:rPr lang="ko-KR" altLang="en-US" smtClean="0"/>
              <a:t>균형</a:t>
            </a:r>
            <a:r>
              <a:rPr lang="en-US" altLang="ko-KR" smtClean="0"/>
              <a:t>  → </a:t>
            </a:r>
            <a:r>
              <a:rPr lang="ko-KR" altLang="en-US" smtClean="0"/>
              <a:t>소비 증가 </a:t>
            </a:r>
            <a:r>
              <a:rPr lang="en-US" altLang="ko-KR" smtClean="0"/>
              <a:t>→ </a:t>
            </a:r>
            <a:r>
              <a:rPr lang="ko-KR" altLang="en-US" smtClean="0"/>
              <a:t>생산 증가 </a:t>
            </a:r>
            <a:r>
              <a:rPr lang="en-US" altLang="ko-KR" smtClean="0"/>
              <a:t>→  </a:t>
            </a:r>
            <a:r>
              <a:rPr lang="ko-KR" altLang="en-US" smtClean="0"/>
              <a:t>설비 확대 </a:t>
            </a:r>
            <a:r>
              <a:rPr lang="en-US" altLang="ko-KR" smtClean="0"/>
              <a:t>→  </a:t>
            </a:r>
            <a:r>
              <a:rPr lang="ko-KR" altLang="en-US" smtClean="0"/>
              <a:t>과잉생산 </a:t>
            </a:r>
            <a:r>
              <a:rPr lang="en-US" altLang="ko-KR" smtClean="0"/>
              <a:t>→ </a:t>
            </a:r>
            <a:r>
              <a:rPr lang="ko-KR" altLang="en-US" smtClean="0"/>
              <a:t>기업 수익성 악화</a:t>
            </a:r>
            <a:r>
              <a:rPr lang="en-US" altLang="ko-KR" smtClean="0"/>
              <a:t>, </a:t>
            </a:r>
            <a:r>
              <a:rPr lang="ko-KR" altLang="en-US" smtClean="0"/>
              <a:t>생산 감소 </a:t>
            </a:r>
            <a:r>
              <a:rPr lang="en-US" altLang="ko-KR" smtClean="0"/>
              <a:t>→ </a:t>
            </a:r>
            <a:r>
              <a:rPr lang="ko-KR" altLang="en-US" smtClean="0"/>
              <a:t>수입 감소</a:t>
            </a:r>
            <a:r>
              <a:rPr lang="en-US" altLang="ko-KR" smtClean="0"/>
              <a:t>, </a:t>
            </a:r>
            <a:r>
              <a:rPr lang="ko-KR" altLang="en-US" smtClean="0"/>
              <a:t>소비 감소 </a:t>
            </a:r>
            <a:r>
              <a:rPr lang="en-US" altLang="ko-KR" smtClean="0"/>
              <a:t>→ </a:t>
            </a:r>
            <a:r>
              <a:rPr lang="ko-KR" altLang="en-US" smtClean="0"/>
              <a:t>균형</a:t>
            </a:r>
            <a:endParaRPr lang="en-US" altLang="ko-KR" smtClean="0"/>
          </a:p>
          <a:p>
            <a:pPr lvl="2"/>
            <a:r>
              <a:rPr lang="ko-KR" altLang="en-US" smtClean="0"/>
              <a:t>수요 공급의 균형을 찾아가는 시장의 자기 조정 </a:t>
            </a:r>
            <a:endParaRPr lang="en-US" altLang="ko-KR" smtClean="0"/>
          </a:p>
          <a:p>
            <a:pPr lvl="1"/>
            <a:endParaRPr lang="en-US" altLang="ko-KR" smtClean="0"/>
          </a:p>
          <a:p>
            <a:pPr lvl="1"/>
            <a:r>
              <a:rPr lang="ko-KR" altLang="en-US" smtClean="0"/>
              <a:t>경제위기</a:t>
            </a:r>
            <a:r>
              <a:rPr lang="en-US" altLang="ko-KR" smtClean="0"/>
              <a:t>: </a:t>
            </a:r>
            <a:r>
              <a:rPr lang="ko-KR" altLang="en-US" smtClean="0"/>
              <a:t>급작스러운 생산 </a:t>
            </a:r>
            <a:r>
              <a:rPr lang="en-US" altLang="ko-KR" smtClean="0"/>
              <a:t>(</a:t>
            </a:r>
            <a:r>
              <a:rPr lang="ko-KR" altLang="en-US" smtClean="0"/>
              <a:t>또는 소비</a:t>
            </a:r>
            <a:r>
              <a:rPr lang="en-US" altLang="ko-KR" smtClean="0"/>
              <a:t>)</a:t>
            </a:r>
            <a:r>
              <a:rPr lang="ko-KR" altLang="en-US" smtClean="0"/>
              <a:t> 감소를 동반한 기존 경제 시스템의 붕괴</a:t>
            </a:r>
            <a:r>
              <a:rPr lang="en-US" altLang="ko-KR" smtClean="0"/>
              <a:t>.</a:t>
            </a:r>
            <a:r>
              <a:rPr lang="ko-KR" altLang="en-US" smtClean="0"/>
              <a:t> </a:t>
            </a:r>
            <a:endParaRPr lang="en-US" altLang="ko-KR" smtClean="0"/>
          </a:p>
          <a:p>
            <a:pPr lvl="2"/>
            <a:r>
              <a:rPr lang="ko-KR" altLang="en-US" smtClean="0"/>
              <a:t>시장 조절을 통한 균형 회복 불가능</a:t>
            </a:r>
            <a:endParaRPr lang="en-US" altLang="ko-KR" smtClean="0"/>
          </a:p>
          <a:p>
            <a:pPr lvl="2"/>
            <a:r>
              <a:rPr lang="ko-KR" altLang="en-US" smtClean="0"/>
              <a:t>정부의 적극적 경제 정책 또는 기존 시스템의 파괴를 통해 새로운 유형의 시스템을 만들어 내거나 체제의 종말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경기순환과 경제위기의 사례</a:t>
            </a:r>
            <a:endParaRPr lang="ko-KR" altLang="en-US" dirty="0"/>
          </a:p>
        </p:txBody>
      </p:sp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2"/>
          <a:srcRect r="29213"/>
          <a:stretch>
            <a:fillRect/>
          </a:stretch>
        </p:blipFill>
        <p:spPr bwMode="auto">
          <a:xfrm>
            <a:off x="500063" y="2214563"/>
            <a:ext cx="6610350" cy="392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TextBox 4"/>
          <p:cNvSpPr txBox="1">
            <a:spLocks noChangeArrowheads="1"/>
          </p:cNvSpPr>
          <p:nvPr/>
        </p:nvSpPr>
        <p:spPr bwMode="auto">
          <a:xfrm>
            <a:off x="4214813" y="1857375"/>
            <a:ext cx="35004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국내총생산 증감율</a:t>
            </a:r>
            <a:r>
              <a:rPr kumimoji="0" lang="en-US" altLang="ko-KR">
                <a:latin typeface="Century Schoolbook" pitchFamily="18" charset="0"/>
                <a:ea typeface="휴먼매직체" pitchFamily="18" charset="-127"/>
              </a:rPr>
              <a:t>(</a:t>
            </a:r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실질</a:t>
            </a:r>
            <a:r>
              <a:rPr kumimoji="0" lang="en-US" altLang="ko-KR">
                <a:latin typeface="Century Schoolbook" pitchFamily="18" charset="0"/>
                <a:ea typeface="휴먼매직체" pitchFamily="18" charset="-127"/>
              </a:rPr>
              <a:t>,</a:t>
            </a:r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전년동기대비</a:t>
            </a:r>
            <a:r>
              <a:rPr kumimoji="0" lang="en-US" altLang="ko-KR">
                <a:latin typeface="Century Schoolbook" pitchFamily="18" charset="0"/>
                <a:ea typeface="휴먼매직체" pitchFamily="18" charset="-127"/>
              </a:rPr>
              <a:t>)</a:t>
            </a:r>
            <a:endParaRPr kumimoji="0" lang="ko-KR" altLang="en-US">
              <a:latin typeface="Century Schoolbook" pitchFamily="18" charset="0"/>
              <a:ea typeface="휴먼매직체" pitchFamily="18" charset="-127"/>
            </a:endParaRPr>
          </a:p>
        </p:txBody>
      </p:sp>
      <p:cxnSp>
        <p:nvCxnSpPr>
          <p:cNvPr id="7" name="직선 화살표 연결선 6"/>
          <p:cNvCxnSpPr/>
          <p:nvPr/>
        </p:nvCxnSpPr>
        <p:spPr>
          <a:xfrm>
            <a:off x="1571625" y="4500563"/>
            <a:ext cx="4429125" cy="1587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4" name="TextBox 7"/>
          <p:cNvSpPr txBox="1">
            <a:spLocks noChangeArrowheads="1"/>
          </p:cNvSpPr>
          <p:nvPr/>
        </p:nvSpPr>
        <p:spPr bwMode="auto">
          <a:xfrm>
            <a:off x="2857500" y="4643438"/>
            <a:ext cx="9286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경기순환</a:t>
            </a:r>
          </a:p>
        </p:txBody>
      </p:sp>
      <p:cxnSp>
        <p:nvCxnSpPr>
          <p:cNvPr id="9" name="직선 화살표 연결선 8"/>
          <p:cNvCxnSpPr/>
          <p:nvPr/>
        </p:nvCxnSpPr>
        <p:spPr>
          <a:xfrm>
            <a:off x="5929313" y="4643438"/>
            <a:ext cx="1000125" cy="1587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6" name="TextBox 12"/>
          <p:cNvSpPr txBox="1">
            <a:spLocks noChangeArrowheads="1"/>
          </p:cNvSpPr>
          <p:nvPr/>
        </p:nvSpPr>
        <p:spPr bwMode="auto">
          <a:xfrm>
            <a:off x="6858000" y="4714875"/>
            <a:ext cx="9286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경제위기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altLang="ko-KR" dirty="0" smtClean="0"/>
              <a:t>[</a:t>
            </a:r>
            <a:r>
              <a:rPr lang="ko-KR" altLang="en-US" dirty="0" smtClean="0"/>
              <a:t>참고</a:t>
            </a:r>
            <a:r>
              <a:rPr lang="en-US" altLang="ko-KR" dirty="0" smtClean="0"/>
              <a:t>] </a:t>
            </a:r>
            <a:r>
              <a:rPr lang="ko-KR" altLang="en-US" dirty="0" smtClean="0"/>
              <a:t>국내총생산</a:t>
            </a:r>
            <a:r>
              <a:rPr lang="en-US" altLang="ko-KR" dirty="0" smtClean="0"/>
              <a:t>(GDP)</a:t>
            </a:r>
            <a:r>
              <a:rPr lang="ko-KR" altLang="en-US" dirty="0" smtClean="0"/>
              <a:t>과 경제성장률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28625" y="1857375"/>
            <a:ext cx="7686675" cy="1543050"/>
          </a:xfrm>
        </p:spPr>
        <p:txBody>
          <a:bodyPr>
            <a:normAutofit fontScale="62500" lnSpcReduction="20000"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ko-KR" altLang="en-US" dirty="0" smtClean="0"/>
              <a:t>먼저 국내총생산은 한 나라의 가계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기업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정부 등 모든 경제 주체가 일정 기간 동안 </a:t>
            </a:r>
            <a:r>
              <a:rPr lang="ko-KR" altLang="en-US" b="1" u="sng" dirty="0" smtClean="0"/>
              <a:t>새로이 생산한 재화와 서비스</a:t>
            </a:r>
            <a:r>
              <a:rPr lang="ko-KR" altLang="en-US" dirty="0" smtClean="0"/>
              <a:t>의 가치를 </a:t>
            </a:r>
            <a:r>
              <a:rPr lang="ko-KR" altLang="en-US" b="1" u="sng" dirty="0" smtClean="0"/>
              <a:t>시장 가격</a:t>
            </a:r>
            <a:r>
              <a:rPr lang="ko-KR" altLang="en-US" dirty="0" smtClean="0"/>
              <a:t>으로 평가하여 합산한 것이다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여기서 재화란 쌀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의복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자동차 등의 물질적 형태를 가진 것이며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서비스는 운송</a:t>
            </a:r>
            <a:r>
              <a:rPr lang="en-US" altLang="ko-KR" dirty="0" smtClean="0"/>
              <a:t>, </a:t>
            </a:r>
            <a:r>
              <a:rPr lang="ko-KR" altLang="en-US" dirty="0" smtClean="0"/>
              <a:t>숙박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의료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교육 등과 같이 형태가 없는 사람의 노력을 의미한다</a:t>
            </a:r>
            <a:endParaRPr lang="ko-KR" altLang="en-US" dirty="0"/>
          </a:p>
        </p:txBody>
      </p:sp>
      <p:pic>
        <p:nvPicPr>
          <p:cNvPr id="1331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3429000"/>
            <a:ext cx="5500688" cy="230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TextBox 4"/>
          <p:cNvSpPr txBox="1">
            <a:spLocks noChangeArrowheads="1"/>
          </p:cNvSpPr>
          <p:nvPr/>
        </p:nvSpPr>
        <p:spPr bwMode="auto">
          <a:xfrm>
            <a:off x="1000125" y="5786438"/>
            <a:ext cx="40719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질문</a:t>
            </a:r>
            <a:r>
              <a:rPr kumimoji="0" lang="en-US" altLang="ko-KR">
                <a:latin typeface="Century Schoolbook" pitchFamily="18" charset="0"/>
                <a:ea typeface="휴먼매직체" pitchFamily="18" charset="-127"/>
              </a:rPr>
              <a:t>&gt; </a:t>
            </a:r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위 경제에서의 국내총생산은 얼마일까</a:t>
            </a:r>
            <a:r>
              <a:rPr kumimoji="0" lang="en-US" altLang="ko-KR">
                <a:latin typeface="Century Schoolbook" pitchFamily="18" charset="0"/>
                <a:ea typeface="휴먼매직체" pitchFamily="18" charset="-127"/>
              </a:rPr>
              <a:t>? </a:t>
            </a:r>
            <a:endParaRPr kumimoji="0" lang="ko-KR" altLang="en-US">
              <a:latin typeface="Century Schoolbook" pitchFamily="18" charset="0"/>
              <a:ea typeface="휴먼매직체" pitchFamily="18" charset="-127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571500" y="500063"/>
            <a:ext cx="8072438" cy="5929312"/>
          </a:xfrm>
        </p:spPr>
        <p:txBody>
          <a:bodyPr/>
          <a:lstStyle/>
          <a:p>
            <a:pPr>
              <a:lnSpc>
                <a:spcPct val="140000"/>
              </a:lnSpc>
            </a:pPr>
            <a:r>
              <a:rPr lang="ko-KR" altLang="en-US" smtClean="0">
                <a:latin typeface="Arial" charset="0"/>
              </a:rPr>
              <a:t>생산 측면과 지출 측면에서의 국내총생산</a:t>
            </a:r>
            <a:endParaRPr lang="en-US" altLang="ko-KR" smtClean="0">
              <a:latin typeface="Arial" charset="0"/>
            </a:endParaRPr>
          </a:p>
          <a:p>
            <a:pPr>
              <a:lnSpc>
                <a:spcPct val="140000"/>
              </a:lnSpc>
            </a:pPr>
            <a:endParaRPr lang="en-US" altLang="ko-KR" smtClean="0">
              <a:latin typeface="Arial" charset="0"/>
            </a:endParaRPr>
          </a:p>
          <a:p>
            <a:pPr>
              <a:lnSpc>
                <a:spcPct val="140000"/>
              </a:lnSpc>
            </a:pPr>
            <a:endParaRPr lang="en-US" altLang="ko-KR" smtClean="0">
              <a:latin typeface="Arial" charset="0"/>
            </a:endParaRPr>
          </a:p>
          <a:p>
            <a:pPr>
              <a:lnSpc>
                <a:spcPct val="140000"/>
              </a:lnSpc>
            </a:pPr>
            <a:endParaRPr lang="en-US" altLang="ko-KR" smtClean="0">
              <a:latin typeface="Arial" charset="0"/>
            </a:endParaRPr>
          </a:p>
          <a:p>
            <a:pPr>
              <a:lnSpc>
                <a:spcPct val="140000"/>
              </a:lnSpc>
            </a:pPr>
            <a:endParaRPr lang="en-US" altLang="ko-KR" smtClean="0">
              <a:latin typeface="Arial" charset="0"/>
            </a:endParaRPr>
          </a:p>
          <a:p>
            <a:pPr>
              <a:lnSpc>
                <a:spcPct val="140000"/>
              </a:lnSpc>
            </a:pPr>
            <a:endParaRPr lang="en-US" altLang="ko-KR" smtClean="0">
              <a:latin typeface="Arial" charset="0"/>
            </a:endParaRPr>
          </a:p>
          <a:p>
            <a:pPr>
              <a:lnSpc>
                <a:spcPct val="140000"/>
              </a:lnSpc>
            </a:pPr>
            <a:endParaRPr lang="en-US" altLang="ko-KR" smtClean="0">
              <a:latin typeface="Arial" charset="0"/>
            </a:endParaRPr>
          </a:p>
          <a:p>
            <a:pPr lvl="1">
              <a:lnSpc>
                <a:spcPct val="90000"/>
              </a:lnSpc>
            </a:pPr>
            <a:r>
              <a:rPr lang="ko-KR" altLang="en-US" smtClean="0"/>
              <a:t>경제활동별 총생산 </a:t>
            </a:r>
            <a:r>
              <a:rPr lang="en-US" altLang="ko-KR" smtClean="0"/>
              <a:t>= </a:t>
            </a:r>
            <a:r>
              <a:rPr lang="ko-KR" altLang="en-US" smtClean="0"/>
              <a:t>지출항목별 총지출</a:t>
            </a:r>
            <a:endParaRPr lang="en-US" altLang="ko-KR" smtClean="0"/>
          </a:p>
          <a:p>
            <a:pPr>
              <a:lnSpc>
                <a:spcPct val="140000"/>
              </a:lnSpc>
            </a:pPr>
            <a:r>
              <a:rPr lang="ko-KR" altLang="en-US" smtClean="0">
                <a:latin typeface="Arial" charset="0"/>
              </a:rPr>
              <a:t>경제성장률은 실질국내총생산의 증감율</a:t>
            </a:r>
            <a:endParaRPr lang="en-US" altLang="ko-KR" smtClean="0">
              <a:latin typeface="Arial" charset="0"/>
            </a:endParaRPr>
          </a:p>
          <a:p>
            <a:pPr lvl="1">
              <a:lnSpc>
                <a:spcPct val="90000"/>
              </a:lnSpc>
            </a:pPr>
            <a:r>
              <a:rPr lang="ko-KR" altLang="en-US" smtClean="0"/>
              <a:t>실질국내총생산은 명목국내총생산에서 물가상승분을 반영</a:t>
            </a:r>
            <a:endParaRPr lang="en-US" altLang="ko-KR" smtClean="0"/>
          </a:p>
          <a:p>
            <a:pPr lvl="1">
              <a:lnSpc>
                <a:spcPct val="90000"/>
              </a:lnSpc>
            </a:pPr>
            <a:r>
              <a:rPr lang="ko-KR" altLang="en-US" smtClean="0"/>
              <a:t>증감율 계산을 위한 비교 대상은 전기와 전년동기대비</a:t>
            </a: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5" y="1285875"/>
            <a:ext cx="561181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경제성장과 노동자의 임금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3971925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ko-KR" altLang="en-US" sz="2000" smtClean="0">
                <a:latin typeface="Arial" charset="0"/>
              </a:rPr>
              <a:t>부가가치의 생산과 자본가의 이윤</a:t>
            </a:r>
            <a:endParaRPr lang="en-US" altLang="ko-KR" sz="2000" smtClean="0">
              <a:latin typeface="Arial" charset="0"/>
            </a:endParaRPr>
          </a:p>
          <a:p>
            <a:pPr lvl="1">
              <a:lnSpc>
                <a:spcPct val="80000"/>
              </a:lnSpc>
            </a:pPr>
            <a:r>
              <a:rPr lang="ko-KR" altLang="en-US" sz="1700" smtClean="0"/>
              <a:t>경제성장의 기초인 부가가치는 노동자의 노동으로 생산</a:t>
            </a:r>
            <a:r>
              <a:rPr lang="en-US" altLang="ko-KR" sz="1700" smtClean="0"/>
              <a:t>. </a:t>
            </a:r>
            <a:r>
              <a:rPr lang="ko-KR" altLang="en-US" sz="1700" smtClean="0"/>
              <a:t>각종 생산 설비 역시 노동자의 노동이 축적되어 있는 것</a:t>
            </a:r>
            <a:endParaRPr lang="en-US" altLang="ko-KR" sz="1700" smtClean="0"/>
          </a:p>
          <a:p>
            <a:pPr lvl="1">
              <a:lnSpc>
                <a:spcPct val="80000"/>
              </a:lnSpc>
            </a:pPr>
            <a:r>
              <a:rPr lang="ko-KR" altLang="en-US" sz="1700" smtClean="0"/>
              <a:t>생산된 부가가치 중 자본가는 자신의 이윤을 공제</a:t>
            </a:r>
            <a:r>
              <a:rPr lang="en-US" altLang="ko-KR" sz="1700" smtClean="0"/>
              <a:t>(</a:t>
            </a:r>
            <a:r>
              <a:rPr lang="ko-KR" altLang="en-US" sz="1700" smtClean="0"/>
              <a:t>자본을 제공하고 노동을 조직한 대가</a:t>
            </a:r>
            <a:r>
              <a:rPr lang="en-US" altLang="ko-KR" sz="1700" smtClean="0"/>
              <a:t>?)</a:t>
            </a:r>
          </a:p>
          <a:p>
            <a:pPr lvl="1">
              <a:lnSpc>
                <a:spcPct val="80000"/>
              </a:lnSpc>
            </a:pPr>
            <a:endParaRPr lang="en-US" altLang="ko-KR" sz="1700" smtClean="0"/>
          </a:p>
          <a:p>
            <a:pPr lvl="1">
              <a:lnSpc>
                <a:spcPct val="80000"/>
              </a:lnSpc>
              <a:buFont typeface="Wingdings 2" pitchFamily="18" charset="2"/>
              <a:buNone/>
            </a:pPr>
            <a:r>
              <a:rPr lang="ko-KR" altLang="en-US" sz="1400" smtClean="0">
                <a:latin typeface="휴먼둥근헤드라인" pitchFamily="18" charset="-127"/>
                <a:ea typeface="휴먼둥근헤드라인" pitchFamily="18" charset="-127"/>
              </a:rPr>
              <a:t>생산된 부가가치 </a:t>
            </a:r>
            <a:r>
              <a:rPr lang="en-US" altLang="ko-KR" sz="1400" smtClean="0">
                <a:latin typeface="휴먼둥근헤드라인" pitchFamily="18" charset="-127"/>
                <a:ea typeface="휴먼둥근헤드라인" pitchFamily="18" charset="-127"/>
              </a:rPr>
              <a:t>- </a:t>
            </a:r>
            <a:r>
              <a:rPr lang="ko-KR" altLang="en-US" sz="1400" smtClean="0">
                <a:latin typeface="휴먼둥근헤드라인" pitchFamily="18" charset="-127"/>
                <a:ea typeface="휴먼둥근헤드라인" pitchFamily="18" charset="-127"/>
              </a:rPr>
              <a:t>설비 감가상각 </a:t>
            </a:r>
            <a:r>
              <a:rPr lang="en-US" altLang="ko-KR" sz="1400" smtClean="0">
                <a:latin typeface="휴먼둥근헤드라인" pitchFamily="18" charset="-127"/>
                <a:ea typeface="휴먼둥근헤드라인" pitchFamily="18" charset="-127"/>
              </a:rPr>
              <a:t>-</a:t>
            </a:r>
            <a:r>
              <a:rPr lang="ko-KR" altLang="en-US" sz="1400" smtClean="0">
                <a:latin typeface="휴먼둥근헤드라인" pitchFamily="18" charset="-127"/>
                <a:ea typeface="휴먼둥근헤드라인" pitchFamily="18" charset="-127"/>
              </a:rPr>
              <a:t>자본가 이윤 </a:t>
            </a:r>
            <a:r>
              <a:rPr lang="en-US" altLang="ko-KR" sz="1400" smtClean="0">
                <a:latin typeface="휴먼둥근헤드라인" pitchFamily="18" charset="-127"/>
                <a:ea typeface="휴먼둥근헤드라인" pitchFamily="18" charset="-127"/>
              </a:rPr>
              <a:t>= </a:t>
            </a:r>
            <a:r>
              <a:rPr lang="ko-KR" altLang="en-US" sz="1400" smtClean="0">
                <a:latin typeface="휴먼둥근헤드라인" pitchFamily="18" charset="-127"/>
                <a:ea typeface="휴먼둥근헤드라인" pitchFamily="18" charset="-127"/>
              </a:rPr>
              <a:t>노동자의 임금</a:t>
            </a:r>
            <a:endParaRPr lang="en-US" altLang="ko-KR" sz="1400" smtClean="0">
              <a:latin typeface="휴먼둥근헤드라인" pitchFamily="18" charset="-127"/>
              <a:ea typeface="휴먼둥근헤드라인" pitchFamily="18" charset="-127"/>
            </a:endParaRPr>
          </a:p>
          <a:p>
            <a:pPr lvl="1">
              <a:lnSpc>
                <a:spcPct val="80000"/>
              </a:lnSpc>
              <a:buFont typeface="Wingdings 2" pitchFamily="18" charset="2"/>
              <a:buNone/>
            </a:pPr>
            <a:endParaRPr lang="en-US" altLang="ko-KR" sz="1400" smtClean="0">
              <a:latin typeface="휴먼둥근헤드라인" pitchFamily="18" charset="-127"/>
              <a:ea typeface="휴먼둥근헤드라인" pitchFamily="18" charset="-127"/>
            </a:endParaRPr>
          </a:p>
          <a:p>
            <a:pPr>
              <a:lnSpc>
                <a:spcPct val="130000"/>
              </a:lnSpc>
              <a:buClr>
                <a:srgbClr val="FE8637"/>
              </a:buClr>
            </a:pPr>
            <a:r>
              <a:rPr lang="ko-KR" altLang="en-US" sz="2000" smtClean="0">
                <a:solidFill>
                  <a:srgbClr val="000000"/>
                </a:solidFill>
                <a:latin typeface="Arial" charset="0"/>
              </a:rPr>
              <a:t>부가가치의 분배</a:t>
            </a:r>
            <a:endParaRPr lang="en-US" altLang="ko-KR" sz="2000" smtClean="0">
              <a:solidFill>
                <a:srgbClr val="000000"/>
              </a:solidFill>
              <a:latin typeface="Arial" charset="0"/>
            </a:endParaRPr>
          </a:p>
          <a:p>
            <a:pPr lvl="1">
              <a:lnSpc>
                <a:spcPct val="80000"/>
              </a:lnSpc>
              <a:buClr>
                <a:srgbClr val="FE8637"/>
              </a:buClr>
            </a:pPr>
            <a:r>
              <a:rPr lang="ko-KR" altLang="en-US" sz="1700" smtClean="0">
                <a:solidFill>
                  <a:srgbClr val="000000"/>
                </a:solidFill>
              </a:rPr>
              <a:t>자본가의 이윤이 공제된 이후 금융 자본에 대한 이자</a:t>
            </a:r>
            <a:r>
              <a:rPr lang="en-US" altLang="ko-KR" sz="1700" smtClean="0">
                <a:solidFill>
                  <a:srgbClr val="000000"/>
                </a:solidFill>
              </a:rPr>
              <a:t>, </a:t>
            </a:r>
            <a:r>
              <a:rPr lang="ko-KR" altLang="en-US" sz="1700" smtClean="0">
                <a:solidFill>
                  <a:srgbClr val="000000"/>
                </a:solidFill>
              </a:rPr>
              <a:t>정부에 대한 세금이 다시 한 번 공제</a:t>
            </a:r>
            <a:endParaRPr lang="en-US" altLang="ko-KR" sz="1700" smtClean="0">
              <a:solidFill>
                <a:srgbClr val="000000"/>
              </a:solidFill>
            </a:endParaRPr>
          </a:p>
          <a:p>
            <a:pPr lvl="1">
              <a:lnSpc>
                <a:spcPct val="80000"/>
              </a:lnSpc>
              <a:buClr>
                <a:srgbClr val="FE8637"/>
              </a:buClr>
            </a:pPr>
            <a:endParaRPr lang="en-US" altLang="ko-KR" sz="1700" smtClean="0">
              <a:solidFill>
                <a:srgbClr val="000000"/>
              </a:solidFill>
            </a:endParaRPr>
          </a:p>
          <a:p>
            <a:pPr lvl="1">
              <a:lnSpc>
                <a:spcPct val="80000"/>
              </a:lnSpc>
              <a:buClr>
                <a:srgbClr val="FE8637"/>
              </a:buClr>
              <a:buFont typeface="Wingdings 2" pitchFamily="18" charset="2"/>
              <a:buNone/>
            </a:pPr>
            <a:r>
              <a:rPr lang="ko-KR" altLang="en-US" sz="1400" smtClean="0">
                <a:solidFill>
                  <a:srgbClr val="000000"/>
                </a:solidFill>
                <a:latin typeface="휴먼둥근헤드라인" pitchFamily="18" charset="-127"/>
                <a:ea typeface="휴먼둥근헤드라인" pitchFamily="18" charset="-127"/>
              </a:rPr>
              <a:t>생산된 부가가치 </a:t>
            </a:r>
            <a:r>
              <a:rPr lang="en-US" altLang="ko-KR" sz="1400" smtClean="0">
                <a:solidFill>
                  <a:srgbClr val="000000"/>
                </a:solidFill>
                <a:latin typeface="휴먼둥근헤드라인" pitchFamily="18" charset="-127"/>
                <a:ea typeface="휴먼둥근헤드라인" pitchFamily="18" charset="-127"/>
              </a:rPr>
              <a:t>- </a:t>
            </a:r>
            <a:r>
              <a:rPr lang="ko-KR" altLang="en-US" sz="1400" smtClean="0">
                <a:solidFill>
                  <a:srgbClr val="000000"/>
                </a:solidFill>
                <a:latin typeface="휴먼둥근헤드라인" pitchFamily="18" charset="-127"/>
                <a:ea typeface="휴먼둥근헤드라인" pitchFamily="18" charset="-127"/>
              </a:rPr>
              <a:t>설비 감가상각 </a:t>
            </a:r>
            <a:r>
              <a:rPr lang="en-US" altLang="ko-KR" sz="1400" smtClean="0">
                <a:solidFill>
                  <a:srgbClr val="000000"/>
                </a:solidFill>
                <a:latin typeface="휴먼둥근헤드라인" pitchFamily="18" charset="-127"/>
                <a:ea typeface="휴먼둥근헤드라인" pitchFamily="18" charset="-127"/>
              </a:rPr>
              <a:t>–</a:t>
            </a:r>
            <a:r>
              <a:rPr lang="ko-KR" altLang="en-US" sz="1400" smtClean="0">
                <a:solidFill>
                  <a:srgbClr val="000000"/>
                </a:solidFill>
                <a:latin typeface="휴먼둥근헤드라인" pitchFamily="18" charset="-127"/>
                <a:ea typeface="휴먼둥근헤드라인" pitchFamily="18" charset="-127"/>
              </a:rPr>
              <a:t>이자</a:t>
            </a:r>
            <a:r>
              <a:rPr lang="en-US" altLang="ko-KR" sz="1400" smtClean="0">
                <a:solidFill>
                  <a:srgbClr val="000000"/>
                </a:solidFill>
                <a:latin typeface="휴먼둥근헤드라인" pitchFamily="18" charset="-127"/>
                <a:ea typeface="휴먼둥근헤드라인" pitchFamily="18" charset="-127"/>
              </a:rPr>
              <a:t>-</a:t>
            </a:r>
            <a:r>
              <a:rPr lang="ko-KR" altLang="en-US" sz="1400" smtClean="0">
                <a:solidFill>
                  <a:srgbClr val="000000"/>
                </a:solidFill>
                <a:latin typeface="휴먼둥근헤드라인" pitchFamily="18" charset="-127"/>
                <a:ea typeface="휴먼둥근헤드라인" pitchFamily="18" charset="-127"/>
              </a:rPr>
              <a:t>세금</a:t>
            </a:r>
            <a:r>
              <a:rPr lang="en-US" altLang="ko-KR" sz="1400" smtClean="0">
                <a:solidFill>
                  <a:srgbClr val="000000"/>
                </a:solidFill>
                <a:latin typeface="휴먼둥근헤드라인" pitchFamily="18" charset="-127"/>
                <a:ea typeface="휴먼둥근헤드라인" pitchFamily="18" charset="-127"/>
              </a:rPr>
              <a:t>-(</a:t>
            </a:r>
            <a:r>
              <a:rPr lang="ko-KR" altLang="en-US" sz="1400" smtClean="0">
                <a:solidFill>
                  <a:srgbClr val="000000"/>
                </a:solidFill>
                <a:latin typeface="휴먼둥근헤드라인" pitchFamily="18" charset="-127"/>
                <a:ea typeface="휴먼둥근헤드라인" pitchFamily="18" charset="-127"/>
              </a:rPr>
              <a:t>세후</a:t>
            </a:r>
            <a:r>
              <a:rPr lang="en-US" altLang="ko-KR" sz="1400" smtClean="0">
                <a:solidFill>
                  <a:srgbClr val="000000"/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r>
              <a:rPr lang="ko-KR" altLang="en-US" sz="1400" smtClean="0">
                <a:solidFill>
                  <a:srgbClr val="000000"/>
                </a:solidFill>
                <a:latin typeface="휴먼둥근헤드라인" pitchFamily="18" charset="-127"/>
                <a:ea typeface="휴먼둥근헤드라인" pitchFamily="18" charset="-127"/>
              </a:rPr>
              <a:t>자본가 이윤  </a:t>
            </a:r>
            <a:endParaRPr lang="en-US" altLang="ko-KR" sz="1400" smtClean="0">
              <a:solidFill>
                <a:srgbClr val="000000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lvl="1">
              <a:lnSpc>
                <a:spcPct val="80000"/>
              </a:lnSpc>
              <a:buClr>
                <a:srgbClr val="FE8637"/>
              </a:buClr>
              <a:buFont typeface="Wingdings 2" pitchFamily="18" charset="2"/>
              <a:buNone/>
            </a:pPr>
            <a:r>
              <a:rPr lang="en-US" altLang="ko-KR" sz="1400" smtClean="0">
                <a:solidFill>
                  <a:srgbClr val="000000"/>
                </a:solidFill>
                <a:latin typeface="휴먼둥근헤드라인" pitchFamily="18" charset="-127"/>
                <a:ea typeface="휴먼둥근헤드라인" pitchFamily="18" charset="-127"/>
              </a:rPr>
              <a:t>= (</a:t>
            </a:r>
            <a:r>
              <a:rPr lang="ko-KR" altLang="en-US" sz="1400" smtClean="0">
                <a:solidFill>
                  <a:srgbClr val="000000"/>
                </a:solidFill>
                <a:latin typeface="휴먼둥근헤드라인" pitchFamily="18" charset="-127"/>
                <a:ea typeface="휴먼둥근헤드라인" pitchFamily="18" charset="-127"/>
              </a:rPr>
              <a:t>세후</a:t>
            </a:r>
            <a:r>
              <a:rPr lang="en-US" altLang="ko-KR" sz="1400" smtClean="0">
                <a:solidFill>
                  <a:srgbClr val="000000"/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r>
              <a:rPr lang="ko-KR" altLang="en-US" sz="1400" smtClean="0">
                <a:solidFill>
                  <a:srgbClr val="000000"/>
                </a:solidFill>
                <a:latin typeface="휴먼둥근헤드라인" pitchFamily="18" charset="-127"/>
                <a:ea typeface="휴먼둥근헤드라인" pitchFamily="18" charset="-127"/>
              </a:rPr>
              <a:t>노동자의 임금</a:t>
            </a:r>
            <a:endParaRPr lang="en-US" altLang="ko-KR" sz="1400" smtClean="0">
              <a:solidFill>
                <a:srgbClr val="000000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lvl="1">
              <a:lnSpc>
                <a:spcPct val="80000"/>
              </a:lnSpc>
              <a:buClr>
                <a:srgbClr val="FE8637"/>
              </a:buClr>
              <a:buFont typeface="Wingdings 2" pitchFamily="18" charset="2"/>
              <a:buNone/>
            </a:pPr>
            <a:endParaRPr lang="en-US" altLang="ko-KR" sz="1400" smtClean="0">
              <a:solidFill>
                <a:srgbClr val="000000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lvl="1">
              <a:lnSpc>
                <a:spcPct val="80000"/>
              </a:lnSpc>
              <a:buClr>
                <a:srgbClr val="FE8637"/>
              </a:buClr>
              <a:buFont typeface="Wingdings 2" pitchFamily="18" charset="2"/>
              <a:buNone/>
            </a:pPr>
            <a:endParaRPr lang="en-US" altLang="ko-KR" sz="1700" smtClean="0">
              <a:solidFill>
                <a:srgbClr val="000000"/>
              </a:solidFill>
            </a:endParaRPr>
          </a:p>
          <a:p>
            <a:pPr lvl="1">
              <a:lnSpc>
                <a:spcPct val="80000"/>
              </a:lnSpc>
              <a:buFont typeface="Wingdings 2" pitchFamily="18" charset="2"/>
              <a:buNone/>
            </a:pPr>
            <a:endParaRPr lang="en-US" altLang="ko-KR" sz="1400" smtClean="0"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1285875" y="5786438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1682776"/>
                <a:gridCol w="2381224"/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지불된 부분 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지불되지 않은 부분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부가가치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노동자의 임금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자본가의 이윤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378" name="TextBox 4"/>
          <p:cNvSpPr txBox="1">
            <a:spLocks noChangeArrowheads="1"/>
          </p:cNvSpPr>
          <p:nvPr/>
        </p:nvSpPr>
        <p:spPr bwMode="auto">
          <a:xfrm>
            <a:off x="1214438" y="5500688"/>
            <a:ext cx="5572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국민경제 차원에서 노동자와 자본가 주체로 본 부가가치의 분배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경제성장과 착취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ko-KR" altLang="en-US" sz="2200" smtClean="0">
                <a:latin typeface="Arial" charset="0"/>
              </a:rPr>
              <a:t>금융자본과 정부</a:t>
            </a:r>
            <a:endParaRPr lang="en-US" altLang="ko-KR" sz="2200" smtClean="0">
              <a:latin typeface="Arial" charset="0"/>
            </a:endParaRPr>
          </a:p>
          <a:p>
            <a:pPr lvl="1">
              <a:lnSpc>
                <a:spcPct val="80000"/>
              </a:lnSpc>
            </a:pPr>
            <a:r>
              <a:rPr lang="ko-KR" altLang="en-US" sz="1900" smtClean="0"/>
              <a:t>생산에 직접 참여한 자본가만이 아니라 생산에 간접적으로 기여하는 금융 자본과 정부 역시 부가가치의 분배에 참여</a:t>
            </a:r>
            <a:endParaRPr lang="en-US" altLang="ko-KR" sz="1900" smtClean="0"/>
          </a:p>
          <a:p>
            <a:pPr lvl="1">
              <a:lnSpc>
                <a:spcPct val="80000"/>
              </a:lnSpc>
            </a:pPr>
            <a:r>
              <a:rPr lang="ko-KR" altLang="en-US" sz="1900" smtClean="0"/>
              <a:t>금융 자본</a:t>
            </a:r>
            <a:r>
              <a:rPr lang="en-US" altLang="ko-KR" sz="1900" smtClean="0"/>
              <a:t>: </a:t>
            </a:r>
            <a:r>
              <a:rPr lang="ko-KR" altLang="en-US" sz="1900" smtClean="0"/>
              <a:t>생산에 직접 사용되지 않는 유휴 자본을 생산에 참여 시키는 역할</a:t>
            </a:r>
            <a:r>
              <a:rPr lang="en-US" altLang="ko-KR" sz="1900" smtClean="0"/>
              <a:t>. </a:t>
            </a:r>
            <a:r>
              <a:rPr lang="ko-KR" altLang="en-US" sz="1900" smtClean="0"/>
              <a:t>그 대가로 이자 차익 획득</a:t>
            </a:r>
            <a:endParaRPr lang="en-US" altLang="ko-KR" sz="1900" smtClean="0"/>
          </a:p>
          <a:p>
            <a:pPr lvl="1">
              <a:lnSpc>
                <a:spcPct val="80000"/>
              </a:lnSpc>
            </a:pPr>
            <a:r>
              <a:rPr lang="ko-KR" altLang="en-US" sz="1900" smtClean="0"/>
              <a:t>정부 </a:t>
            </a:r>
            <a:r>
              <a:rPr lang="en-US" altLang="ko-KR" sz="1900" smtClean="0"/>
              <a:t>: </a:t>
            </a:r>
            <a:r>
              <a:rPr lang="ko-KR" altLang="en-US" sz="1900" smtClean="0"/>
              <a:t>세금을 거두어 생산에 필요한 </a:t>
            </a:r>
            <a:r>
              <a:rPr lang="en-US" altLang="ko-KR" sz="1900" smtClean="0"/>
              <a:t>(</a:t>
            </a:r>
            <a:r>
              <a:rPr lang="ko-KR" altLang="en-US" sz="1900" smtClean="0"/>
              <a:t>이윤을 남기기에는 생산성이 없는</a:t>
            </a:r>
            <a:r>
              <a:rPr lang="en-US" altLang="ko-KR" sz="1900" smtClean="0"/>
              <a:t>)</a:t>
            </a:r>
            <a:r>
              <a:rPr lang="ko-KR" altLang="en-US" sz="1900" smtClean="0"/>
              <a:t>사회간접자본과 노동자에 대한 교육</a:t>
            </a:r>
            <a:r>
              <a:rPr lang="en-US" altLang="ko-KR" sz="1900" smtClean="0"/>
              <a:t>, (</a:t>
            </a:r>
            <a:r>
              <a:rPr lang="ko-KR" altLang="en-US" sz="1900" smtClean="0"/>
              <a:t>임금을 보충하는</a:t>
            </a:r>
            <a:r>
              <a:rPr lang="en-US" altLang="ko-KR" sz="1900" smtClean="0"/>
              <a:t>) </a:t>
            </a:r>
            <a:r>
              <a:rPr lang="ko-KR" altLang="en-US" sz="1900" smtClean="0"/>
              <a:t>사회안전망 등을 건설</a:t>
            </a:r>
            <a:r>
              <a:rPr lang="en-US" altLang="ko-KR" sz="1900" smtClean="0"/>
              <a:t>, </a:t>
            </a:r>
            <a:r>
              <a:rPr lang="ko-KR" altLang="en-US" sz="1900" smtClean="0"/>
              <a:t>운영</a:t>
            </a:r>
            <a:r>
              <a:rPr lang="en-US" altLang="ko-KR" sz="1900" smtClean="0"/>
              <a:t>.		</a:t>
            </a:r>
          </a:p>
          <a:p>
            <a:pPr>
              <a:lnSpc>
                <a:spcPct val="130000"/>
              </a:lnSpc>
            </a:pPr>
            <a:r>
              <a:rPr lang="ko-KR" altLang="en-US" sz="2200" smtClean="0">
                <a:latin typeface="Arial" charset="0"/>
              </a:rPr>
              <a:t>금융화와 정부의 계급적 재정</a:t>
            </a:r>
            <a:endParaRPr lang="en-US" altLang="ko-KR" sz="2200" smtClean="0">
              <a:latin typeface="Arial" charset="0"/>
            </a:endParaRPr>
          </a:p>
          <a:p>
            <a:pPr lvl="1">
              <a:lnSpc>
                <a:spcPct val="80000"/>
              </a:lnSpc>
            </a:pPr>
            <a:r>
              <a:rPr lang="ko-KR" altLang="en-US" sz="1900" smtClean="0"/>
              <a:t>금융 자신의 이해관계에 따라 생산 방식을 재조직하고</a:t>
            </a:r>
            <a:r>
              <a:rPr lang="en-US" altLang="ko-KR" sz="1900" smtClean="0"/>
              <a:t>, </a:t>
            </a:r>
            <a:r>
              <a:rPr lang="ko-KR" altLang="en-US" sz="1900" smtClean="0"/>
              <a:t>여러 투기적 활동을 통해 실물</a:t>
            </a:r>
            <a:r>
              <a:rPr lang="en-US" altLang="ko-KR" sz="1900" smtClean="0"/>
              <a:t>(</a:t>
            </a:r>
            <a:r>
              <a:rPr lang="ko-KR" altLang="en-US" sz="1900" smtClean="0"/>
              <a:t>혹은 비금융</a:t>
            </a:r>
            <a:r>
              <a:rPr lang="en-US" altLang="ko-KR" sz="1900" smtClean="0"/>
              <a:t>)</a:t>
            </a:r>
            <a:r>
              <a:rPr lang="ko-KR" altLang="en-US" sz="1900" smtClean="0"/>
              <a:t>부문의 이윤을 초과 획득</a:t>
            </a:r>
            <a:endParaRPr lang="en-US" altLang="ko-KR" sz="1900" smtClean="0"/>
          </a:p>
          <a:p>
            <a:pPr lvl="1">
              <a:lnSpc>
                <a:spcPct val="80000"/>
              </a:lnSpc>
              <a:buFont typeface="Wingdings 2" pitchFamily="18" charset="2"/>
              <a:buNone/>
            </a:pPr>
            <a:r>
              <a:rPr lang="ko-KR" altLang="en-US" sz="1900" smtClean="0">
                <a:latin typeface="굴림" charset="-127"/>
                <a:ea typeface="굴림" charset="-127"/>
              </a:rPr>
              <a:t>→ </a:t>
            </a:r>
            <a:r>
              <a:rPr lang="ko-KR" altLang="en-US" sz="1900" b="1" smtClean="0">
                <a:latin typeface="굴림" charset="-127"/>
                <a:ea typeface="굴림" charset="-127"/>
              </a:rPr>
              <a:t>이 이윤의 원천은</a:t>
            </a:r>
            <a:r>
              <a:rPr lang="en-US" altLang="ko-KR" sz="1900" b="1" smtClean="0">
                <a:latin typeface="굴림" charset="-127"/>
                <a:ea typeface="굴림" charset="-127"/>
              </a:rPr>
              <a:t>? </a:t>
            </a:r>
            <a:endParaRPr lang="en-US" altLang="ko-KR" sz="1900" b="1" smtClean="0"/>
          </a:p>
          <a:p>
            <a:pPr lvl="1">
              <a:lnSpc>
                <a:spcPct val="80000"/>
              </a:lnSpc>
            </a:pPr>
            <a:r>
              <a:rPr lang="ko-KR" altLang="en-US" sz="1900" smtClean="0"/>
              <a:t>정부가 노동자들의 복지보다는 기업 이윤을 확대하기 위한 여러 투자활동</a:t>
            </a:r>
            <a:r>
              <a:rPr lang="en-US" altLang="ko-KR" sz="1900" smtClean="0"/>
              <a:t>(4</a:t>
            </a:r>
            <a:r>
              <a:rPr lang="ko-KR" altLang="en-US" sz="1900" smtClean="0"/>
              <a:t>대강</a:t>
            </a:r>
            <a:r>
              <a:rPr lang="en-US" altLang="ko-KR" sz="1900" smtClean="0"/>
              <a:t>, </a:t>
            </a:r>
            <a:r>
              <a:rPr lang="ko-KR" altLang="en-US" sz="1900" smtClean="0"/>
              <a:t>구조조정기금 등</a:t>
            </a:r>
            <a:r>
              <a:rPr lang="en-US" altLang="ko-KR" sz="1900" smtClean="0"/>
              <a:t>)</a:t>
            </a:r>
            <a:r>
              <a:rPr lang="ko-KR" altLang="en-US" sz="1900" smtClean="0"/>
              <a:t>을 펼친다면</a:t>
            </a:r>
            <a:r>
              <a:rPr lang="en-US" altLang="ko-KR" sz="1900" smtClean="0"/>
              <a:t>? </a:t>
            </a:r>
          </a:p>
          <a:p>
            <a:pPr lvl="1">
              <a:lnSpc>
                <a:spcPct val="80000"/>
              </a:lnSpc>
              <a:buFont typeface="Wingdings 2" pitchFamily="18" charset="2"/>
              <a:buNone/>
            </a:pPr>
            <a:r>
              <a:rPr lang="ko-KR" altLang="en-US" sz="1900" smtClean="0">
                <a:latin typeface="굴림" charset="-127"/>
                <a:ea typeface="굴림" charset="-127"/>
              </a:rPr>
              <a:t>→ </a:t>
            </a:r>
            <a:r>
              <a:rPr lang="ko-KR" altLang="en-US" sz="1900" b="1" smtClean="0">
                <a:latin typeface="굴림" charset="-127"/>
                <a:ea typeface="굴림" charset="-127"/>
              </a:rPr>
              <a:t>이 투자의 원천은</a:t>
            </a:r>
            <a:r>
              <a:rPr lang="en-US" altLang="ko-KR" sz="1900" b="1" smtClean="0">
                <a:latin typeface="굴림" charset="-127"/>
                <a:ea typeface="굴림" charset="-127"/>
              </a:rPr>
              <a:t>? </a:t>
            </a:r>
            <a:endParaRPr lang="ko-KR" altLang="en-US" sz="190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경제 성장에 대한 자본의 관점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ko-KR" altLang="en-US" smtClean="0">
                <a:latin typeface="Arial" charset="0"/>
              </a:rPr>
              <a:t>매출액 </a:t>
            </a:r>
            <a:r>
              <a:rPr lang="en-US" altLang="ko-KR" smtClean="0">
                <a:latin typeface="Arial" charset="0"/>
              </a:rPr>
              <a:t>– </a:t>
            </a:r>
            <a:r>
              <a:rPr lang="ko-KR" altLang="en-US" smtClean="0">
                <a:latin typeface="Arial" charset="0"/>
              </a:rPr>
              <a:t>생산 및 판매 비용 </a:t>
            </a:r>
            <a:r>
              <a:rPr lang="en-US" altLang="ko-KR" smtClean="0">
                <a:latin typeface="Arial" charset="0"/>
              </a:rPr>
              <a:t>= </a:t>
            </a:r>
            <a:r>
              <a:rPr lang="ko-KR" altLang="en-US" smtClean="0">
                <a:latin typeface="Arial" charset="0"/>
              </a:rPr>
              <a:t>영업이익</a:t>
            </a:r>
            <a:endParaRPr lang="en-US" altLang="ko-KR" smtClean="0">
              <a:latin typeface="Arial" charset="0"/>
            </a:endParaRPr>
          </a:p>
          <a:p>
            <a:pPr lvl="1"/>
            <a:r>
              <a:rPr lang="ko-KR" altLang="en-US" smtClean="0"/>
              <a:t>매출액</a:t>
            </a:r>
            <a:r>
              <a:rPr lang="en-US" altLang="ko-KR" smtClean="0"/>
              <a:t>(</a:t>
            </a:r>
            <a:r>
              <a:rPr lang="ko-KR" altLang="en-US" smtClean="0"/>
              <a:t>제품의 가격</a:t>
            </a:r>
            <a:r>
              <a:rPr lang="en-US" altLang="ko-KR" smtClean="0"/>
              <a:t>=</a:t>
            </a:r>
            <a:r>
              <a:rPr lang="ko-KR" altLang="en-US" smtClean="0"/>
              <a:t>부가가치 </a:t>
            </a:r>
            <a:r>
              <a:rPr lang="en-US" altLang="ko-KR" smtClean="0"/>
              <a:t>+ </a:t>
            </a:r>
            <a:r>
              <a:rPr lang="ko-KR" altLang="en-US" smtClean="0"/>
              <a:t>비용 </a:t>
            </a:r>
            <a:r>
              <a:rPr lang="en-US" altLang="ko-KR" smtClean="0"/>
              <a:t>+ </a:t>
            </a:r>
            <a:r>
              <a:rPr lang="ko-KR" altLang="en-US" smtClean="0"/>
              <a:t>세금 </a:t>
            </a:r>
            <a:r>
              <a:rPr lang="en-US" altLang="ko-KR" smtClean="0"/>
              <a:t>+ </a:t>
            </a:r>
            <a:r>
              <a:rPr lang="ko-KR" altLang="en-US" smtClean="0"/>
              <a:t>이익</a:t>
            </a:r>
            <a:r>
              <a:rPr lang="en-US" altLang="ko-KR" smtClean="0"/>
              <a:t>)</a:t>
            </a:r>
          </a:p>
          <a:p>
            <a:pPr lvl="1"/>
            <a:r>
              <a:rPr lang="ko-KR" altLang="en-US" smtClean="0"/>
              <a:t>생산 및 판매 비용 </a:t>
            </a:r>
            <a:r>
              <a:rPr lang="en-US" altLang="ko-KR" smtClean="0"/>
              <a:t>(</a:t>
            </a:r>
            <a:r>
              <a:rPr lang="ko-KR" altLang="en-US" smtClean="0"/>
              <a:t>생산 및 판매에 들어간 임금</a:t>
            </a:r>
            <a:r>
              <a:rPr lang="en-US" altLang="ko-KR" smtClean="0"/>
              <a:t>+</a:t>
            </a:r>
            <a:r>
              <a:rPr lang="ko-KR" altLang="en-US" smtClean="0"/>
              <a:t>재료비</a:t>
            </a:r>
            <a:r>
              <a:rPr lang="en-US" altLang="ko-KR" smtClean="0"/>
              <a:t>)</a:t>
            </a:r>
          </a:p>
          <a:p>
            <a:r>
              <a:rPr lang="ko-KR" altLang="en-US" smtClean="0">
                <a:latin typeface="Arial" charset="0"/>
              </a:rPr>
              <a:t>영업이익 </a:t>
            </a:r>
            <a:r>
              <a:rPr lang="en-US" altLang="ko-KR" smtClean="0">
                <a:latin typeface="Arial" charset="0"/>
              </a:rPr>
              <a:t>– </a:t>
            </a:r>
            <a:r>
              <a:rPr lang="ko-KR" altLang="en-US" smtClean="0">
                <a:latin typeface="Arial" charset="0"/>
              </a:rPr>
              <a:t>영업외비용 </a:t>
            </a:r>
            <a:r>
              <a:rPr lang="en-US" altLang="ko-KR" smtClean="0">
                <a:latin typeface="Arial" charset="0"/>
              </a:rPr>
              <a:t>–</a:t>
            </a:r>
            <a:r>
              <a:rPr lang="ko-KR" altLang="en-US" smtClean="0">
                <a:latin typeface="Arial" charset="0"/>
              </a:rPr>
              <a:t>세금 </a:t>
            </a:r>
            <a:r>
              <a:rPr lang="en-US" altLang="ko-KR" smtClean="0">
                <a:latin typeface="Arial" charset="0"/>
              </a:rPr>
              <a:t>= </a:t>
            </a:r>
            <a:r>
              <a:rPr lang="ko-KR" altLang="en-US" smtClean="0">
                <a:latin typeface="Arial" charset="0"/>
              </a:rPr>
              <a:t>당기순이익</a:t>
            </a:r>
            <a:endParaRPr lang="en-US" altLang="ko-KR" smtClean="0">
              <a:latin typeface="Arial" charset="0"/>
            </a:endParaRPr>
          </a:p>
          <a:p>
            <a:pPr lvl="1"/>
            <a:r>
              <a:rPr lang="ko-KR" altLang="en-US" smtClean="0"/>
              <a:t>영업외비용 </a:t>
            </a:r>
            <a:r>
              <a:rPr lang="en-US" altLang="ko-KR" smtClean="0"/>
              <a:t>(</a:t>
            </a:r>
            <a:r>
              <a:rPr lang="ko-KR" altLang="en-US" smtClean="0"/>
              <a:t>이자 등 금융 비용</a:t>
            </a:r>
            <a:r>
              <a:rPr lang="en-US" altLang="ko-KR" smtClean="0"/>
              <a:t>)</a:t>
            </a:r>
          </a:p>
          <a:p>
            <a:r>
              <a:rPr lang="ko-KR" altLang="en-US" smtClean="0">
                <a:latin typeface="Arial" charset="0"/>
              </a:rPr>
              <a:t>노동자가 생산한 부가가치를 숨기고</a:t>
            </a:r>
            <a:r>
              <a:rPr lang="en-US" altLang="ko-KR" smtClean="0">
                <a:latin typeface="Arial" charset="0"/>
              </a:rPr>
              <a:t>, </a:t>
            </a:r>
            <a:r>
              <a:rPr lang="ko-KR" altLang="en-US" smtClean="0">
                <a:latin typeface="Arial" charset="0"/>
              </a:rPr>
              <a:t>임금을 비용으로만 처리</a:t>
            </a:r>
            <a:r>
              <a:rPr lang="en-US" altLang="ko-KR" smtClean="0">
                <a:latin typeface="Arial" charset="0"/>
              </a:rPr>
              <a:t>! </a:t>
            </a:r>
          </a:p>
          <a:p>
            <a:endParaRPr lang="ko-KR" altLang="en-US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폭발 2 4"/>
          <p:cNvSpPr/>
          <p:nvPr/>
        </p:nvSpPr>
        <p:spPr>
          <a:xfrm>
            <a:off x="2214563" y="642938"/>
            <a:ext cx="5286375" cy="2714625"/>
          </a:xfrm>
          <a:prstGeom prst="irregularSeal2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4400" dirty="0"/>
              <a:t>경제성장</a:t>
            </a:r>
            <a:endParaRPr kumimoji="0" lang="ko-KR" altLang="en-US" sz="4400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571500" y="3929063"/>
          <a:ext cx="3619504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9504"/>
              </a:tblGrid>
              <a:tr h="42862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800" dirty="0" smtClean="0"/>
                        <a:t>노동자의 관점</a:t>
                      </a:r>
                      <a:endParaRPr lang="ko-KR" altLang="en-US" sz="2800" dirty="0"/>
                    </a:p>
                  </a:txBody>
                  <a:tcPr/>
                </a:tc>
              </a:tr>
              <a:tr h="94456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8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부가가치의 생산과 분배 그리고 착취</a:t>
                      </a:r>
                      <a:endParaRPr lang="ko-KR" altLang="en-US" sz="28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4786313" y="3929063"/>
          <a:ext cx="3619504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9504"/>
              </a:tblGrid>
              <a:tr h="42862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800" dirty="0" smtClean="0"/>
                        <a:t>자본가의 관점</a:t>
                      </a:r>
                      <a:endParaRPr lang="ko-KR" altLang="en-US" sz="2800" dirty="0"/>
                    </a:p>
                  </a:txBody>
                  <a:tcPr/>
                </a:tc>
              </a:tr>
              <a:tr h="94456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8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매출과 비용에 따른 이윤의 증감</a:t>
                      </a:r>
                      <a:endParaRPr lang="ko-KR" altLang="en-US" sz="28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오른쪽 화살표 9"/>
          <p:cNvSpPr/>
          <p:nvPr/>
        </p:nvSpPr>
        <p:spPr>
          <a:xfrm rot="7820373">
            <a:off x="2330450" y="3290888"/>
            <a:ext cx="928687" cy="357188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오른쪽 화살표 10"/>
          <p:cNvSpPr/>
          <p:nvPr/>
        </p:nvSpPr>
        <p:spPr>
          <a:xfrm rot="2910096">
            <a:off x="5545138" y="3219450"/>
            <a:ext cx="928688" cy="357187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42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최근의 경제 </a:t>
            </a:r>
            <a:r>
              <a:rPr lang="ko-KR" altLang="en-US" dirty="0" err="1" smtClean="0"/>
              <a:t>회복론과</a:t>
            </a:r>
            <a:r>
              <a:rPr lang="ko-KR" altLang="en-US" dirty="0" smtClean="0"/>
              <a:t> 경제위기 </a:t>
            </a:r>
            <a:r>
              <a:rPr lang="en-US" altLang="ko-KR" dirty="0" smtClean="0"/>
              <a:t>1</a:t>
            </a:r>
            <a:r>
              <a:rPr lang="ko-KR" altLang="en-US" dirty="0" smtClean="0"/>
              <a:t>년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Font typeface="Wingdings"/>
              <a:buNone/>
              <a:defRPr/>
            </a:pPr>
            <a:r>
              <a:rPr lang="en-US" altLang="ko-KR" dirty="0" smtClean="0"/>
              <a:t>(</a:t>
            </a:r>
            <a:r>
              <a:rPr lang="ko-KR" altLang="en-US" dirty="0" smtClean="0"/>
              <a:t>첨부 문서 참조</a:t>
            </a:r>
            <a:r>
              <a:rPr lang="en-US" altLang="ko-KR" dirty="0" smtClean="0"/>
              <a:t>. </a:t>
            </a:r>
            <a:r>
              <a:rPr lang="ko-KR" altLang="en-US" dirty="0" smtClean="0"/>
              <a:t>본 </a:t>
            </a:r>
            <a:r>
              <a:rPr lang="ko-KR" altLang="en-US" dirty="0" err="1" smtClean="0"/>
              <a:t>프리젠테이션</a:t>
            </a:r>
            <a:r>
              <a:rPr lang="ko-KR" altLang="en-US" dirty="0" smtClean="0"/>
              <a:t> 자료는 보충 자료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최근의 경제성장률</a:t>
            </a:r>
            <a:endParaRPr lang="ko-KR" altLang="en-US" dirty="0"/>
          </a:p>
        </p:txBody>
      </p:sp>
      <p:pic>
        <p:nvPicPr>
          <p:cNvPr id="20483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85875" y="1714500"/>
            <a:ext cx="6210300" cy="3717925"/>
          </a:xfrm>
        </p:spPr>
      </p:pic>
      <p:sp>
        <p:nvSpPr>
          <p:cNvPr id="20484" name="TextBox 4"/>
          <p:cNvSpPr txBox="1">
            <a:spLocks noChangeArrowheads="1"/>
          </p:cNvSpPr>
          <p:nvPr/>
        </p:nvSpPr>
        <p:spPr bwMode="auto">
          <a:xfrm>
            <a:off x="642938" y="5786438"/>
            <a:ext cx="76438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피터슨 국제경제연구소의 세계 경제성장률 예측</a:t>
            </a:r>
            <a:r>
              <a:rPr kumimoji="0" lang="en-US" altLang="ko-KR">
                <a:latin typeface="Century Schoolbook" pitchFamily="18" charset="0"/>
                <a:ea typeface="휴먼매직체" pitchFamily="18" charset="-127"/>
              </a:rPr>
              <a:t>: 2009</a:t>
            </a:r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년 </a:t>
            </a:r>
            <a:r>
              <a:rPr kumimoji="0" lang="en-US" altLang="ko-KR">
                <a:latin typeface="Century Schoolbook" pitchFamily="18" charset="0"/>
                <a:ea typeface="휴먼매직체" pitchFamily="18" charset="-127"/>
              </a:rPr>
              <a:t>-1.1%, 2010</a:t>
            </a:r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년 </a:t>
            </a:r>
            <a:r>
              <a:rPr kumimoji="0" lang="en-US" altLang="ko-KR">
                <a:latin typeface="Century Schoolbook" pitchFamily="18" charset="0"/>
                <a:ea typeface="휴먼매직체" pitchFamily="18" charset="-127"/>
              </a:rPr>
              <a:t>4.2%</a:t>
            </a:r>
            <a:endParaRPr kumimoji="0" lang="ko-KR" altLang="en-US">
              <a:latin typeface="Century Schoolbook" pitchFamily="18" charset="0"/>
              <a:ea typeface="휴먼매직체" pitchFamily="18" charset="-127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altLang="ko-KR" dirty="0" smtClean="0"/>
              <a:t>V or W 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ko-KR" altLang="en-US" dirty="0" smtClean="0"/>
              <a:t>내년 즉각 회복 </a:t>
            </a:r>
            <a:r>
              <a:rPr lang="en-US" altLang="ko-KR" dirty="0" err="1" smtClean="0"/>
              <a:t>vs</a:t>
            </a:r>
            <a:r>
              <a:rPr lang="en-US" altLang="ko-KR" dirty="0" smtClean="0"/>
              <a:t> </a:t>
            </a:r>
            <a:r>
              <a:rPr lang="ko-KR" altLang="en-US" dirty="0" smtClean="0"/>
              <a:t>추가 하락 후 회복</a:t>
            </a:r>
            <a:endParaRPr lang="en-US" altLang="ko-KR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ko-KR" altLang="en-US" dirty="0" smtClean="0"/>
              <a:t>역사적 사례</a:t>
            </a:r>
            <a:endParaRPr lang="ko-KR" altLang="en-US" dirty="0"/>
          </a:p>
        </p:txBody>
      </p:sp>
      <p:graphicFrame>
        <p:nvGraphicFramePr>
          <p:cNvPr id="4" name="차트 3"/>
          <p:cNvGraphicFramePr>
            <a:graphicFrameLocks/>
          </p:cNvGraphicFramePr>
          <p:nvPr/>
        </p:nvGraphicFramePr>
        <p:xfrm>
          <a:off x="428596" y="2857496"/>
          <a:ext cx="7929618" cy="33337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타원 4"/>
          <p:cNvSpPr/>
          <p:nvPr/>
        </p:nvSpPr>
        <p:spPr>
          <a:xfrm>
            <a:off x="2000250" y="3786188"/>
            <a:ext cx="1357313" cy="2286000"/>
          </a:xfrm>
          <a:prstGeom prst="ellipse">
            <a:avLst/>
          </a:prstGeom>
          <a:noFill/>
          <a:ln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타원 5"/>
          <p:cNvSpPr/>
          <p:nvPr/>
        </p:nvSpPr>
        <p:spPr>
          <a:xfrm>
            <a:off x="5000625" y="3857625"/>
            <a:ext cx="1357313" cy="1785938"/>
          </a:xfrm>
          <a:prstGeom prst="ellipse">
            <a:avLst/>
          </a:prstGeom>
          <a:noFill/>
          <a:ln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7215188" y="4286250"/>
            <a:ext cx="928687" cy="1357313"/>
          </a:xfrm>
          <a:prstGeom prst="ellipse">
            <a:avLst/>
          </a:prstGeom>
          <a:noFill/>
          <a:ln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1512" name="TextBox 7"/>
          <p:cNvSpPr txBox="1">
            <a:spLocks noChangeArrowheads="1"/>
          </p:cNvSpPr>
          <p:nvPr/>
        </p:nvSpPr>
        <p:spPr bwMode="auto">
          <a:xfrm>
            <a:off x="4429125" y="5786438"/>
            <a:ext cx="32146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미국 경제성장률</a:t>
            </a:r>
          </a:p>
        </p:txBody>
      </p:sp>
      <p:sp>
        <p:nvSpPr>
          <p:cNvPr id="21513" name="TextBox 8"/>
          <p:cNvSpPr txBox="1">
            <a:spLocks noChangeArrowheads="1"/>
          </p:cNvSpPr>
          <p:nvPr/>
        </p:nvSpPr>
        <p:spPr bwMode="auto">
          <a:xfrm>
            <a:off x="2357438" y="3286125"/>
            <a:ext cx="1857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>
                <a:latin typeface="Century Schoolbook" pitchFamily="18" charset="0"/>
                <a:ea typeface="휴먼매직체" pitchFamily="18" charset="-127"/>
              </a:rPr>
              <a:t>2</a:t>
            </a:r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차 세계대전 전후</a:t>
            </a:r>
          </a:p>
        </p:txBody>
      </p:sp>
      <p:sp>
        <p:nvSpPr>
          <p:cNvPr id="21514" name="TextBox 9"/>
          <p:cNvSpPr txBox="1">
            <a:spLocks noChangeArrowheads="1"/>
          </p:cNvSpPr>
          <p:nvPr/>
        </p:nvSpPr>
        <p:spPr bwMode="auto">
          <a:xfrm>
            <a:off x="4714875" y="3429000"/>
            <a:ext cx="17145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>
                <a:latin typeface="Century Schoolbook" pitchFamily="18" charset="0"/>
                <a:ea typeface="휴먼매직체" pitchFamily="18" charset="-127"/>
              </a:rPr>
              <a:t>2</a:t>
            </a:r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차 오일쇼크 이후</a:t>
            </a:r>
          </a:p>
        </p:txBody>
      </p:sp>
      <p:sp>
        <p:nvSpPr>
          <p:cNvPr id="21515" name="TextBox 10"/>
          <p:cNvSpPr txBox="1">
            <a:spLocks noChangeArrowheads="1"/>
          </p:cNvSpPr>
          <p:nvPr/>
        </p:nvSpPr>
        <p:spPr bwMode="auto">
          <a:xfrm>
            <a:off x="6929438" y="3929063"/>
            <a:ext cx="1714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>
                <a:latin typeface="Century Schoolbook" pitchFamily="18" charset="0"/>
                <a:ea typeface="휴먼매직체" pitchFamily="18" charset="-127"/>
              </a:rPr>
              <a:t>IT</a:t>
            </a:r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버블붕괴이후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세계 경제 위기 </a:t>
            </a:r>
            <a:r>
              <a:rPr lang="en-US" altLang="ko-KR" dirty="0" smtClean="0"/>
              <a:t>1</a:t>
            </a:r>
            <a:r>
              <a:rPr lang="ko-KR" altLang="en-US" dirty="0" smtClean="0"/>
              <a:t>년</a:t>
            </a:r>
            <a:endParaRPr lang="ko-KR" altLang="en-US" dirty="0"/>
          </a:p>
        </p:txBody>
      </p:sp>
      <p:sp>
        <p:nvSpPr>
          <p:cNvPr id="4" name="오른쪽 화살표 3"/>
          <p:cNvSpPr/>
          <p:nvPr/>
        </p:nvSpPr>
        <p:spPr>
          <a:xfrm>
            <a:off x="357188" y="2357438"/>
            <a:ext cx="8215312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2532" name="TextBox 4"/>
          <p:cNvSpPr txBox="1">
            <a:spLocks noChangeArrowheads="1"/>
          </p:cNvSpPr>
          <p:nvPr/>
        </p:nvSpPr>
        <p:spPr bwMode="auto">
          <a:xfrm>
            <a:off x="285750" y="3071813"/>
            <a:ext cx="1714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부동산가격 하락</a:t>
            </a:r>
          </a:p>
        </p:txBody>
      </p:sp>
      <p:sp>
        <p:nvSpPr>
          <p:cNvPr id="22533" name="TextBox 5"/>
          <p:cNvSpPr txBox="1">
            <a:spLocks noChangeArrowheads="1"/>
          </p:cNvSpPr>
          <p:nvPr/>
        </p:nvSpPr>
        <p:spPr bwMode="auto">
          <a:xfrm>
            <a:off x="1285875" y="3500438"/>
            <a:ext cx="17145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부동산기반</a:t>
            </a:r>
            <a:endParaRPr kumimoji="0" lang="en-US" altLang="ko-KR">
              <a:latin typeface="Century Schoolbook" pitchFamily="18" charset="0"/>
              <a:ea typeface="휴먼매직체" pitchFamily="18" charset="-127"/>
            </a:endParaRPr>
          </a:p>
          <a:p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파생금융상품 손실</a:t>
            </a:r>
          </a:p>
        </p:txBody>
      </p:sp>
      <p:sp>
        <p:nvSpPr>
          <p:cNvPr id="22534" name="TextBox 6"/>
          <p:cNvSpPr txBox="1">
            <a:spLocks noChangeArrowheads="1"/>
          </p:cNvSpPr>
          <p:nvPr/>
        </p:nvSpPr>
        <p:spPr bwMode="auto">
          <a:xfrm>
            <a:off x="2357438" y="3071813"/>
            <a:ext cx="1714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리만 파산</a:t>
            </a:r>
          </a:p>
        </p:txBody>
      </p:sp>
      <p:sp>
        <p:nvSpPr>
          <p:cNvPr id="22535" name="TextBox 7"/>
          <p:cNvSpPr txBox="1">
            <a:spLocks noChangeArrowheads="1"/>
          </p:cNvSpPr>
          <p:nvPr/>
        </p:nvSpPr>
        <p:spPr bwMode="auto">
          <a:xfrm>
            <a:off x="3429000" y="3000375"/>
            <a:ext cx="21431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금융기업 </a:t>
            </a:r>
            <a:endParaRPr kumimoji="0" lang="en-US" altLang="ko-KR">
              <a:latin typeface="Century Schoolbook" pitchFamily="18" charset="0"/>
              <a:ea typeface="휴먼매직체" pitchFamily="18" charset="-127"/>
            </a:endParaRPr>
          </a:p>
          <a:p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대규모 자산 부실 발생</a:t>
            </a:r>
          </a:p>
        </p:txBody>
      </p:sp>
      <p:sp>
        <p:nvSpPr>
          <p:cNvPr id="22536" name="TextBox 8"/>
          <p:cNvSpPr txBox="1">
            <a:spLocks noChangeArrowheads="1"/>
          </p:cNvSpPr>
          <p:nvPr/>
        </p:nvSpPr>
        <p:spPr bwMode="auto">
          <a:xfrm>
            <a:off x="6500813" y="4071938"/>
            <a:ext cx="1714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>
                <a:latin typeface="Century Schoolbook" pitchFamily="18" charset="0"/>
                <a:ea typeface="휴먼매직체" pitchFamily="18" charset="-127"/>
              </a:rPr>
              <a:t>GM </a:t>
            </a:r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구제금융</a:t>
            </a:r>
          </a:p>
        </p:txBody>
      </p:sp>
      <p:sp>
        <p:nvSpPr>
          <p:cNvPr id="22537" name="TextBox 9"/>
          <p:cNvSpPr txBox="1">
            <a:spLocks noChangeArrowheads="1"/>
          </p:cNvSpPr>
          <p:nvPr/>
        </p:nvSpPr>
        <p:spPr bwMode="auto">
          <a:xfrm>
            <a:off x="4929188" y="3000375"/>
            <a:ext cx="17145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신용 경색 확대</a:t>
            </a:r>
          </a:p>
        </p:txBody>
      </p:sp>
      <p:sp>
        <p:nvSpPr>
          <p:cNvPr id="22538" name="TextBox 10"/>
          <p:cNvSpPr txBox="1">
            <a:spLocks noChangeArrowheads="1"/>
          </p:cNvSpPr>
          <p:nvPr/>
        </p:nvSpPr>
        <p:spPr bwMode="auto">
          <a:xfrm>
            <a:off x="5929313" y="3425825"/>
            <a:ext cx="17145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실물경제 </a:t>
            </a:r>
            <a:endParaRPr kumimoji="0" lang="en-US" altLang="ko-KR">
              <a:latin typeface="Century Schoolbook" pitchFamily="18" charset="0"/>
              <a:ea typeface="휴먼매직체" pitchFamily="18" charset="-127"/>
            </a:endParaRPr>
          </a:p>
          <a:p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생산 감소 확대</a:t>
            </a:r>
          </a:p>
        </p:txBody>
      </p:sp>
      <p:sp>
        <p:nvSpPr>
          <p:cNvPr id="22539" name="TextBox 11"/>
          <p:cNvSpPr txBox="1">
            <a:spLocks noChangeArrowheads="1"/>
          </p:cNvSpPr>
          <p:nvPr/>
        </p:nvSpPr>
        <p:spPr bwMode="auto">
          <a:xfrm>
            <a:off x="7000875" y="3071813"/>
            <a:ext cx="192881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정부의 경기부양책과 금융기업 자본확충</a:t>
            </a:r>
          </a:p>
        </p:txBody>
      </p:sp>
      <p:cxnSp>
        <p:nvCxnSpPr>
          <p:cNvPr id="14" name="직선 화살표 연결선 13"/>
          <p:cNvCxnSpPr/>
          <p:nvPr/>
        </p:nvCxnSpPr>
        <p:spPr>
          <a:xfrm rot="5400000" flipH="1" flipV="1">
            <a:off x="749300" y="2820988"/>
            <a:ext cx="357187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화살표 연결선 14"/>
          <p:cNvCxnSpPr/>
          <p:nvPr/>
        </p:nvCxnSpPr>
        <p:spPr>
          <a:xfrm rot="5400000" flipH="1" flipV="1">
            <a:off x="1534319" y="3036094"/>
            <a:ext cx="7874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/>
          <p:nvPr/>
        </p:nvCxnSpPr>
        <p:spPr>
          <a:xfrm rot="5400000" flipH="1" flipV="1">
            <a:off x="2679700" y="2820988"/>
            <a:ext cx="357187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/>
          <p:nvPr/>
        </p:nvCxnSpPr>
        <p:spPr>
          <a:xfrm rot="5400000" flipH="1" flipV="1">
            <a:off x="3751263" y="2820988"/>
            <a:ext cx="357187" cy="15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/>
          <p:nvPr/>
        </p:nvCxnSpPr>
        <p:spPr>
          <a:xfrm rot="5400000" flipH="1" flipV="1">
            <a:off x="6287294" y="3356769"/>
            <a:ext cx="142875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화살표 연결선 21"/>
          <p:cNvCxnSpPr/>
          <p:nvPr/>
        </p:nvCxnSpPr>
        <p:spPr>
          <a:xfrm rot="5400000" flipH="1" flipV="1">
            <a:off x="5394325" y="2820988"/>
            <a:ext cx="357187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화살표 연결선 22"/>
          <p:cNvCxnSpPr/>
          <p:nvPr/>
        </p:nvCxnSpPr>
        <p:spPr>
          <a:xfrm rot="5400000" flipH="1" flipV="1">
            <a:off x="6144419" y="2999582"/>
            <a:ext cx="714375" cy="15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/>
          <p:nvPr/>
        </p:nvCxnSpPr>
        <p:spPr>
          <a:xfrm rot="5400000" flipH="1" flipV="1">
            <a:off x="7394575" y="2820988"/>
            <a:ext cx="357187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214313" y="2000250"/>
            <a:ext cx="1357312" cy="2857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07</a:t>
            </a:r>
            <a:r>
              <a:rPr kumimoji="0" lang="ko-KR" altLang="en-US" sz="1200" dirty="0" err="1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년하반기까지</a:t>
            </a:r>
            <a:endParaRPr kumimoji="0" lang="ko-KR" altLang="en-US" sz="1200" dirty="0">
              <a:solidFill>
                <a:schemeClr val="accent2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357438" y="2071688"/>
            <a:ext cx="1071562" cy="2857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08</a:t>
            </a:r>
            <a:r>
              <a:rPr kumimoji="0" lang="ko-KR" altLang="en-US" sz="1200" dirty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0" lang="en-US" altLang="ko-KR" sz="1200" dirty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9</a:t>
            </a:r>
            <a:r>
              <a:rPr kumimoji="0" lang="ko-KR" altLang="en-US" sz="1200" dirty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endParaRPr kumimoji="0" lang="ko-KR" altLang="en-US" sz="1200" dirty="0">
              <a:solidFill>
                <a:schemeClr val="accent2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072313" y="2071688"/>
            <a:ext cx="142875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08</a:t>
            </a:r>
            <a:r>
              <a:rPr kumimoji="0" lang="ko-KR" altLang="en-US" sz="1200" dirty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0" lang="en-US" altLang="ko-KR" sz="1200" dirty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r>
              <a:rPr kumimoji="0" lang="ko-KR" altLang="en-US" sz="1200" dirty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월 이후</a:t>
            </a:r>
            <a:endParaRPr kumimoji="0" lang="ko-KR" altLang="en-US" sz="1200" dirty="0">
              <a:solidFill>
                <a:schemeClr val="accent2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31" name="직선 화살표 연결선 30"/>
          <p:cNvCxnSpPr/>
          <p:nvPr/>
        </p:nvCxnSpPr>
        <p:spPr>
          <a:xfrm>
            <a:off x="214313" y="4714875"/>
            <a:ext cx="2071687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화살표 연결선 31"/>
          <p:cNvCxnSpPr/>
          <p:nvPr/>
        </p:nvCxnSpPr>
        <p:spPr>
          <a:xfrm>
            <a:off x="2428875" y="4714875"/>
            <a:ext cx="45720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화살표 연결선 35"/>
          <p:cNvCxnSpPr/>
          <p:nvPr/>
        </p:nvCxnSpPr>
        <p:spPr>
          <a:xfrm>
            <a:off x="7215188" y="4714875"/>
            <a:ext cx="1214437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54" name="TextBox 36"/>
          <p:cNvSpPr txBox="1">
            <a:spLocks noChangeArrowheads="1"/>
          </p:cNvSpPr>
          <p:nvPr/>
        </p:nvSpPr>
        <p:spPr bwMode="auto">
          <a:xfrm>
            <a:off x="285750" y="5072063"/>
            <a:ext cx="20716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금융 시장의 붕괴</a:t>
            </a:r>
          </a:p>
        </p:txBody>
      </p:sp>
      <p:sp>
        <p:nvSpPr>
          <p:cNvPr id="22555" name="TextBox 37"/>
          <p:cNvSpPr txBox="1">
            <a:spLocks noChangeArrowheads="1"/>
          </p:cNvSpPr>
          <p:nvPr/>
        </p:nvSpPr>
        <p:spPr bwMode="auto">
          <a:xfrm>
            <a:off x="2643188" y="5072063"/>
            <a:ext cx="37861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금융위기와 세계 자본주의의 구조적 위기</a:t>
            </a:r>
          </a:p>
        </p:txBody>
      </p:sp>
      <p:sp>
        <p:nvSpPr>
          <p:cNvPr id="22556" name="TextBox 38"/>
          <p:cNvSpPr txBox="1">
            <a:spLocks noChangeArrowheads="1"/>
          </p:cNvSpPr>
          <p:nvPr/>
        </p:nvSpPr>
        <p:spPr bwMode="auto">
          <a:xfrm>
            <a:off x="6286500" y="5000625"/>
            <a:ext cx="28575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계급적 재정 통화 정책과 노동자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85750" y="153988"/>
            <a:ext cx="7467600" cy="48895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금융화</a:t>
            </a:r>
            <a:endParaRPr lang="ko-KR" altLang="en-US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sz="quarter" idx="1"/>
          </p:nvPr>
        </p:nvGraphicFramePr>
        <p:xfrm>
          <a:off x="357158" y="714356"/>
          <a:ext cx="8143932" cy="6143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3556" name="_x62924576" descr="EMB00000c0c62a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88" y="1428750"/>
            <a:ext cx="4214812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738438" y="3357563"/>
            <a:ext cx="6122987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위쪽 화살표 6"/>
          <p:cNvSpPr/>
          <p:nvPr/>
        </p:nvSpPr>
        <p:spPr>
          <a:xfrm>
            <a:off x="1285875" y="1571625"/>
            <a:ext cx="142875" cy="28575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위쪽 화살표 7"/>
          <p:cNvSpPr/>
          <p:nvPr/>
        </p:nvSpPr>
        <p:spPr>
          <a:xfrm>
            <a:off x="6357938" y="1857375"/>
            <a:ext cx="214312" cy="11430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err="1" smtClean="0"/>
              <a:t>초국적</a:t>
            </a:r>
            <a:r>
              <a:rPr lang="ko-KR" altLang="en-US" dirty="0" smtClean="0"/>
              <a:t> 금융 기업들</a:t>
            </a:r>
            <a:endParaRPr lang="ko-KR" altLang="en-US" dirty="0"/>
          </a:p>
        </p:txBody>
      </p:sp>
      <p:sp>
        <p:nvSpPr>
          <p:cNvPr id="4" name="타원 3"/>
          <p:cNvSpPr/>
          <p:nvPr/>
        </p:nvSpPr>
        <p:spPr>
          <a:xfrm>
            <a:off x="357188" y="1928813"/>
            <a:ext cx="1928812" cy="14287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/>
              <a:t>UBS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/>
              <a:t>2</a:t>
            </a:r>
            <a:r>
              <a:rPr kumimoji="0" lang="ko-KR" altLang="en-US" dirty="0"/>
              <a:t>조 달러</a:t>
            </a:r>
            <a:endParaRPr kumimoji="0" lang="ko-KR" altLang="en-US" dirty="0"/>
          </a:p>
        </p:txBody>
      </p:sp>
      <p:sp>
        <p:nvSpPr>
          <p:cNvPr id="5" name="타원 4"/>
          <p:cNvSpPr/>
          <p:nvPr/>
        </p:nvSpPr>
        <p:spPr>
          <a:xfrm>
            <a:off x="2857500" y="2000250"/>
            <a:ext cx="2286000" cy="14287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 err="1"/>
              <a:t>Citi</a:t>
            </a:r>
            <a:r>
              <a:rPr kumimoji="0" lang="en-US" altLang="ko-KR" dirty="0"/>
              <a:t> group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/>
              <a:t>1</a:t>
            </a:r>
            <a:r>
              <a:rPr kumimoji="0" lang="ko-KR" altLang="en-US" dirty="0"/>
              <a:t>조 </a:t>
            </a:r>
            <a:r>
              <a:rPr kumimoji="0" lang="en-US" altLang="ko-KR" dirty="0"/>
              <a:t>9</a:t>
            </a:r>
            <a:r>
              <a:rPr kumimoji="0" lang="ko-KR" altLang="en-US" dirty="0"/>
              <a:t>천억 달러</a:t>
            </a:r>
            <a:endParaRPr kumimoji="0" lang="ko-KR" altLang="en-US" dirty="0"/>
          </a:p>
        </p:txBody>
      </p:sp>
      <p:sp>
        <p:nvSpPr>
          <p:cNvPr id="6" name="타원 5"/>
          <p:cNvSpPr/>
          <p:nvPr/>
        </p:nvSpPr>
        <p:spPr>
          <a:xfrm>
            <a:off x="5572125" y="1857375"/>
            <a:ext cx="2357438" cy="171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/>
              <a:t>HSBC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/>
              <a:t>2</a:t>
            </a:r>
            <a:r>
              <a:rPr kumimoji="0" lang="ko-KR" altLang="en-US" dirty="0"/>
              <a:t>조 </a:t>
            </a:r>
            <a:r>
              <a:rPr kumimoji="0" lang="en-US" altLang="ko-KR" dirty="0"/>
              <a:t>4</a:t>
            </a:r>
            <a:r>
              <a:rPr kumimoji="0" lang="ko-KR" altLang="en-US" dirty="0"/>
              <a:t>천억 달러</a:t>
            </a:r>
            <a:endParaRPr kumimoji="0" lang="ko-KR" altLang="en-US" dirty="0"/>
          </a:p>
        </p:txBody>
      </p:sp>
      <p:sp>
        <p:nvSpPr>
          <p:cNvPr id="7" name="타원 6"/>
          <p:cNvSpPr/>
          <p:nvPr/>
        </p:nvSpPr>
        <p:spPr>
          <a:xfrm>
            <a:off x="785813" y="4143375"/>
            <a:ext cx="2286000" cy="17145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/>
              <a:t>영국</a:t>
            </a:r>
            <a:r>
              <a:rPr kumimoji="0" lang="en-US" altLang="ko-KR" dirty="0"/>
              <a:t>GDP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/>
              <a:t>2</a:t>
            </a:r>
            <a:r>
              <a:rPr kumimoji="0" lang="ko-KR" altLang="en-US" dirty="0"/>
              <a:t>조 </a:t>
            </a:r>
            <a:r>
              <a:rPr kumimoji="0" lang="en-US" altLang="ko-KR" dirty="0"/>
              <a:t>6</a:t>
            </a:r>
            <a:r>
              <a:rPr kumimoji="0" lang="ko-KR" altLang="en-US" dirty="0"/>
              <a:t>천억 달러</a:t>
            </a:r>
            <a:endParaRPr kumimoji="0" lang="ko-KR" altLang="en-US" dirty="0"/>
          </a:p>
        </p:txBody>
      </p:sp>
      <p:sp>
        <p:nvSpPr>
          <p:cNvPr id="9" name="타원 8"/>
          <p:cNvSpPr/>
          <p:nvPr/>
        </p:nvSpPr>
        <p:spPr>
          <a:xfrm>
            <a:off x="3357563" y="3929063"/>
            <a:ext cx="2786062" cy="2071687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/>
              <a:t>독일</a:t>
            </a:r>
            <a:r>
              <a:rPr kumimoji="0" lang="en-US" altLang="ko-KR" dirty="0"/>
              <a:t>GDP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/>
              <a:t>3</a:t>
            </a:r>
            <a:r>
              <a:rPr kumimoji="0" lang="ko-KR" altLang="en-US" dirty="0"/>
              <a:t>조 </a:t>
            </a:r>
            <a:r>
              <a:rPr kumimoji="0" lang="en-US" altLang="ko-KR" dirty="0"/>
              <a:t>6</a:t>
            </a:r>
            <a:r>
              <a:rPr kumimoji="0" lang="ko-KR" altLang="en-US" dirty="0"/>
              <a:t>천억 달러</a:t>
            </a:r>
            <a:endParaRPr kumimoji="0" lang="ko-KR" altLang="en-US" dirty="0"/>
          </a:p>
        </p:txBody>
      </p:sp>
      <p:sp>
        <p:nvSpPr>
          <p:cNvPr id="10" name="타원 9"/>
          <p:cNvSpPr/>
          <p:nvPr/>
        </p:nvSpPr>
        <p:spPr>
          <a:xfrm>
            <a:off x="6643688" y="4357688"/>
            <a:ext cx="1643062" cy="11430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/>
              <a:t>한국</a:t>
            </a:r>
            <a:r>
              <a:rPr kumimoji="0" lang="en-US" altLang="ko-KR" dirty="0"/>
              <a:t>GDP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/>
              <a:t>9</a:t>
            </a:r>
            <a:r>
              <a:rPr kumimoji="0" lang="ko-KR" altLang="en-US" dirty="0"/>
              <a:t>천억 달러</a:t>
            </a:r>
            <a:endParaRPr kumimoji="0" lang="ko-KR" alt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정부의 지원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ko-KR" altLang="en-US" smtClean="0">
                <a:latin typeface="Arial" charset="0"/>
              </a:rPr>
              <a:t>대마불사</a:t>
            </a:r>
            <a:r>
              <a:rPr lang="en-US" altLang="ko-KR" smtClean="0">
                <a:latin typeface="Arial" charset="0"/>
              </a:rPr>
              <a:t>(too big to fail)</a:t>
            </a:r>
          </a:p>
          <a:p>
            <a:pPr lvl="1"/>
            <a:r>
              <a:rPr lang="ko-KR" altLang="en-US" smtClean="0"/>
              <a:t>미국 정부 </a:t>
            </a:r>
            <a:r>
              <a:rPr lang="en-US" altLang="ko-KR" smtClean="0"/>
              <a:t>7,000</a:t>
            </a:r>
            <a:r>
              <a:rPr lang="ko-KR" altLang="en-US" smtClean="0"/>
              <a:t>억 달러</a:t>
            </a:r>
            <a:r>
              <a:rPr lang="en-US" altLang="ko-KR" smtClean="0"/>
              <a:t>(</a:t>
            </a:r>
            <a:r>
              <a:rPr lang="ko-KR" altLang="en-US" smtClean="0"/>
              <a:t>한화 약 </a:t>
            </a:r>
            <a:r>
              <a:rPr lang="en-US" altLang="ko-KR" smtClean="0"/>
              <a:t>1,000</a:t>
            </a:r>
            <a:r>
              <a:rPr lang="ko-KR" altLang="en-US" smtClean="0"/>
              <a:t>조 원</a:t>
            </a:r>
            <a:r>
              <a:rPr lang="en-US" altLang="ko-KR" smtClean="0"/>
              <a:t>) </a:t>
            </a:r>
            <a:r>
              <a:rPr lang="ko-KR" altLang="en-US" smtClean="0"/>
              <a:t>규모의 부실자산구제프로그램</a:t>
            </a:r>
            <a:r>
              <a:rPr lang="en-US" altLang="ko-KR" smtClean="0"/>
              <a:t>(TARP)</a:t>
            </a:r>
          </a:p>
          <a:p>
            <a:pPr lvl="1"/>
            <a:r>
              <a:rPr lang="ko-KR" altLang="en-US" smtClean="0"/>
              <a:t>영국 정부 </a:t>
            </a:r>
            <a:r>
              <a:rPr lang="en-US" altLang="ko-KR" smtClean="0"/>
              <a:t>400</a:t>
            </a:r>
            <a:r>
              <a:rPr lang="ko-KR" altLang="en-US" smtClean="0"/>
              <a:t>억 파운드</a:t>
            </a:r>
            <a:r>
              <a:rPr lang="en-US" altLang="ko-KR" smtClean="0"/>
              <a:t>(</a:t>
            </a:r>
            <a:r>
              <a:rPr lang="ko-KR" altLang="en-US" smtClean="0"/>
              <a:t>한화 약 </a:t>
            </a:r>
            <a:r>
              <a:rPr lang="en-US" altLang="ko-KR" smtClean="0"/>
              <a:t>80 </a:t>
            </a:r>
            <a:r>
              <a:rPr lang="ko-KR" altLang="en-US" smtClean="0"/>
              <a:t>조 원</a:t>
            </a:r>
            <a:r>
              <a:rPr lang="en-US" altLang="ko-KR" smtClean="0"/>
              <a:t>) </a:t>
            </a:r>
            <a:r>
              <a:rPr lang="ko-KR" altLang="en-US" smtClean="0"/>
              <a:t>규모로 </a:t>
            </a:r>
            <a:r>
              <a:rPr lang="en-US" altLang="ko-KR" smtClean="0"/>
              <a:t>RBS </a:t>
            </a:r>
            <a:r>
              <a:rPr lang="ko-KR" altLang="en-US" smtClean="0"/>
              <a:t>지원</a:t>
            </a:r>
            <a:endParaRPr lang="en-US" altLang="ko-KR" smtClean="0"/>
          </a:p>
          <a:p>
            <a:pPr lvl="1"/>
            <a:r>
              <a:rPr lang="ko-KR" altLang="en-US" smtClean="0"/>
              <a:t>세계 각국에서 </a:t>
            </a:r>
            <a:r>
              <a:rPr lang="en-US" altLang="ko-KR" smtClean="0"/>
              <a:t>1</a:t>
            </a:r>
            <a:r>
              <a:rPr lang="ko-KR" altLang="en-US" smtClean="0"/>
              <a:t>조 달러 이상 금융 기업들 지원</a:t>
            </a:r>
            <a:endParaRPr lang="en-US" altLang="ko-KR" smtClean="0"/>
          </a:p>
          <a:p>
            <a:pPr lvl="1"/>
            <a:endParaRPr lang="en-US" altLang="ko-KR" smtClean="0"/>
          </a:p>
          <a:p>
            <a:r>
              <a:rPr lang="ko-KR" altLang="en-US" smtClean="0">
                <a:latin typeface="Arial" charset="0"/>
              </a:rPr>
              <a:t>한국 정부</a:t>
            </a:r>
            <a:endParaRPr lang="en-US" altLang="ko-KR" smtClean="0">
              <a:latin typeface="Arial" charset="0"/>
            </a:endParaRPr>
          </a:p>
          <a:p>
            <a:pPr lvl="1"/>
            <a:r>
              <a:rPr lang="ko-KR" altLang="en-US" smtClean="0"/>
              <a:t>은행자본확충펀드 </a:t>
            </a:r>
            <a:r>
              <a:rPr lang="en-US" altLang="ko-KR" smtClean="0"/>
              <a:t>20</a:t>
            </a:r>
            <a:r>
              <a:rPr lang="ko-KR" altLang="en-US" smtClean="0"/>
              <a:t>조 </a:t>
            </a:r>
            <a:r>
              <a:rPr lang="en-US" altLang="ko-KR" smtClean="0"/>
              <a:t>+ </a:t>
            </a:r>
            <a:r>
              <a:rPr lang="ko-KR" altLang="en-US" smtClean="0"/>
              <a:t>구조조정 기금 </a:t>
            </a:r>
            <a:r>
              <a:rPr lang="en-US" altLang="ko-KR" smtClean="0"/>
              <a:t>20</a:t>
            </a:r>
            <a:r>
              <a:rPr lang="ko-KR" altLang="en-US" smtClean="0"/>
              <a:t>조</a:t>
            </a:r>
            <a:endParaRPr lang="en-US" altLang="ko-KR" smtClean="0"/>
          </a:p>
          <a:p>
            <a:pPr lvl="1"/>
            <a:r>
              <a:rPr lang="ko-KR" altLang="en-US" smtClean="0"/>
              <a:t>건설회사들과 은행들의 부동산 투기 공모</a:t>
            </a:r>
            <a:endParaRPr lang="en-US" altLang="ko-KR" smtClean="0"/>
          </a:p>
          <a:p>
            <a:pPr lvl="2"/>
            <a:r>
              <a:rPr lang="ko-KR" altLang="en-US" smtClean="0"/>
              <a:t>프로젝트 파이낸싱</a:t>
            </a:r>
            <a:r>
              <a:rPr lang="en-US" altLang="ko-KR" smtClean="0"/>
              <a:t>(PF)</a:t>
            </a:r>
          </a:p>
          <a:p>
            <a:pPr lvl="2"/>
            <a:r>
              <a:rPr lang="ko-KR" altLang="en-US" smtClean="0"/>
              <a:t>부채담보부 증권의 발행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42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향후 경제 전망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Font typeface="Wingdings"/>
              <a:buNone/>
              <a:defRPr/>
            </a:pPr>
            <a:r>
              <a:rPr lang="en-US" altLang="ko-KR" dirty="0" smtClean="0"/>
              <a:t>(</a:t>
            </a:r>
            <a:r>
              <a:rPr lang="ko-KR" altLang="en-US" dirty="0" smtClean="0"/>
              <a:t>첨부 문서 참조</a:t>
            </a:r>
            <a:r>
              <a:rPr lang="en-US" altLang="ko-KR" dirty="0" smtClean="0"/>
              <a:t>. </a:t>
            </a:r>
            <a:r>
              <a:rPr lang="ko-KR" altLang="en-US" dirty="0" smtClean="0"/>
              <a:t>본 </a:t>
            </a:r>
            <a:r>
              <a:rPr lang="ko-KR" altLang="en-US" dirty="0" err="1" smtClean="0"/>
              <a:t>프리젠테이션</a:t>
            </a:r>
            <a:r>
              <a:rPr lang="ko-KR" altLang="en-US" dirty="0" smtClean="0"/>
              <a:t> 자료는 보충 자료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pPr fontAlgn="auto">
              <a:spcAft>
                <a:spcPts val="0"/>
              </a:spcAft>
              <a:buFont typeface="Wingdings"/>
              <a:buNone/>
              <a:defRPr/>
            </a:pPr>
            <a:endParaRPr lang="ko-KR" alt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다시 시작되는 자본 시장 거품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1114425"/>
          </a:xfrm>
        </p:spPr>
        <p:txBody>
          <a:bodyPr/>
          <a:lstStyle/>
          <a:p>
            <a:r>
              <a:rPr lang="ko-KR" altLang="en-US" smtClean="0">
                <a:latin typeface="Arial" charset="0"/>
              </a:rPr>
              <a:t>위기의 원인으로 위기를 치료한다</a:t>
            </a:r>
            <a:r>
              <a:rPr lang="en-US" altLang="ko-KR" smtClean="0">
                <a:latin typeface="Arial" charset="0"/>
              </a:rPr>
              <a:t>? </a:t>
            </a:r>
          </a:p>
          <a:p>
            <a:pPr lvl="1"/>
            <a:r>
              <a:rPr lang="ko-KR" altLang="en-US" smtClean="0"/>
              <a:t>아시아 자본시장 거품</a:t>
            </a:r>
            <a:endParaRPr lang="en-US" altLang="ko-KR" smtClean="0"/>
          </a:p>
          <a:p>
            <a:endParaRPr lang="ko-KR" altLang="en-US" smtClean="0">
              <a:latin typeface="Arial" charset="0"/>
            </a:endParaRPr>
          </a:p>
        </p:txBody>
      </p:sp>
      <p:pic>
        <p:nvPicPr>
          <p:cNvPr id="2765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2786063"/>
            <a:ext cx="4071937" cy="226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5" descr="http://stockcharts.com/c-sc/sc?s=$HSCEI&amp;p=W&amp;yr=1&amp;mn=0&amp;dy=0&amp;id=t72449315493&amp;r=9813&amp;w=850&amp;h=66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5" y="3214688"/>
            <a:ext cx="3786188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4" name="TextBox 6"/>
          <p:cNvSpPr txBox="1">
            <a:spLocks noChangeArrowheads="1"/>
          </p:cNvSpPr>
          <p:nvPr/>
        </p:nvSpPr>
        <p:spPr bwMode="auto">
          <a:xfrm>
            <a:off x="4857750" y="2714625"/>
            <a:ext cx="33575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중국 항생지수</a:t>
            </a:r>
          </a:p>
        </p:txBody>
      </p:sp>
      <p:sp>
        <p:nvSpPr>
          <p:cNvPr id="27655" name="TextBox 8"/>
          <p:cNvSpPr txBox="1">
            <a:spLocks noChangeArrowheads="1"/>
          </p:cNvSpPr>
          <p:nvPr/>
        </p:nvSpPr>
        <p:spPr bwMode="auto">
          <a:xfrm>
            <a:off x="857250" y="5643563"/>
            <a:ext cx="607218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>
                <a:latin typeface="Century Schoolbook" pitchFamily="18" charset="0"/>
                <a:ea typeface="휴먼매직체" pitchFamily="18" charset="-127"/>
              </a:rPr>
              <a:t>- </a:t>
            </a:r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중국 부동산 투자 </a:t>
            </a:r>
            <a:r>
              <a:rPr kumimoji="0" lang="en-US" altLang="ko-KR">
                <a:latin typeface="Century Schoolbook" pitchFamily="18" charset="0"/>
                <a:ea typeface="휴먼매직체" pitchFamily="18" charset="-127"/>
              </a:rPr>
              <a:t>8</a:t>
            </a:r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월 현재 작년 대비 </a:t>
            </a:r>
            <a:r>
              <a:rPr kumimoji="0" lang="en-US" altLang="ko-KR">
                <a:latin typeface="Century Schoolbook" pitchFamily="18" charset="0"/>
                <a:ea typeface="휴먼매직체" pitchFamily="18" charset="-127"/>
              </a:rPr>
              <a:t>300% </a:t>
            </a:r>
            <a:r>
              <a:rPr kumimoji="0" lang="ko-KR" altLang="en-US">
                <a:latin typeface="Century Schoolbook" pitchFamily="18" charset="0"/>
                <a:ea typeface="휴먼매직체" pitchFamily="18" charset="-127"/>
              </a:rPr>
              <a:t>급증</a:t>
            </a:r>
            <a:endParaRPr kumimoji="0" lang="en-US" altLang="ko-KR">
              <a:latin typeface="Century Schoolbook" pitchFamily="18" charset="0"/>
              <a:ea typeface="휴먼매직체" pitchFamily="18" charset="-127"/>
            </a:endParaRPr>
          </a:p>
          <a:p>
            <a:endParaRPr kumimoji="0" lang="en-US" altLang="ko-KR">
              <a:latin typeface="Century Schoolbook" pitchFamily="18" charset="0"/>
              <a:ea typeface="휴먼매직체" pitchFamily="18" charset="-127"/>
            </a:endParaRPr>
          </a:p>
          <a:p>
            <a:r>
              <a:rPr kumimoji="0" lang="ko-KR" altLang="en-US" sz="2400" b="1">
                <a:latin typeface="맑은 고딕" pitchFamily="50" charset="-127"/>
                <a:ea typeface="맑은 고딕" pitchFamily="50" charset="-127"/>
              </a:rPr>
              <a:t>이 돈은 모두 어디서 나왔을까</a:t>
            </a:r>
            <a:r>
              <a:rPr kumimoji="0" lang="en-US" altLang="ko-KR" sz="2400" b="1">
                <a:latin typeface="맑은 고딕" pitchFamily="50" charset="-127"/>
                <a:ea typeface="맑은 고딕" pitchFamily="50" charset="-127"/>
              </a:rPr>
              <a:t>??? </a:t>
            </a:r>
            <a:endParaRPr kumimoji="0" lang="ko-KR" altLang="en-US" sz="2400" b="1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자산거품과 제조업 생산의 관계</a:t>
            </a:r>
            <a:endParaRPr lang="ko-KR" altLang="en-US" dirty="0"/>
          </a:p>
        </p:txBody>
      </p:sp>
      <p:pic>
        <p:nvPicPr>
          <p:cNvPr id="28675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754188"/>
            <a:ext cx="7467600" cy="4565650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한국 경제 회복의 신기루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ko-KR" altLang="en-US" smtClean="0">
                <a:latin typeface="Arial" charset="0"/>
              </a:rPr>
              <a:t>한국 경제 회복의 지표</a:t>
            </a:r>
            <a:r>
              <a:rPr lang="en-US" altLang="ko-KR" smtClean="0">
                <a:latin typeface="Arial" charset="0"/>
              </a:rPr>
              <a:t>? </a:t>
            </a:r>
          </a:p>
          <a:p>
            <a:pPr lvl="1"/>
            <a:r>
              <a:rPr lang="ko-KR" altLang="en-US" smtClean="0"/>
              <a:t>경상수지 흑자와 주식시장 급등</a:t>
            </a:r>
          </a:p>
        </p:txBody>
      </p:sp>
      <p:pic>
        <p:nvPicPr>
          <p:cNvPr id="2970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313" y="2786063"/>
            <a:ext cx="6429375" cy="3773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재벌만 살리는 정부 위기 대응책</a:t>
            </a:r>
            <a:endParaRPr lang="ko-KR" altLang="en-US" dirty="0"/>
          </a:p>
        </p:txBody>
      </p:sp>
      <p:grpSp>
        <p:nvGrpSpPr>
          <p:cNvPr id="30723" name="그룹 15"/>
          <p:cNvGrpSpPr>
            <a:grpSpLocks/>
          </p:cNvGrpSpPr>
          <p:nvPr/>
        </p:nvGrpSpPr>
        <p:grpSpPr bwMode="auto">
          <a:xfrm>
            <a:off x="428625" y="1571625"/>
            <a:ext cx="7358063" cy="2857500"/>
            <a:chOff x="214282" y="2000240"/>
            <a:chExt cx="7358114" cy="2857520"/>
          </a:xfrm>
        </p:grpSpPr>
        <p:sp>
          <p:nvSpPr>
            <p:cNvPr id="4" name="타원 3"/>
            <p:cNvSpPr/>
            <p:nvPr/>
          </p:nvSpPr>
          <p:spPr>
            <a:xfrm>
              <a:off x="2428860" y="2000240"/>
              <a:ext cx="1500197" cy="121444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/>
                <a:t>정부 재정 지출</a:t>
              </a:r>
              <a:endParaRPr kumimoji="0" lang="ko-KR" altLang="en-US" dirty="0"/>
            </a:p>
          </p:txBody>
        </p:sp>
        <p:sp>
          <p:nvSpPr>
            <p:cNvPr id="5" name="타원 4"/>
            <p:cNvSpPr/>
            <p:nvPr/>
          </p:nvSpPr>
          <p:spPr>
            <a:xfrm>
              <a:off x="214282" y="2000240"/>
              <a:ext cx="1500198" cy="121444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/>
                <a:t>노동자 </a:t>
              </a:r>
              <a:endParaRPr kumimoji="0" lang="en-US" altLang="ko-KR" dirty="0"/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/>
                <a:t>세금</a:t>
              </a:r>
              <a:endParaRPr kumimoji="0" lang="ko-KR" altLang="en-US" dirty="0"/>
            </a:p>
          </p:txBody>
        </p:sp>
        <p:sp>
          <p:nvSpPr>
            <p:cNvPr id="6" name="타원 5"/>
            <p:cNvSpPr/>
            <p:nvPr/>
          </p:nvSpPr>
          <p:spPr>
            <a:xfrm>
              <a:off x="285720" y="3643315"/>
              <a:ext cx="1643073" cy="1214445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/>
                <a:t>노동유연화</a:t>
              </a:r>
              <a:endParaRPr kumimoji="0" lang="en-US" altLang="ko-KR" dirty="0"/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/>
                <a:t>고통분담</a:t>
              </a:r>
              <a:endParaRPr kumimoji="0" lang="en-US" altLang="ko-KR" dirty="0"/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/>
                <a:t>이데올로기</a:t>
              </a:r>
              <a:endParaRPr kumimoji="0" lang="ko-KR" altLang="en-US" dirty="0"/>
            </a:p>
          </p:txBody>
        </p:sp>
        <p:sp>
          <p:nvSpPr>
            <p:cNvPr id="8" name="대각선 방향의 모서리가 잘린 사각형 7"/>
            <p:cNvSpPr/>
            <p:nvPr/>
          </p:nvSpPr>
          <p:spPr>
            <a:xfrm>
              <a:off x="5286380" y="2857496"/>
              <a:ext cx="2286016" cy="928695"/>
            </a:xfrm>
            <a:prstGeom prst="snip2DiagRect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/>
                <a:t>재벌들의 영업이익 급증</a:t>
              </a:r>
              <a:endParaRPr kumimoji="0" lang="en-US" altLang="ko-KR" dirty="0"/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dirty="0"/>
                <a:t>2009</a:t>
              </a:r>
              <a:r>
                <a:rPr kumimoji="0" lang="ko-KR" altLang="en-US" dirty="0"/>
                <a:t>년  </a:t>
              </a:r>
              <a:r>
                <a:rPr kumimoji="0" lang="en-US" altLang="ko-KR" dirty="0"/>
                <a:t>46</a:t>
              </a:r>
              <a:r>
                <a:rPr kumimoji="0" lang="ko-KR" altLang="en-US" dirty="0"/>
                <a:t>조 규모</a:t>
              </a:r>
              <a:r>
                <a:rPr kumimoji="0" lang="en-US" altLang="ko-KR" dirty="0"/>
                <a:t>!</a:t>
              </a:r>
              <a:endParaRPr kumimoji="0" lang="ko-KR" altLang="en-US" dirty="0"/>
            </a:p>
          </p:txBody>
        </p:sp>
        <p:sp>
          <p:nvSpPr>
            <p:cNvPr id="9" name="타원 8"/>
            <p:cNvSpPr/>
            <p:nvPr/>
          </p:nvSpPr>
          <p:spPr>
            <a:xfrm>
              <a:off x="2500298" y="3571876"/>
              <a:ext cx="1643074" cy="1214447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/>
                <a:t>임금감소</a:t>
              </a:r>
              <a:endParaRPr kumimoji="0" lang="ko-KR" altLang="en-US" dirty="0"/>
            </a:p>
          </p:txBody>
        </p:sp>
        <p:sp>
          <p:nvSpPr>
            <p:cNvPr id="10" name="오른쪽 화살표 9"/>
            <p:cNvSpPr/>
            <p:nvPr/>
          </p:nvSpPr>
          <p:spPr>
            <a:xfrm>
              <a:off x="1785918" y="2500307"/>
              <a:ext cx="428628" cy="142876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11" name="오른쪽 화살표 10"/>
            <p:cNvSpPr/>
            <p:nvPr/>
          </p:nvSpPr>
          <p:spPr>
            <a:xfrm>
              <a:off x="2000232" y="4143380"/>
              <a:ext cx="357189" cy="142876"/>
            </a:xfrm>
            <a:prstGeom prst="rightArrow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12" name="오른쪽 화살표 11"/>
            <p:cNvSpPr/>
            <p:nvPr/>
          </p:nvSpPr>
          <p:spPr>
            <a:xfrm rot="1257326">
              <a:off x="4127497" y="2803521"/>
              <a:ext cx="785817" cy="265115"/>
            </a:xfrm>
            <a:prstGeom prst="rightArrow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13" name="오른쪽 화살표 12"/>
            <p:cNvSpPr/>
            <p:nvPr/>
          </p:nvSpPr>
          <p:spPr>
            <a:xfrm rot="19880036">
              <a:off x="4273548" y="3609976"/>
              <a:ext cx="785817" cy="265115"/>
            </a:xfrm>
            <a:prstGeom prst="rightArrow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30750" name="TextBox 13"/>
            <p:cNvSpPr txBox="1">
              <a:spLocks noChangeArrowheads="1"/>
            </p:cNvSpPr>
            <p:nvPr/>
          </p:nvSpPr>
          <p:spPr bwMode="auto">
            <a:xfrm>
              <a:off x="4357686" y="2500306"/>
              <a:ext cx="1357322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ko-KR" altLang="en-US">
                  <a:latin typeface="Century Schoolbook" pitchFamily="18" charset="0"/>
                  <a:ea typeface="휴먼매직체" pitchFamily="18" charset="-127"/>
                </a:rPr>
                <a:t>소비 보조</a:t>
              </a:r>
            </a:p>
          </p:txBody>
        </p:sp>
        <p:sp>
          <p:nvSpPr>
            <p:cNvPr id="30751" name="TextBox 14"/>
            <p:cNvSpPr txBox="1">
              <a:spLocks noChangeArrowheads="1"/>
            </p:cNvSpPr>
            <p:nvPr/>
          </p:nvSpPr>
          <p:spPr bwMode="auto">
            <a:xfrm>
              <a:off x="4357686" y="3929066"/>
              <a:ext cx="1357322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ko-KR" altLang="en-US">
                  <a:latin typeface="Century Schoolbook" pitchFamily="18" charset="0"/>
                  <a:ea typeface="휴먼매직체" pitchFamily="18" charset="-127"/>
                </a:rPr>
                <a:t>생산비용 감소</a:t>
              </a:r>
            </a:p>
          </p:txBody>
        </p:sp>
      </p:grpSp>
      <p:graphicFrame>
        <p:nvGraphicFramePr>
          <p:cNvPr id="17" name="표 16"/>
          <p:cNvGraphicFramePr>
            <a:graphicFrameLocks noGrp="1"/>
          </p:cNvGraphicFramePr>
          <p:nvPr/>
        </p:nvGraphicFramePr>
        <p:xfrm>
          <a:off x="2071688" y="4857750"/>
          <a:ext cx="4857750" cy="148272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404196"/>
                <a:gridCol w="3453588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현대자동차의 예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매출액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18.4%  </a:t>
                      </a:r>
                      <a:r>
                        <a:rPr lang="ko-KR" altLang="en-US" dirty="0" smtClean="0"/>
                        <a:t>감소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내수</a:t>
                      </a:r>
                      <a:r>
                        <a:rPr lang="ko-KR" altLang="en-US" baseline="0" dirty="0" smtClean="0"/>
                        <a:t> 증가</a:t>
                      </a:r>
                      <a:r>
                        <a:rPr lang="en-US" altLang="ko-KR" baseline="0" dirty="0" smtClean="0"/>
                        <a:t>, </a:t>
                      </a:r>
                      <a:r>
                        <a:rPr lang="ko-KR" altLang="en-US" baseline="0" dirty="0" smtClean="0"/>
                        <a:t>수출감소</a:t>
                      </a:r>
                      <a:r>
                        <a:rPr lang="en-US" altLang="ko-KR" baseline="0" dirty="0" smtClean="0"/>
                        <a:t>)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생산비용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제조원가</a:t>
                      </a:r>
                      <a:r>
                        <a:rPr lang="en-US" altLang="ko-KR" dirty="0" smtClean="0"/>
                        <a:t>20.8% ,</a:t>
                      </a:r>
                      <a:r>
                        <a:rPr lang="ko-KR" altLang="en-US" dirty="0" err="1" smtClean="0"/>
                        <a:t>판관비</a:t>
                      </a:r>
                      <a:r>
                        <a:rPr lang="ko-KR" altLang="en-US" dirty="0" smtClean="0"/>
                        <a:t> </a:t>
                      </a:r>
                      <a:r>
                        <a:rPr lang="en-US" altLang="ko-KR" dirty="0" smtClean="0"/>
                        <a:t>12%</a:t>
                      </a:r>
                      <a:r>
                        <a:rPr lang="ko-KR" altLang="en-US" dirty="0" smtClean="0"/>
                        <a:t>감소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당기순이익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10.4% </a:t>
                      </a:r>
                      <a:r>
                        <a:rPr lang="ko-KR" altLang="en-US" dirty="0" smtClean="0"/>
                        <a:t>증가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더 큰 금융위기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은행 위기 가능성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ko-KR" altLang="en-US" dirty="0" smtClean="0"/>
              <a:t>여전히 오리무중인 은행들의 부실 자산</a:t>
            </a:r>
            <a:endParaRPr lang="en-US" altLang="ko-KR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ko-KR" altLang="en-US" dirty="0"/>
          </a:p>
        </p:txBody>
      </p:sp>
      <p:pic>
        <p:nvPicPr>
          <p:cNvPr id="3174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2357438"/>
            <a:ext cx="4538663" cy="283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63" y="5283200"/>
            <a:ext cx="5319712" cy="157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구하기에도 너무 큰 은행들</a:t>
            </a:r>
            <a:endParaRPr lang="ko-KR" altLang="en-US" dirty="0"/>
          </a:p>
        </p:txBody>
      </p:sp>
      <p:pic>
        <p:nvPicPr>
          <p:cNvPr id="32771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760538"/>
            <a:ext cx="7686675" cy="4686300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세계 화폐 달러의 위기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ko-KR" altLang="en-US" dirty="0" smtClean="0"/>
              <a:t>빚으로 성장하는 미국 경제의 비밀</a:t>
            </a:r>
            <a:endParaRPr lang="en-US" altLang="ko-KR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endParaRPr lang="ko-KR" altLang="en-US" dirty="0"/>
          </a:p>
        </p:txBody>
      </p:sp>
      <p:pic>
        <p:nvPicPr>
          <p:cNvPr id="3379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2500313"/>
            <a:ext cx="4357687" cy="240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0050" y="3271838"/>
            <a:ext cx="4933950" cy="358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2548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달러 </a:t>
            </a:r>
            <a:r>
              <a:rPr lang="ko-KR" altLang="en-US" dirty="0" err="1" smtClean="0"/>
              <a:t>환류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500063" y="1143000"/>
            <a:ext cx="7900987" cy="3186113"/>
          </a:xfrm>
        </p:spPr>
        <p:txBody>
          <a:bodyPr/>
          <a:lstStyle/>
          <a:p>
            <a:r>
              <a:rPr lang="ko-KR" altLang="en-US" smtClean="0">
                <a:latin typeface="Arial" charset="0"/>
              </a:rPr>
              <a:t>미국의 경상수지</a:t>
            </a:r>
            <a:r>
              <a:rPr lang="en-US" altLang="ko-KR" smtClean="0">
                <a:latin typeface="Arial" charset="0"/>
              </a:rPr>
              <a:t> </a:t>
            </a:r>
            <a:r>
              <a:rPr lang="ko-KR" altLang="en-US" smtClean="0">
                <a:latin typeface="Arial" charset="0"/>
              </a:rPr>
              <a:t>적자와 재정 적자</a:t>
            </a:r>
            <a:endParaRPr lang="en-US" altLang="ko-KR" smtClean="0">
              <a:latin typeface="Arial" charset="0"/>
            </a:endParaRPr>
          </a:p>
          <a:p>
            <a:pPr lvl="1"/>
            <a:r>
              <a:rPr lang="ko-KR" altLang="en-US" smtClean="0"/>
              <a:t>미국은 세계 화폐 달러를 찍어낼 수 있다</a:t>
            </a:r>
            <a:r>
              <a:rPr lang="en-US" altLang="ko-KR" smtClean="0"/>
              <a:t>!</a:t>
            </a:r>
          </a:p>
          <a:p>
            <a:pPr lvl="1"/>
            <a:r>
              <a:rPr lang="ko-KR" altLang="en-US" smtClean="0"/>
              <a:t>달러가 계속 발행되어 유통된다면</a:t>
            </a:r>
            <a:r>
              <a:rPr lang="en-US" altLang="ko-KR" smtClean="0"/>
              <a:t> </a:t>
            </a:r>
            <a:r>
              <a:rPr lang="ko-KR" altLang="en-US" smtClean="0"/>
              <a:t>통화 가치는 하락</a:t>
            </a:r>
            <a:r>
              <a:rPr lang="en-US" altLang="ko-KR" smtClean="0"/>
              <a:t>?</a:t>
            </a:r>
          </a:p>
          <a:p>
            <a:pPr lvl="1"/>
            <a:endParaRPr lang="en-US" altLang="ko-KR" smtClean="0"/>
          </a:p>
          <a:p>
            <a:r>
              <a:rPr lang="ko-KR" altLang="en-US" smtClean="0">
                <a:latin typeface="Arial" charset="0"/>
              </a:rPr>
              <a:t>중국을 비롯한 경상수지 흑자국들의 미국 자산 투자</a:t>
            </a:r>
            <a:endParaRPr lang="en-US" altLang="ko-KR" smtClean="0">
              <a:latin typeface="Arial" charset="0"/>
            </a:endParaRPr>
          </a:p>
          <a:p>
            <a:pPr lvl="1"/>
            <a:r>
              <a:rPr lang="ko-KR" altLang="en-US" smtClean="0"/>
              <a:t>미국의 적자를 미국 내 투자로 메워주는 세계적 달러 환류</a:t>
            </a:r>
            <a:endParaRPr lang="en-US" altLang="ko-KR" smtClean="0"/>
          </a:p>
          <a:p>
            <a:pPr lvl="1"/>
            <a:r>
              <a:rPr lang="en-US" altLang="ko-KR" smtClean="0"/>
              <a:t>80</a:t>
            </a:r>
            <a:r>
              <a:rPr lang="ko-KR" altLang="en-US" smtClean="0"/>
              <a:t>년대 일본</a:t>
            </a:r>
            <a:r>
              <a:rPr lang="en-US" altLang="ko-KR" smtClean="0"/>
              <a:t>, 90</a:t>
            </a:r>
            <a:r>
              <a:rPr lang="ko-KR" altLang="en-US" smtClean="0"/>
              <a:t>년대 중동</a:t>
            </a:r>
            <a:r>
              <a:rPr lang="en-US" altLang="ko-KR" smtClean="0"/>
              <a:t>, 2000</a:t>
            </a:r>
            <a:r>
              <a:rPr lang="ko-KR" altLang="en-US" smtClean="0"/>
              <a:t>년대 중국이 대표적</a:t>
            </a:r>
            <a:r>
              <a:rPr lang="en-US" altLang="ko-KR" smtClean="0"/>
              <a:t>.</a:t>
            </a:r>
            <a:endParaRPr lang="ko-KR" altLang="en-US" smtClean="0"/>
          </a:p>
        </p:txBody>
      </p:sp>
      <p:grpSp>
        <p:nvGrpSpPr>
          <p:cNvPr id="34820" name="그룹 9"/>
          <p:cNvGrpSpPr>
            <a:grpSpLocks/>
          </p:cNvGrpSpPr>
          <p:nvPr/>
        </p:nvGrpSpPr>
        <p:grpSpPr bwMode="auto">
          <a:xfrm>
            <a:off x="1928813" y="4786313"/>
            <a:ext cx="5214937" cy="1643062"/>
            <a:chOff x="1071538" y="4786322"/>
            <a:chExt cx="5214974" cy="1643074"/>
          </a:xfrm>
        </p:grpSpPr>
        <p:sp>
          <p:nvSpPr>
            <p:cNvPr id="4" name="타원 3"/>
            <p:cNvSpPr/>
            <p:nvPr/>
          </p:nvSpPr>
          <p:spPr>
            <a:xfrm>
              <a:off x="1071538" y="5000636"/>
              <a:ext cx="1785950" cy="114300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/>
                <a:t>미국</a:t>
              </a:r>
              <a:endParaRPr kumimoji="0" lang="ko-KR" altLang="en-US" dirty="0"/>
            </a:p>
          </p:txBody>
        </p:sp>
        <p:sp>
          <p:nvSpPr>
            <p:cNvPr id="5" name="타원 4"/>
            <p:cNvSpPr/>
            <p:nvPr/>
          </p:nvSpPr>
          <p:spPr>
            <a:xfrm>
              <a:off x="4500562" y="4929198"/>
              <a:ext cx="1785950" cy="114300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/>
                <a:t>경상수지</a:t>
              </a:r>
              <a:endParaRPr kumimoji="0" lang="en-US" altLang="ko-KR" dirty="0"/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/>
                <a:t>흑자국들</a:t>
              </a:r>
              <a:endParaRPr kumimoji="0" lang="ko-KR" altLang="en-US" dirty="0"/>
            </a:p>
          </p:txBody>
        </p:sp>
        <p:sp>
          <p:nvSpPr>
            <p:cNvPr id="6" name="아래로 구부러진 화살표 5"/>
            <p:cNvSpPr/>
            <p:nvPr/>
          </p:nvSpPr>
          <p:spPr>
            <a:xfrm>
              <a:off x="2786050" y="4786322"/>
              <a:ext cx="1785950" cy="357190"/>
            </a:xfrm>
            <a:prstGeom prst="curved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아래로 구부러진 화살표 6"/>
            <p:cNvSpPr/>
            <p:nvPr/>
          </p:nvSpPr>
          <p:spPr>
            <a:xfrm rot="10800000">
              <a:off x="2857488" y="6072206"/>
              <a:ext cx="1785951" cy="357190"/>
            </a:xfrm>
            <a:prstGeom prst="curved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34825" name="TextBox 7"/>
            <p:cNvSpPr txBox="1">
              <a:spLocks noChangeArrowheads="1"/>
            </p:cNvSpPr>
            <p:nvPr/>
          </p:nvSpPr>
          <p:spPr bwMode="auto">
            <a:xfrm>
              <a:off x="3071802" y="4929198"/>
              <a:ext cx="1214446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ko-KR" altLang="en-US" sz="1600">
                  <a:latin typeface="Century Schoolbook" pitchFamily="18" charset="0"/>
                  <a:ea typeface="휴먼매직체" pitchFamily="18" charset="-127"/>
                </a:rPr>
                <a:t>대규모 적자</a:t>
              </a:r>
              <a:endParaRPr kumimoji="0" lang="en-US" altLang="ko-KR" sz="1600">
                <a:latin typeface="Century Schoolbook" pitchFamily="18" charset="0"/>
                <a:ea typeface="휴먼매직체" pitchFamily="18" charset="-127"/>
              </a:endParaRPr>
            </a:p>
          </p:txBody>
        </p:sp>
        <p:sp>
          <p:nvSpPr>
            <p:cNvPr id="34826" name="TextBox 8"/>
            <p:cNvSpPr txBox="1">
              <a:spLocks noChangeArrowheads="1"/>
            </p:cNvSpPr>
            <p:nvPr/>
          </p:nvSpPr>
          <p:spPr bwMode="auto">
            <a:xfrm>
              <a:off x="3143240" y="6000768"/>
              <a:ext cx="1214446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ko-KR" altLang="en-US" sz="1600">
                  <a:latin typeface="Century Schoolbook" pitchFamily="18" charset="0"/>
                  <a:ea typeface="휴먼매직체" pitchFamily="18" charset="-127"/>
                </a:rPr>
                <a:t>미국 내 투자</a:t>
              </a:r>
              <a:endParaRPr kumimoji="0" lang="en-US" altLang="ko-KR" sz="1600">
                <a:latin typeface="Century Schoolbook" pitchFamily="18" charset="0"/>
                <a:ea typeface="휴먼매직체" pitchFamily="18" charset="-127"/>
              </a:endParaRPr>
            </a:p>
          </p:txBody>
        </p:sp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달러 </a:t>
            </a:r>
            <a:r>
              <a:rPr lang="ko-KR" altLang="en-US" dirty="0" err="1" smtClean="0"/>
              <a:t>환류가</a:t>
            </a:r>
            <a:r>
              <a:rPr lang="ko-KR" altLang="en-US" dirty="0" smtClean="0"/>
              <a:t> 계속될 수 있을까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115300" cy="4873625"/>
          </a:xfrm>
        </p:spPr>
        <p:txBody>
          <a:bodyPr/>
          <a:lstStyle/>
          <a:p>
            <a:r>
              <a:rPr lang="ko-KR" altLang="en-US" smtClean="0">
                <a:latin typeface="Arial" charset="0"/>
              </a:rPr>
              <a:t>미국 재정 적자와 경상수지 적자</a:t>
            </a:r>
            <a:endParaRPr lang="en-US" altLang="ko-KR" smtClean="0">
              <a:latin typeface="Arial" charset="0"/>
            </a:endParaRPr>
          </a:p>
          <a:p>
            <a:pPr lvl="1"/>
            <a:r>
              <a:rPr lang="ko-KR" altLang="en-US" smtClean="0"/>
              <a:t>달러 가치와 달러 표시 자산들의 안전성이 관건</a:t>
            </a:r>
          </a:p>
        </p:txBody>
      </p:sp>
      <p:graphicFrame>
        <p:nvGraphicFramePr>
          <p:cNvPr id="5" name="차트 4"/>
          <p:cNvGraphicFramePr/>
          <p:nvPr/>
        </p:nvGraphicFramePr>
        <p:xfrm>
          <a:off x="785786" y="2714596"/>
          <a:ext cx="7286676" cy="41434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노동자 운동의 선택은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ko-KR" altLang="en-US" smtClean="0">
                <a:latin typeface="Arial" charset="0"/>
              </a:rPr>
              <a:t>경제 위기 극복에 대한 협조</a:t>
            </a:r>
            <a:endParaRPr lang="en-US" altLang="ko-KR" smtClean="0">
              <a:latin typeface="Arial" charset="0"/>
            </a:endParaRPr>
          </a:p>
          <a:p>
            <a:pPr lvl="1"/>
            <a:r>
              <a:rPr lang="ko-KR" altLang="en-US" smtClean="0"/>
              <a:t>임금 삭감</a:t>
            </a:r>
            <a:r>
              <a:rPr lang="en-US" altLang="ko-KR" smtClean="0"/>
              <a:t>, </a:t>
            </a:r>
            <a:r>
              <a:rPr lang="ko-KR" altLang="en-US" smtClean="0"/>
              <a:t>비정규직 우선 해고 등에 대한 방관</a:t>
            </a:r>
            <a:r>
              <a:rPr lang="en-US" altLang="ko-KR" smtClean="0"/>
              <a:t>, </a:t>
            </a:r>
            <a:r>
              <a:rPr lang="ko-KR" altLang="en-US" smtClean="0"/>
              <a:t>정부 재정의 자본가 편향적 지출에 대한 용인</a:t>
            </a:r>
            <a:endParaRPr lang="en-US" altLang="ko-KR" smtClean="0"/>
          </a:p>
          <a:p>
            <a:pPr lvl="1"/>
            <a:r>
              <a:rPr lang="ko-KR" altLang="en-US" smtClean="0"/>
              <a:t>경제 위기 상황 속에서 자본의 몫을 보호하고</a:t>
            </a:r>
            <a:r>
              <a:rPr lang="en-US" altLang="ko-KR" smtClean="0"/>
              <a:t>, </a:t>
            </a:r>
            <a:r>
              <a:rPr lang="ko-KR" altLang="en-US" smtClean="0"/>
              <a:t>노동자의 희생을 강요하는 결과</a:t>
            </a:r>
            <a:endParaRPr lang="en-US" altLang="ko-KR" smtClean="0"/>
          </a:p>
          <a:p>
            <a:pPr lvl="1"/>
            <a:endParaRPr lang="en-US" altLang="ko-KR" smtClean="0"/>
          </a:p>
          <a:p>
            <a:r>
              <a:rPr lang="ko-KR" altLang="en-US" smtClean="0">
                <a:latin typeface="Arial" charset="0"/>
              </a:rPr>
              <a:t>자본주의를 넘어서기 위한 단결과 연대</a:t>
            </a:r>
            <a:endParaRPr lang="en-US" altLang="ko-KR" smtClean="0">
              <a:latin typeface="Arial" charset="0"/>
            </a:endParaRPr>
          </a:p>
          <a:p>
            <a:pPr lvl="1"/>
            <a:r>
              <a:rPr lang="ko-KR" altLang="en-US" smtClean="0"/>
              <a:t>현재 자본과 정부가 위기 극복을 위해 동원하는 것은 노동자의 현재와 미래의 소득을 담보로 한 지출</a:t>
            </a:r>
            <a:endParaRPr lang="en-US" altLang="ko-KR" smtClean="0"/>
          </a:p>
          <a:p>
            <a:pPr lvl="1"/>
            <a:r>
              <a:rPr lang="ko-KR" altLang="en-US" smtClean="0"/>
              <a:t>노동자가 자신의 몫과 권리를 주장할 때 자본이 동원할 수 있는 자원은 없음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노동자의 단결과 연대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900988" cy="4329113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ko-KR" altLang="en-US" smtClean="0">
                <a:latin typeface="Arial" charset="0"/>
              </a:rPr>
              <a:t>관성적 수사로서의 단결과 연대가 아니라 경제위기에 맞서는 전략적 선택으로 </a:t>
            </a:r>
            <a:r>
              <a:rPr lang="en-US" altLang="ko-KR" smtClean="0">
                <a:latin typeface="Arial" charset="0"/>
              </a:rPr>
              <a:t>‘</a:t>
            </a:r>
            <a:r>
              <a:rPr lang="ko-KR" altLang="en-US" smtClean="0">
                <a:latin typeface="Arial" charset="0"/>
              </a:rPr>
              <a:t>단결과 연대</a:t>
            </a:r>
            <a:r>
              <a:rPr lang="en-US" altLang="ko-KR" smtClean="0">
                <a:latin typeface="Arial" charset="0"/>
              </a:rPr>
              <a:t>’</a:t>
            </a:r>
            <a:r>
              <a:rPr lang="ko-KR" altLang="en-US" smtClean="0">
                <a:latin typeface="Arial" charset="0"/>
              </a:rPr>
              <a:t>가 필요</a:t>
            </a:r>
            <a:r>
              <a:rPr lang="en-US" altLang="ko-KR" smtClean="0">
                <a:latin typeface="Arial" charset="0"/>
              </a:rPr>
              <a:t>.</a:t>
            </a:r>
          </a:p>
          <a:p>
            <a:pPr lvl="1">
              <a:lnSpc>
                <a:spcPct val="150000"/>
              </a:lnSpc>
            </a:pPr>
            <a:r>
              <a:rPr lang="ko-KR" altLang="en-US" smtClean="0"/>
              <a:t>노동자로부터 자본가로의 부의 이전을 어떻게 막을 것인가</a:t>
            </a:r>
            <a:endParaRPr lang="en-US" altLang="ko-KR" smtClean="0"/>
          </a:p>
          <a:p>
            <a:pPr lvl="1">
              <a:lnSpc>
                <a:spcPct val="150000"/>
              </a:lnSpc>
            </a:pPr>
            <a:r>
              <a:rPr lang="ko-KR" altLang="en-US" smtClean="0"/>
              <a:t>노동자에 대한 분할 지배를 어떻게 극복할 것인가</a:t>
            </a:r>
            <a:endParaRPr lang="en-US" altLang="ko-KR" smtClean="0"/>
          </a:p>
          <a:p>
            <a:r>
              <a:rPr lang="ko-KR" altLang="en-US" smtClean="0">
                <a:latin typeface="Arial" charset="0"/>
              </a:rPr>
              <a:t>단기적 실리는 경제 위기 시기에 </a:t>
            </a:r>
            <a:r>
              <a:rPr lang="en-US" altLang="ko-KR" smtClean="0">
                <a:latin typeface="Arial" charset="0"/>
              </a:rPr>
              <a:t>‘</a:t>
            </a:r>
            <a:r>
              <a:rPr lang="ko-KR" altLang="en-US" smtClean="0">
                <a:latin typeface="Arial" charset="0"/>
              </a:rPr>
              <a:t>독약</a:t>
            </a:r>
            <a:r>
              <a:rPr lang="en-US" altLang="ko-KR" smtClean="0">
                <a:latin typeface="Arial" charset="0"/>
              </a:rPr>
              <a:t>’</a:t>
            </a:r>
            <a:r>
              <a:rPr lang="ko-KR" altLang="en-US" smtClean="0">
                <a:latin typeface="Arial" charset="0"/>
              </a:rPr>
              <a:t>일 수 있음</a:t>
            </a:r>
            <a:endParaRPr lang="en-US" altLang="ko-KR" smtClean="0">
              <a:latin typeface="Arial" charset="0"/>
            </a:endParaRPr>
          </a:p>
          <a:p>
            <a:pPr lvl="1">
              <a:lnSpc>
                <a:spcPct val="150000"/>
              </a:lnSpc>
            </a:pPr>
            <a:r>
              <a:rPr lang="ko-KR" altLang="en-US" smtClean="0"/>
              <a:t>현재의 자본주의가 배불 수 있는 부의 한계</a:t>
            </a:r>
            <a:endParaRPr lang="en-US" altLang="ko-KR" smtClean="0"/>
          </a:p>
          <a:p>
            <a:pPr lvl="1">
              <a:lnSpc>
                <a:spcPct val="150000"/>
              </a:lnSpc>
            </a:pPr>
            <a:r>
              <a:rPr lang="ko-KR" altLang="en-US" smtClean="0"/>
              <a:t>결국은 자본이 노동자에게 더욱 더 손실을 전가해야만 체제가 유지 가능함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altLang="ko-KR" dirty="0" smtClean="0"/>
              <a:t>[</a:t>
            </a:r>
            <a:r>
              <a:rPr lang="ko-KR" altLang="en-US" dirty="0" smtClean="0"/>
              <a:t>참고</a:t>
            </a:r>
            <a:r>
              <a:rPr lang="en-US" altLang="ko-KR" dirty="0" smtClean="0"/>
              <a:t>] </a:t>
            </a:r>
            <a:r>
              <a:rPr lang="ko-KR" altLang="en-US" dirty="0" smtClean="0"/>
              <a:t>한국 정부의 재정 수지</a:t>
            </a:r>
            <a:endParaRPr lang="ko-KR" altLang="en-US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sz="quarter" idx="1"/>
          </p:nvPr>
        </p:nvGraphicFramePr>
        <p:xfrm>
          <a:off x="457200" y="2285992"/>
          <a:ext cx="7758138" cy="42148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8916" name="TextBox 4"/>
          <p:cNvSpPr txBox="1">
            <a:spLocks noChangeArrowheads="1"/>
          </p:cNvSpPr>
          <p:nvPr/>
        </p:nvSpPr>
        <p:spPr bwMode="auto">
          <a:xfrm>
            <a:off x="6786563" y="2071688"/>
            <a:ext cx="17145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1200"/>
              <a:t>통합재정수지</a:t>
            </a:r>
            <a:r>
              <a:rPr kumimoji="0" lang="en-US" altLang="ko-KR" sz="1200"/>
              <a:t>(</a:t>
            </a:r>
            <a:r>
              <a:rPr kumimoji="0" lang="ko-KR" altLang="en-US" sz="1200"/>
              <a:t>십억원</a:t>
            </a:r>
            <a:r>
              <a:rPr kumimoji="0" lang="en-US" altLang="ko-KR" sz="1200"/>
              <a:t>)</a:t>
            </a:r>
            <a:endParaRPr kumimoji="0" lang="ko-KR" altLang="en-US" sz="120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altLang="ko-KR" dirty="0" smtClean="0"/>
              <a:t>[</a:t>
            </a:r>
            <a:r>
              <a:rPr lang="ko-KR" altLang="en-US" dirty="0" smtClean="0"/>
              <a:t>참고</a:t>
            </a:r>
            <a:r>
              <a:rPr lang="en-US" altLang="ko-KR" dirty="0" smtClean="0"/>
              <a:t>] </a:t>
            </a:r>
            <a:r>
              <a:rPr lang="ko-KR" altLang="en-US" dirty="0" smtClean="0"/>
              <a:t>정부 재정 적자와 공공부문 구조조정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ko-KR" altLang="en-US" smtClean="0">
                <a:latin typeface="Arial" charset="0"/>
              </a:rPr>
              <a:t>정부의 부자감세로 인한 수입 감소와 </a:t>
            </a:r>
            <a:r>
              <a:rPr lang="en-US" altLang="ko-KR" smtClean="0">
                <a:latin typeface="Arial" charset="0"/>
              </a:rPr>
              <a:t>4</a:t>
            </a:r>
            <a:r>
              <a:rPr lang="ko-KR" altLang="en-US" smtClean="0">
                <a:latin typeface="Arial" charset="0"/>
              </a:rPr>
              <a:t>대강 사업 등 건설 토목 중심 경기부양책으로 인한 지출 증가는 재정수지 적자로 이어짐</a:t>
            </a:r>
            <a:endParaRPr lang="en-US" altLang="ko-KR" smtClean="0">
              <a:latin typeface="Arial" charset="0"/>
            </a:endParaRPr>
          </a:p>
          <a:p>
            <a:pPr>
              <a:lnSpc>
                <a:spcPct val="100000"/>
              </a:lnSpc>
              <a:buFont typeface="Wingdings" pitchFamily="2" charset="2"/>
              <a:buNone/>
            </a:pPr>
            <a:endParaRPr lang="en-US" altLang="ko-KR" smtClean="0">
              <a:latin typeface="Arial" charset="0"/>
            </a:endParaRPr>
          </a:p>
          <a:p>
            <a:pPr>
              <a:lnSpc>
                <a:spcPct val="100000"/>
              </a:lnSpc>
            </a:pPr>
            <a:r>
              <a:rPr lang="ko-KR" altLang="en-US" smtClean="0">
                <a:latin typeface="Arial" charset="0"/>
              </a:rPr>
              <a:t>적자 수준을 줄이기 위한 정부의 방법 중 하나는 공기업의 부채를 늘리는 것</a:t>
            </a:r>
            <a:endParaRPr lang="en-US" altLang="ko-KR" smtClean="0">
              <a:latin typeface="Arial" charset="0"/>
            </a:endParaRPr>
          </a:p>
          <a:p>
            <a:pPr lvl="1"/>
            <a:r>
              <a:rPr lang="ko-KR" altLang="en-US" smtClean="0"/>
              <a:t>회계에서 공기업 지원액 삭감하고 부족분은 채권 발행 등을 통해 해결</a:t>
            </a:r>
            <a:endParaRPr lang="en-US" altLang="ko-KR" smtClean="0"/>
          </a:p>
          <a:p>
            <a:pPr lvl="2"/>
            <a:r>
              <a:rPr lang="ko-KR" altLang="en-US" smtClean="0"/>
              <a:t>수자원공사 </a:t>
            </a:r>
            <a:r>
              <a:rPr lang="en-US" altLang="ko-KR" smtClean="0"/>
              <a:t>8</a:t>
            </a:r>
            <a:r>
              <a:rPr lang="ko-KR" altLang="en-US" smtClean="0"/>
              <a:t>조원 규모 발행 예정 </a:t>
            </a:r>
            <a:r>
              <a:rPr lang="en-US" altLang="ko-KR" smtClean="0"/>
              <a:t>: 4</a:t>
            </a:r>
            <a:r>
              <a:rPr lang="ko-KR" altLang="en-US" smtClean="0"/>
              <a:t>대강 정비사업 비용</a:t>
            </a:r>
            <a:endParaRPr lang="en-US" altLang="ko-KR" smtClean="0"/>
          </a:p>
          <a:p>
            <a:pPr lvl="2"/>
            <a:r>
              <a:rPr lang="ko-KR" altLang="en-US" smtClean="0"/>
              <a:t>주공토공 </a:t>
            </a:r>
            <a:r>
              <a:rPr lang="en-US" altLang="ko-KR" smtClean="0"/>
              <a:t>2009</a:t>
            </a:r>
            <a:r>
              <a:rPr lang="ko-KR" altLang="en-US" smtClean="0"/>
              <a:t>년에만 </a:t>
            </a:r>
            <a:r>
              <a:rPr lang="en-US" altLang="ko-KR" smtClean="0"/>
              <a:t>15</a:t>
            </a:r>
            <a:r>
              <a:rPr lang="ko-KR" altLang="en-US" smtClean="0"/>
              <a:t>조</a:t>
            </a:r>
            <a:r>
              <a:rPr lang="en-US" altLang="ko-KR" smtClean="0"/>
              <a:t>(2008</a:t>
            </a:r>
            <a:r>
              <a:rPr lang="ko-KR" altLang="en-US" smtClean="0"/>
              <a:t>년 대비 </a:t>
            </a:r>
            <a:r>
              <a:rPr lang="en-US" altLang="ko-KR" smtClean="0"/>
              <a:t>50% </a:t>
            </a:r>
            <a:r>
              <a:rPr lang="ko-KR" altLang="en-US" smtClean="0"/>
              <a:t>상승</a:t>
            </a:r>
            <a:r>
              <a:rPr lang="en-US" altLang="ko-KR" smtClean="0"/>
              <a:t>) : </a:t>
            </a:r>
            <a:r>
              <a:rPr lang="ko-KR" altLang="en-US" smtClean="0"/>
              <a:t>미분양 아파트 매입</a:t>
            </a:r>
            <a:endParaRPr lang="en-US" altLang="ko-KR" smtClean="0"/>
          </a:p>
          <a:p>
            <a:pPr lvl="2"/>
            <a:r>
              <a:rPr lang="ko-KR" altLang="en-US" smtClean="0"/>
              <a:t>철도공사 </a:t>
            </a:r>
            <a:r>
              <a:rPr lang="en-US" altLang="ko-KR" smtClean="0"/>
              <a:t>3</a:t>
            </a:r>
            <a:r>
              <a:rPr lang="ko-KR" altLang="en-US" smtClean="0"/>
              <a:t>조 </a:t>
            </a:r>
            <a:r>
              <a:rPr lang="en-US" altLang="ko-KR" smtClean="0"/>
              <a:t>7000</a:t>
            </a:r>
            <a:r>
              <a:rPr lang="ko-KR" altLang="en-US" smtClean="0"/>
              <a:t>억 </a:t>
            </a:r>
            <a:r>
              <a:rPr lang="en-US" altLang="ko-KR" smtClean="0"/>
              <a:t>: </a:t>
            </a:r>
            <a:r>
              <a:rPr lang="ko-KR" altLang="en-US" smtClean="0"/>
              <a:t>인천공항철도 인수 및 정부 지원 축소</a:t>
            </a:r>
            <a:endParaRPr lang="en-US" altLang="ko-KR" smtClean="0"/>
          </a:p>
          <a:p>
            <a:pPr lvl="1"/>
            <a:r>
              <a:rPr lang="ko-KR" altLang="en-US" smtClean="0"/>
              <a:t>정부 막개발 정책에 따른 대규모 손실을 채권 발행으로 연기</a:t>
            </a:r>
            <a:endParaRPr lang="en-US" altLang="ko-KR" smtClean="0"/>
          </a:p>
          <a:p>
            <a:pPr lvl="2"/>
            <a:r>
              <a:rPr lang="ko-KR" altLang="en-US" smtClean="0"/>
              <a:t>인천도시개발공사 </a:t>
            </a:r>
            <a:r>
              <a:rPr lang="en-US" altLang="ko-KR" smtClean="0"/>
              <a:t>3</a:t>
            </a:r>
            <a:r>
              <a:rPr lang="ko-KR" altLang="en-US" smtClean="0"/>
              <a:t>조</a:t>
            </a:r>
            <a:r>
              <a:rPr lang="en-US" altLang="ko-KR" smtClean="0"/>
              <a:t>1</a:t>
            </a:r>
            <a:r>
              <a:rPr lang="ko-KR" altLang="en-US" smtClean="0"/>
              <a:t>천억원</a:t>
            </a:r>
            <a:endParaRPr lang="en-US" altLang="ko-KR" smtClean="0"/>
          </a:p>
          <a:p>
            <a:pPr lvl="1"/>
            <a:endParaRPr lang="en-US" altLang="ko-KR" smtClean="0"/>
          </a:p>
          <a:p>
            <a:endParaRPr lang="ko-KR" altLang="en-US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altLang="ko-KR" dirty="0" smtClean="0"/>
              <a:t>[</a:t>
            </a:r>
            <a:r>
              <a:rPr lang="ko-KR" altLang="en-US" dirty="0" smtClean="0"/>
              <a:t>참고</a:t>
            </a:r>
            <a:r>
              <a:rPr lang="en-US" altLang="ko-KR" dirty="0" smtClean="0"/>
              <a:t>]</a:t>
            </a:r>
            <a:r>
              <a:rPr lang="ko-KR" altLang="en-US" dirty="0" smtClean="0"/>
              <a:t>재정적자에 대한 노동자의 관점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>
              <a:lnSpc>
                <a:spcPct val="140000"/>
              </a:lnSpc>
            </a:pPr>
            <a:r>
              <a:rPr lang="ko-KR" altLang="en-US" smtClean="0">
                <a:latin typeface="Arial" charset="0"/>
              </a:rPr>
              <a:t>신자유주의 </a:t>
            </a:r>
            <a:r>
              <a:rPr lang="en-US" altLang="ko-KR" smtClean="0">
                <a:latin typeface="Arial" charset="0"/>
              </a:rPr>
              <a:t>: </a:t>
            </a:r>
            <a:r>
              <a:rPr lang="ko-KR" altLang="en-US" smtClean="0">
                <a:latin typeface="Arial" charset="0"/>
              </a:rPr>
              <a:t>무조건적인 흑자 재정 요구</a:t>
            </a:r>
            <a:endParaRPr lang="en-US" altLang="ko-KR" smtClean="0">
              <a:latin typeface="Arial" charset="0"/>
            </a:endParaRPr>
          </a:p>
          <a:p>
            <a:pPr lvl="1">
              <a:lnSpc>
                <a:spcPct val="90000"/>
              </a:lnSpc>
            </a:pPr>
            <a:r>
              <a:rPr lang="en-US" altLang="ko-KR" smtClean="0"/>
              <a:t>1998</a:t>
            </a:r>
            <a:r>
              <a:rPr lang="ko-KR" altLang="en-US" smtClean="0"/>
              <a:t>년 이후 </a:t>
            </a:r>
            <a:r>
              <a:rPr lang="en-US" altLang="ko-KR" smtClean="0"/>
              <a:t>2007</a:t>
            </a:r>
            <a:r>
              <a:rPr lang="ko-KR" altLang="en-US" smtClean="0"/>
              <a:t>년까지 한국의 사례</a:t>
            </a:r>
            <a:endParaRPr lang="en-US" altLang="ko-KR" smtClean="0"/>
          </a:p>
          <a:p>
            <a:pPr lvl="1">
              <a:lnSpc>
                <a:spcPct val="90000"/>
              </a:lnSpc>
            </a:pPr>
            <a:r>
              <a:rPr lang="ko-KR" altLang="en-US" smtClean="0"/>
              <a:t>물가 안정을 위한 통화량 관리를 첫 번째 과제로 삼기 때문</a:t>
            </a:r>
            <a:r>
              <a:rPr lang="en-US" altLang="ko-KR" smtClean="0"/>
              <a:t>. </a:t>
            </a:r>
            <a:r>
              <a:rPr lang="ko-KR" altLang="en-US" smtClean="0"/>
              <a:t>물가 안정은 금융 투기의 안정적 수익을 위해</a:t>
            </a:r>
            <a:r>
              <a:rPr lang="en-US" altLang="ko-KR" smtClean="0"/>
              <a:t>.</a:t>
            </a:r>
          </a:p>
          <a:p>
            <a:pPr>
              <a:lnSpc>
                <a:spcPct val="140000"/>
              </a:lnSpc>
            </a:pPr>
            <a:r>
              <a:rPr lang="ko-KR" altLang="en-US" smtClean="0">
                <a:latin typeface="Arial" charset="0"/>
              </a:rPr>
              <a:t>최근의 자유주의 </a:t>
            </a:r>
            <a:r>
              <a:rPr lang="en-US" altLang="ko-KR" smtClean="0">
                <a:latin typeface="Arial" charset="0"/>
              </a:rPr>
              <a:t>: </a:t>
            </a:r>
            <a:r>
              <a:rPr lang="ko-KR" altLang="en-US" smtClean="0">
                <a:latin typeface="Arial" charset="0"/>
              </a:rPr>
              <a:t>적극적 경기부양 요구</a:t>
            </a:r>
            <a:endParaRPr lang="en-US" altLang="ko-KR" smtClean="0">
              <a:latin typeface="Arial" charset="0"/>
            </a:endParaRPr>
          </a:p>
          <a:p>
            <a:pPr lvl="1">
              <a:lnSpc>
                <a:spcPct val="90000"/>
              </a:lnSpc>
            </a:pPr>
            <a:r>
              <a:rPr lang="ko-KR" altLang="en-US" smtClean="0"/>
              <a:t>수요를 정부가 만들어 내어 산업 생산 수준 유지 및 고용 유지</a:t>
            </a:r>
            <a:endParaRPr lang="en-US" altLang="ko-KR" smtClean="0"/>
          </a:p>
          <a:p>
            <a:pPr lvl="1">
              <a:lnSpc>
                <a:spcPct val="90000"/>
              </a:lnSpc>
            </a:pPr>
            <a:r>
              <a:rPr lang="ko-KR" altLang="en-US" smtClean="0"/>
              <a:t>하지만 </a:t>
            </a:r>
            <a:r>
              <a:rPr lang="en-US" altLang="ko-KR" smtClean="0"/>
              <a:t>‘</a:t>
            </a:r>
            <a:r>
              <a:rPr lang="ko-KR" altLang="en-US" smtClean="0"/>
              <a:t>누가</a:t>
            </a:r>
            <a:r>
              <a:rPr lang="en-US" altLang="ko-KR" smtClean="0"/>
              <a:t>’ ‘</a:t>
            </a:r>
            <a:r>
              <a:rPr lang="ko-KR" altLang="en-US" smtClean="0"/>
              <a:t>무엇을</a:t>
            </a:r>
            <a:r>
              <a:rPr lang="en-US" altLang="ko-KR" smtClean="0"/>
              <a:t>’ </a:t>
            </a:r>
            <a:r>
              <a:rPr lang="ko-KR" altLang="en-US" smtClean="0"/>
              <a:t>소비하는 지</a:t>
            </a:r>
            <a:r>
              <a:rPr lang="en-US" altLang="ko-KR" smtClean="0"/>
              <a:t>, </a:t>
            </a:r>
            <a:r>
              <a:rPr lang="ko-KR" altLang="en-US" smtClean="0"/>
              <a:t>정부의 수입이 </a:t>
            </a:r>
            <a:r>
              <a:rPr lang="en-US" altLang="ko-KR" smtClean="0"/>
              <a:t>‘</a:t>
            </a:r>
            <a:r>
              <a:rPr lang="ko-KR" altLang="en-US" smtClean="0"/>
              <a:t>어디서</a:t>
            </a:r>
            <a:r>
              <a:rPr lang="en-US" altLang="ko-KR" smtClean="0"/>
              <a:t>’</a:t>
            </a:r>
            <a:r>
              <a:rPr lang="ko-KR" altLang="en-US" smtClean="0"/>
              <a:t> 발생하는지 중요하지 않음</a:t>
            </a:r>
            <a:r>
              <a:rPr lang="en-US" altLang="ko-KR" smtClean="0"/>
              <a:t>. </a:t>
            </a:r>
          </a:p>
          <a:p>
            <a:pPr>
              <a:lnSpc>
                <a:spcPct val="90000"/>
              </a:lnSpc>
            </a:pPr>
            <a:r>
              <a:rPr lang="ko-KR" altLang="en-US" smtClean="0">
                <a:latin typeface="Arial" charset="0"/>
              </a:rPr>
              <a:t>노동자의 관점 </a:t>
            </a:r>
            <a:r>
              <a:rPr lang="en-US" altLang="ko-KR" smtClean="0">
                <a:latin typeface="Arial" charset="0"/>
              </a:rPr>
              <a:t>: </a:t>
            </a:r>
            <a:r>
              <a:rPr lang="ko-KR" altLang="en-US" smtClean="0">
                <a:latin typeface="Arial" charset="0"/>
              </a:rPr>
              <a:t>노동자를 위한 재정 지출과 자본에 대한 수탈</a:t>
            </a:r>
            <a:endParaRPr lang="en-US" altLang="ko-KR" smtClean="0">
              <a:latin typeface="Arial" charset="0"/>
            </a:endParaRPr>
          </a:p>
          <a:p>
            <a:pPr lvl="1">
              <a:lnSpc>
                <a:spcPct val="90000"/>
              </a:lnSpc>
            </a:pPr>
            <a:r>
              <a:rPr lang="ko-KR" altLang="en-US" smtClean="0"/>
              <a:t>경제 위기로 인한 고통의 완화를 위한 복지 지출 확대</a:t>
            </a:r>
            <a:endParaRPr lang="en-US" altLang="ko-KR" smtClean="0"/>
          </a:p>
          <a:p>
            <a:pPr lvl="1">
              <a:lnSpc>
                <a:spcPct val="90000"/>
              </a:lnSpc>
            </a:pPr>
            <a:r>
              <a:rPr lang="ko-KR" altLang="en-US" smtClean="0"/>
              <a:t>재벌과 부동산 투기자 등에 대한 과세</a:t>
            </a:r>
            <a:endParaRPr lang="en-US" altLang="ko-KR" smtClean="0"/>
          </a:p>
          <a:p>
            <a:pPr lvl="1">
              <a:lnSpc>
                <a:spcPct val="90000"/>
              </a:lnSpc>
            </a:pPr>
            <a:r>
              <a:rPr lang="ko-KR" altLang="en-US" smtClean="0"/>
              <a:t>정부 지출에 대한 노동자 민중의 통제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42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감사합니다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Font typeface="Wingdings"/>
              <a:buNone/>
              <a:defRPr/>
            </a:pPr>
            <a:r>
              <a:rPr lang="ko-KR" altLang="en-US" dirty="0" smtClean="0"/>
              <a:t>사회진보연대 부설 노동자운동연구소</a:t>
            </a:r>
            <a:r>
              <a:rPr lang="en-US" altLang="ko-KR" dirty="0" smtClean="0"/>
              <a:t>(</a:t>
            </a:r>
            <a:r>
              <a:rPr lang="ko-KR" altLang="en-US" dirty="0" smtClean="0"/>
              <a:t>준</a:t>
            </a:r>
            <a:r>
              <a:rPr lang="en-US" altLang="ko-KR" dirty="0" smtClean="0"/>
              <a:t>)</a:t>
            </a:r>
          </a:p>
          <a:p>
            <a:pPr fontAlgn="auto">
              <a:spcAft>
                <a:spcPts val="0"/>
              </a:spcAft>
              <a:buFont typeface="Wingdings"/>
              <a:buNone/>
              <a:defRPr/>
            </a:pPr>
            <a:r>
              <a:rPr lang="en-US" altLang="ko-KR" dirty="0" smtClean="0"/>
              <a:t>Tel: 02-778-4001 /email: pssp@jinbo.net </a:t>
            </a:r>
            <a:endParaRPr lang="ko-KR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오렌지">
  <a:themeElements>
    <a:clrScheme name="오렌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오렌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오렌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오렌지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672</TotalTime>
  <Words>1328</Words>
  <Application>Microsoft Office PowerPoint</Application>
  <PresentationFormat>화면 슬라이드 쇼(4:3)</PresentationFormat>
  <Paragraphs>235</Paragraphs>
  <Slides>34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34</vt:i4>
      </vt:variant>
    </vt:vector>
  </HeadingPairs>
  <TitlesOfParts>
    <vt:vector size="45" baseType="lpstr">
      <vt:lpstr>Century Schoolbook</vt:lpstr>
      <vt:lpstr>휴먼매직체</vt:lpstr>
      <vt:lpstr>Arial</vt:lpstr>
      <vt:lpstr>맑은 고딕</vt:lpstr>
      <vt:lpstr>Wingdings</vt:lpstr>
      <vt:lpstr>한컴바탕</vt:lpstr>
      <vt:lpstr>Wingdings 2</vt:lpstr>
      <vt:lpstr>휴먼모음T</vt:lpstr>
      <vt:lpstr>휴먼둥근헤드라인</vt:lpstr>
      <vt:lpstr>굴림</vt:lpstr>
      <vt:lpstr>오렌지</vt:lpstr>
      <vt:lpstr>경제위기 1년, 회복인가 또 다른 추락인가?</vt:lpstr>
      <vt:lpstr>주요내용</vt:lpstr>
      <vt:lpstr>경제 위기에 대한 관점</vt:lpstr>
      <vt:lpstr>경제 위기? </vt:lpstr>
      <vt:lpstr>경기순환과 경제위기의 사례</vt:lpstr>
      <vt:lpstr>[참고] 국내총생산(GDP)과 경제성장률</vt:lpstr>
      <vt:lpstr>슬라이드 7</vt:lpstr>
      <vt:lpstr>경제성장과 노동자의 임금</vt:lpstr>
      <vt:lpstr>경제성장과 착취</vt:lpstr>
      <vt:lpstr>경제 성장에 대한 자본의 관점</vt:lpstr>
      <vt:lpstr>슬라이드 11</vt:lpstr>
      <vt:lpstr>최근의 경제 회복론과 경제위기 1년</vt:lpstr>
      <vt:lpstr>최근의 경제성장률</vt:lpstr>
      <vt:lpstr>V or W ?</vt:lpstr>
      <vt:lpstr>세계 경제 위기 1년</vt:lpstr>
      <vt:lpstr>금융화</vt:lpstr>
      <vt:lpstr>초국적 금융 기업들</vt:lpstr>
      <vt:lpstr>정부의 지원</vt:lpstr>
      <vt:lpstr>향후 경제 전망</vt:lpstr>
      <vt:lpstr>다시 시작되는 자본 시장 거품</vt:lpstr>
      <vt:lpstr>자산거품과 제조업 생산의 관계</vt:lpstr>
      <vt:lpstr>한국 경제 회복의 신기루</vt:lpstr>
      <vt:lpstr>재벌만 살리는 정부 위기 대응책</vt:lpstr>
      <vt:lpstr>더 큰 금융위기 - 은행 위기 가능성</vt:lpstr>
      <vt:lpstr>구하기에도 너무 큰 은행들</vt:lpstr>
      <vt:lpstr>세계 화폐 달러의 위기</vt:lpstr>
      <vt:lpstr>달러 환류</vt:lpstr>
      <vt:lpstr>달러 환류가 계속될 수 있을까?</vt:lpstr>
      <vt:lpstr>노동자 운동의 선택은?</vt:lpstr>
      <vt:lpstr>노동자의 단결과 연대</vt:lpstr>
      <vt:lpstr>[참고] 한국 정부의 재정 수지</vt:lpstr>
      <vt:lpstr>[참고] 정부 재정 적자와 공공부문 구조조정</vt:lpstr>
      <vt:lpstr>[참고]재정적자에 대한 노동자의 관점</vt:lpstr>
      <vt:lpstr>감사합니다</vt:lpstr>
    </vt:vector>
  </TitlesOfParts>
  <Company>Samsung Electronics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경제위기 1년, 회복인가 또 다른 추락인가?</dc:title>
  <dc:creator>jwhan</dc:creator>
  <cp:lastModifiedBy>jwhan</cp:lastModifiedBy>
  <cp:revision>31</cp:revision>
  <dcterms:created xsi:type="dcterms:W3CDTF">2009-09-29T05:46:32Z</dcterms:created>
  <dcterms:modified xsi:type="dcterms:W3CDTF">2009-10-06T07:17:23Z</dcterms:modified>
</cp:coreProperties>
</file>