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Default Extension="vml" ContentType="application/vnd.openxmlformats-officedocument.vmlDrawing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65" r:id="rId3"/>
    <p:sldId id="259" r:id="rId4"/>
    <p:sldId id="260" r:id="rId5"/>
    <p:sldId id="261" r:id="rId6"/>
    <p:sldId id="262" r:id="rId7"/>
    <p:sldId id="263" r:id="rId8"/>
    <p:sldId id="282" r:id="rId9"/>
    <p:sldId id="266" r:id="rId10"/>
    <p:sldId id="264" r:id="rId11"/>
    <p:sldId id="257" r:id="rId12"/>
    <p:sldId id="281" r:id="rId13"/>
    <p:sldId id="258" r:id="rId14"/>
    <p:sldId id="267" r:id="rId15"/>
    <p:sldId id="268" r:id="rId16"/>
    <p:sldId id="269" r:id="rId17"/>
    <p:sldId id="277" r:id="rId18"/>
    <p:sldId id="270" r:id="rId19"/>
    <p:sldId id="271" r:id="rId20"/>
    <p:sldId id="275" r:id="rId21"/>
    <p:sldId id="278" r:id="rId22"/>
    <p:sldId id="276" r:id="rId23"/>
    <p:sldId id="272" r:id="rId24"/>
    <p:sldId id="273" r:id="rId25"/>
    <p:sldId id="274" r:id="rId26"/>
    <p:sldId id="279" r:id="rId27"/>
    <p:sldId id="280" r:id="rId2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783" autoAdjust="0"/>
  </p:normalViewPr>
  <p:slideViewPr>
    <p:cSldViewPr>
      <p:cViewPr varScale="1">
        <p:scale>
          <a:sx n="59" d="100"/>
          <a:sy n="59" d="100"/>
        </p:scale>
        <p:origin x="-147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636633-A782-42B4-A82A-51CBC5A52622}" type="datetimeFigureOut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F0A1F-73C0-4B97-9E03-6EA36720437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새내기 확인</a:t>
            </a:r>
            <a:r>
              <a:rPr lang="en-US" altLang="ko-KR" dirty="0" smtClean="0"/>
              <a:t>…</a:t>
            </a:r>
          </a:p>
          <a:p>
            <a:r>
              <a:rPr lang="ko-KR" altLang="en-US" dirty="0" smtClean="0"/>
              <a:t>아르바이트 경험 있는 사람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</a:t>
            </a:r>
            <a:r>
              <a:rPr lang="ko-KR" altLang="en-US" dirty="0" smtClean="0"/>
              <a:t>만불 시대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이명박은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만불</a:t>
            </a:r>
            <a:r>
              <a:rPr lang="en-US" altLang="ko-KR" dirty="0" smtClean="0"/>
              <a:t>.</a:t>
            </a:r>
            <a:r>
              <a:rPr lang="ko-KR" altLang="en-US" baseline="0" dirty="0" smtClean="0"/>
              <a:t> 하지만 한국은 만족도로는 가장 후진국 중 하나</a:t>
            </a:r>
            <a:endParaRPr lang="en-US" altLang="ko-KR" baseline="0" dirty="0" smtClean="0"/>
          </a:p>
          <a:p>
            <a:r>
              <a:rPr lang="ko-KR" altLang="en-US" dirty="0" smtClean="0"/>
              <a:t>해외여행</a:t>
            </a:r>
            <a:r>
              <a:rPr lang="en-US" altLang="ko-KR" dirty="0" smtClean="0"/>
              <a:t>..</a:t>
            </a:r>
            <a:r>
              <a:rPr lang="ko-KR" altLang="en-US" dirty="0" smtClean="0"/>
              <a:t>한국이 가장 살기 좋다라는 이야기도 종종 들려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틀린 </a:t>
            </a:r>
            <a:r>
              <a:rPr lang="ko-KR" altLang="en-US" dirty="0" err="1" smtClean="0"/>
              <a:t>이야기아니야</a:t>
            </a:r>
            <a:r>
              <a:rPr lang="en-US" altLang="ko-KR" dirty="0" smtClean="0"/>
              <a:t>..</a:t>
            </a:r>
            <a:r>
              <a:rPr lang="ko-KR" altLang="en-US" dirty="0" smtClean="0"/>
              <a:t>돈 있는 사람에게는 가장 좋은</a:t>
            </a:r>
            <a:r>
              <a:rPr lang="en-US" altLang="ko-KR" dirty="0" smtClean="0"/>
              <a:t>.. </a:t>
            </a:r>
            <a:r>
              <a:rPr lang="ko-KR" altLang="en-US" dirty="0" smtClean="0"/>
              <a:t>가장 좋은 서비스</a:t>
            </a:r>
            <a:r>
              <a:rPr lang="en-US" altLang="ko-KR" dirty="0" smtClean="0"/>
              <a:t>,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중위임금</a:t>
            </a:r>
            <a:r>
              <a:rPr lang="en-US" altLang="ko-KR" dirty="0" smtClean="0"/>
              <a:t>.. </a:t>
            </a:r>
            <a:r>
              <a:rPr lang="ko-KR" altLang="en-US" dirty="0" smtClean="0"/>
              <a:t>가운데 임금</a:t>
            </a:r>
            <a:r>
              <a:rPr lang="en-US" altLang="ko-KR" dirty="0" smtClean="0"/>
              <a:t>.. </a:t>
            </a:r>
            <a:r>
              <a:rPr lang="ko-KR" altLang="en-US" dirty="0" smtClean="0"/>
              <a:t>저임금 수준을 측정할 때는 중위 많이 사용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한국 </a:t>
            </a:r>
            <a:r>
              <a:rPr lang="en-US" altLang="ko-KR" dirty="0" smtClean="0"/>
              <a:t>26%. OECD </a:t>
            </a:r>
            <a:r>
              <a:rPr lang="ko-KR" altLang="en-US" dirty="0" smtClean="0"/>
              <a:t>국가 중에는 최고 수준</a:t>
            </a:r>
            <a:r>
              <a:rPr lang="en-US" altLang="ko-KR" dirty="0" smtClean="0"/>
              <a:t>. </a:t>
            </a:r>
            <a:r>
              <a:rPr lang="ko-KR" altLang="en-US" dirty="0" smtClean="0"/>
              <a:t>심지어 불평등이 심한 남미 </a:t>
            </a:r>
            <a:r>
              <a:rPr lang="ko-KR" altLang="en-US" dirty="0" err="1" smtClean="0"/>
              <a:t>보다도</a:t>
            </a:r>
            <a:r>
              <a:rPr lang="ko-KR" altLang="en-US" dirty="0" smtClean="0"/>
              <a:t> 못해</a:t>
            </a:r>
            <a:r>
              <a:rPr lang="en-US" altLang="ko-KR" dirty="0" smtClean="0"/>
              <a:t>. </a:t>
            </a:r>
            <a:r>
              <a:rPr lang="ko-KR" altLang="en-US" dirty="0" smtClean="0"/>
              <a:t>북유럽 </a:t>
            </a:r>
            <a:r>
              <a:rPr lang="en-US" altLang="ko-KR" dirty="0" smtClean="0"/>
              <a:t>10% </a:t>
            </a:r>
            <a:r>
              <a:rPr lang="ko-KR" altLang="en-US" dirty="0" smtClean="0"/>
              <a:t>내외</a:t>
            </a:r>
            <a:r>
              <a:rPr lang="en-US" altLang="ko-KR" dirty="0" smtClean="0"/>
              <a:t>. </a:t>
            </a:r>
            <a:r>
              <a:rPr lang="ko-KR" altLang="en-US" dirty="0" smtClean="0"/>
              <a:t>미국도 우리보다 나아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절대 저임금 비중도 높지만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여러 수준의 임금 격차가 최악</a:t>
            </a:r>
            <a:r>
              <a:rPr lang="en-US" altLang="ko-KR" dirty="0" smtClean="0"/>
              <a:t>..</a:t>
            </a:r>
            <a:r>
              <a:rPr lang="ko-KR" altLang="en-US" dirty="0" smtClean="0"/>
              <a:t>대표적으로 세가지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정규직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비정규직으로</a:t>
            </a:r>
            <a:r>
              <a:rPr lang="ko-KR" altLang="en-US" dirty="0" smtClean="0"/>
              <a:t> 임금 격차 많이 이야기하지만 제조업의 경우 실제 고용형태와 더불어 </a:t>
            </a:r>
            <a:r>
              <a:rPr lang="ko-KR" altLang="en-US" dirty="0" err="1" smtClean="0"/>
              <a:t>원하청</a:t>
            </a:r>
            <a:r>
              <a:rPr lang="ko-KR" altLang="en-US" dirty="0" smtClean="0"/>
              <a:t> 관계가 중요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남성</a:t>
            </a:r>
            <a:r>
              <a:rPr lang="en-US" altLang="ko-KR" dirty="0" smtClean="0"/>
              <a:t>/</a:t>
            </a:r>
            <a:r>
              <a:rPr lang="ko-KR" altLang="en-US" dirty="0" smtClean="0"/>
              <a:t>여성 격차도 매우 큰 편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증가 속도로만 따지면 </a:t>
            </a:r>
            <a:r>
              <a:rPr lang="ko-KR" altLang="en-US" dirty="0" err="1" smtClean="0"/>
              <a:t>이명박</a:t>
            </a:r>
            <a:r>
              <a:rPr lang="ko-KR" altLang="en-US" dirty="0" smtClean="0"/>
              <a:t> 때보다 노무현 때가 더 컸음</a:t>
            </a:r>
            <a:r>
              <a:rPr lang="en-US" altLang="ko-KR" dirty="0" smtClean="0"/>
              <a:t>. </a:t>
            </a:r>
            <a:r>
              <a:rPr lang="ko-KR" altLang="en-US" dirty="0" smtClean="0"/>
              <a:t>흔히 진보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개혁의 가장 중요한 척도 중 하나가 불평등 완화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소득 격차 완화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이런 노동 관점에서 보자면 노무현 정부 시절이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개혁적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이라고 평가할 만한 것이 거의 없음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한국은 삼성 엘지 </a:t>
            </a:r>
            <a:r>
              <a:rPr lang="ko-KR" altLang="en-US" dirty="0" err="1" smtClean="0"/>
              <a:t>현대차</a:t>
            </a:r>
            <a:r>
              <a:rPr lang="ko-KR" altLang="en-US" dirty="0" smtClean="0"/>
              <a:t> </a:t>
            </a:r>
            <a:r>
              <a:rPr lang="en-US" altLang="ko-KR" dirty="0" smtClean="0"/>
              <a:t>SK </a:t>
            </a:r>
            <a:r>
              <a:rPr lang="ko-KR" altLang="en-US" dirty="0" smtClean="0"/>
              <a:t>두산 한화 등의 나라</a:t>
            </a:r>
            <a:r>
              <a:rPr lang="en-US" altLang="ko-KR" dirty="0" smtClean="0"/>
              <a:t>… </a:t>
            </a:r>
            <a:r>
              <a:rPr lang="ko-KR" altLang="en-US" dirty="0" smtClean="0"/>
              <a:t>프로야구 구단주들의 나라</a:t>
            </a:r>
            <a:r>
              <a:rPr lang="en-US" altLang="ko-KR" dirty="0" smtClean="0"/>
              <a:t>.?? </a:t>
            </a:r>
          </a:p>
          <a:p>
            <a:r>
              <a:rPr lang="en-US" altLang="ko-KR" dirty="0" smtClean="0"/>
              <a:t>70</a:t>
            </a:r>
            <a:r>
              <a:rPr lang="ko-KR" altLang="en-US" dirty="0" smtClean="0"/>
              <a:t>년대부터 수출 중심 성장을 계속</a:t>
            </a:r>
            <a:r>
              <a:rPr lang="en-US" altLang="ko-KR" dirty="0" smtClean="0"/>
              <a:t>. </a:t>
            </a:r>
            <a:r>
              <a:rPr lang="ko-KR" altLang="en-US" dirty="0" smtClean="0"/>
              <a:t>부족한 자본에서 최대한 효율을 추구하는 방식 중 하나는 재벌의 경쟁력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온 국민이 이들 재벌 경쟁력을 키우기 위해 희생</a:t>
            </a:r>
            <a:r>
              <a:rPr lang="en-US" altLang="ko-KR" dirty="0" smtClean="0"/>
              <a:t>. </a:t>
            </a:r>
            <a:r>
              <a:rPr lang="ko-KR" altLang="en-US" dirty="0" smtClean="0"/>
              <a:t>세제혜택부터 관치금융까지</a:t>
            </a:r>
            <a:r>
              <a:rPr lang="en-US" altLang="ko-KR" dirty="0" smtClean="0"/>
              <a:t>… </a:t>
            </a:r>
            <a:r>
              <a:rPr lang="ko-KR" altLang="en-US" dirty="0" smtClean="0"/>
              <a:t>그리고 노동자와 중소기업 희생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정책적 하청화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파이는 커졌지만 이 파이는 재벌들과 정치권력만 나누어</a:t>
            </a:r>
            <a:r>
              <a:rPr lang="en-US" altLang="ko-KR" dirty="0" smtClean="0"/>
              <a:t>.  </a:t>
            </a:r>
          </a:p>
          <a:p>
            <a:r>
              <a:rPr lang="en-US" altLang="ko-KR" dirty="0" smtClean="0"/>
              <a:t>* </a:t>
            </a:r>
            <a:r>
              <a:rPr lang="ko-KR" altLang="en-US" dirty="0" smtClean="0"/>
              <a:t>재벌들에게 가장 중요한 해 </a:t>
            </a:r>
            <a:r>
              <a:rPr lang="en-US" altLang="ko-KR" dirty="0" smtClean="0"/>
              <a:t>98</a:t>
            </a:r>
            <a:r>
              <a:rPr lang="ko-KR" altLang="en-US" dirty="0" smtClean="0"/>
              <a:t>년 경제위기 </a:t>
            </a:r>
            <a:r>
              <a:rPr lang="en-US" altLang="ko-KR" dirty="0" smtClean="0"/>
              <a:t>09</a:t>
            </a:r>
            <a:r>
              <a:rPr lang="ko-KR" altLang="en-US" dirty="0" smtClean="0"/>
              <a:t>년 경제위기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높을 수록 유연화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해고 쉽다</a:t>
            </a:r>
            <a:r>
              <a:rPr lang="en-US" altLang="ko-KR" dirty="0" smtClean="0"/>
              <a:t>. 98</a:t>
            </a:r>
            <a:r>
              <a:rPr lang="ko-KR" altLang="en-US" dirty="0" smtClean="0"/>
              <a:t>년 외환위기 거치며 막무가내 유연화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간접고용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책임 전가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비용 감소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서비스업체와 제조업체 차이</a:t>
            </a:r>
            <a:endParaRPr lang="en-US" altLang="ko-KR" dirty="0" smtClean="0"/>
          </a:p>
          <a:p>
            <a:r>
              <a:rPr lang="ko-KR" altLang="en-US" dirty="0" smtClean="0"/>
              <a:t>제조업은 파견 금지되어있음</a:t>
            </a:r>
            <a:r>
              <a:rPr lang="en-US" altLang="ko-KR" dirty="0" smtClean="0"/>
              <a:t>. </a:t>
            </a:r>
            <a:r>
              <a:rPr lang="ko-KR" altLang="en-US" dirty="0" smtClean="0"/>
              <a:t>갖가지 위장도급이 </a:t>
            </a:r>
            <a:r>
              <a:rPr lang="ko-KR" altLang="en-US" dirty="0" err="1" smtClean="0"/>
              <a:t>횡횡</a:t>
            </a:r>
            <a:r>
              <a:rPr lang="en-US" altLang="ko-KR" dirty="0" smtClean="0"/>
              <a:t>. </a:t>
            </a:r>
            <a:r>
              <a:rPr lang="ko-KR" altLang="en-US" dirty="0" smtClean="0"/>
              <a:t>위장도급 업체는 갖가지 방법으로 파견 노동자 사용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현대차의</a:t>
            </a:r>
            <a:r>
              <a:rPr lang="ko-KR" altLang="en-US" dirty="0" smtClean="0"/>
              <a:t> 예</a:t>
            </a:r>
            <a:r>
              <a:rPr lang="en-US" altLang="ko-KR" dirty="0" smtClean="0"/>
              <a:t>. </a:t>
            </a:r>
            <a:r>
              <a:rPr lang="ko-KR" altLang="en-US" dirty="0" smtClean="0"/>
              <a:t>형식적인 공간 분리를 통해 외주화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안산 시흥 지역</a:t>
            </a:r>
            <a:r>
              <a:rPr lang="en-US" altLang="ko-KR" dirty="0" smtClean="0"/>
              <a:t>.. </a:t>
            </a:r>
            <a:r>
              <a:rPr lang="ko-KR" altLang="en-US" dirty="0" smtClean="0"/>
              <a:t>수도권 최대 노동자 밀집 지역 반월</a:t>
            </a:r>
            <a:r>
              <a:rPr lang="en-US" altLang="ko-KR" dirty="0" smtClean="0"/>
              <a:t>/</a:t>
            </a:r>
            <a:r>
              <a:rPr lang="ko-KR" altLang="en-US" dirty="0" smtClean="0"/>
              <a:t>시화 공단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만 가까운 제조업 노동자들이 노동</a:t>
            </a:r>
            <a:endParaRPr lang="en-US" altLang="ko-KR" dirty="0" smtClean="0"/>
          </a:p>
          <a:p>
            <a:r>
              <a:rPr lang="ko-KR" altLang="en-US" dirty="0" smtClean="0"/>
              <a:t>숙련 노동자부터 단순 생산직 노동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공장 및 사무실 청소 노동자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식당 서비스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참고</a:t>
            </a:r>
            <a:r>
              <a:rPr lang="en-US" altLang="ko-KR" dirty="0" smtClean="0"/>
              <a:t>: 125</a:t>
            </a:r>
            <a:r>
              <a:rPr lang="ko-KR" altLang="en-US" dirty="0" smtClean="0"/>
              <a:t>만원 제조업 노동자 실제 임금이 최저임금을 넘는 것은 아님</a:t>
            </a:r>
            <a:r>
              <a:rPr lang="en-US" altLang="ko-KR" dirty="0" smtClean="0"/>
              <a:t>. </a:t>
            </a:r>
            <a:r>
              <a:rPr lang="ko-KR" altLang="en-US" dirty="0" smtClean="0"/>
              <a:t>대부분 장시간 노동을 통해 초과수당을 받는 형태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대규모 저임금 노동자 이동이 항시 발생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임금 수준은 별 차이 없음</a:t>
            </a:r>
            <a:r>
              <a:rPr lang="en-US" altLang="ko-KR" dirty="0" smtClean="0"/>
              <a:t>. </a:t>
            </a:r>
            <a:r>
              <a:rPr lang="ko-KR" altLang="en-US" dirty="0" smtClean="0"/>
              <a:t>물량 차이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즉 노동시간이 하루 </a:t>
            </a:r>
            <a:r>
              <a:rPr lang="en-US" altLang="ko-KR" dirty="0" smtClean="0"/>
              <a:t>8</a:t>
            </a:r>
            <a:r>
              <a:rPr lang="ko-KR" altLang="en-US" dirty="0" smtClean="0"/>
              <a:t>시간 이외에 더 일할 수 있는 일자리를 찾아 다니는</a:t>
            </a:r>
            <a:r>
              <a:rPr lang="en-US" altLang="ko-KR" dirty="0" smtClean="0"/>
              <a:t>….</a:t>
            </a:r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법적으로는 이렇다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전원회의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노사정</a:t>
            </a:r>
            <a:r>
              <a:rPr lang="ko-KR" altLang="en-US" dirty="0" smtClean="0"/>
              <a:t> 각 </a:t>
            </a:r>
            <a:r>
              <a:rPr lang="en-US" altLang="ko-KR" dirty="0" smtClean="0"/>
              <a:t>9</a:t>
            </a:r>
            <a:r>
              <a:rPr lang="ko-KR" altLang="en-US" dirty="0" smtClean="0"/>
              <a:t>명씩</a:t>
            </a:r>
            <a:r>
              <a:rPr lang="en-US" altLang="ko-KR" dirty="0" smtClean="0"/>
              <a:t>, 27</a:t>
            </a:r>
            <a:r>
              <a:rPr lang="ko-KR" altLang="en-US" dirty="0" smtClean="0"/>
              <a:t>명으로 구성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합의 처리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하지만 결국 공익위원이 처리</a:t>
            </a:r>
            <a:r>
              <a:rPr lang="en-US" altLang="ko-KR" dirty="0" smtClean="0"/>
              <a:t>!!!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6</a:t>
            </a:r>
            <a:r>
              <a:rPr lang="ko-KR" altLang="en-US" dirty="0" smtClean="0"/>
              <a:t>월까지 질질 </a:t>
            </a:r>
            <a:r>
              <a:rPr lang="ko-KR" altLang="en-US" dirty="0" err="1" smtClean="0"/>
              <a:t>끌다고</a:t>
            </a:r>
            <a:r>
              <a:rPr lang="ko-KR" altLang="en-US" dirty="0" smtClean="0"/>
              <a:t> </a:t>
            </a:r>
            <a:r>
              <a:rPr lang="en-US" altLang="ko-KR" dirty="0" smtClean="0"/>
              <a:t>6.29</a:t>
            </a:r>
            <a:r>
              <a:rPr lang="ko-KR" altLang="en-US" dirty="0" smtClean="0"/>
              <a:t>일 직전에 제출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/>
          </a:p>
          <a:p>
            <a:r>
              <a:rPr lang="en-US" altLang="ko-KR" dirty="0" smtClean="0"/>
              <a:t>2010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4110, 86</a:t>
            </a:r>
            <a:r>
              <a:rPr lang="ko-KR" altLang="en-US" dirty="0" smtClean="0"/>
              <a:t>만원</a:t>
            </a:r>
            <a:endParaRPr lang="en-US" altLang="ko-KR" dirty="0" smtClean="0"/>
          </a:p>
          <a:p>
            <a:r>
              <a:rPr lang="en-US" altLang="ko-KR" dirty="0" smtClean="0"/>
              <a:t>2011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4320, 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90</a:t>
            </a:r>
            <a:r>
              <a:rPr lang="ko-KR" altLang="en-US" dirty="0" smtClean="0"/>
              <a:t>만</a:t>
            </a:r>
            <a:r>
              <a:rPr lang="en-US" altLang="ko-KR" dirty="0" smtClean="0"/>
              <a:t>(</a:t>
            </a:r>
            <a:r>
              <a:rPr lang="ko-KR" altLang="en-US" dirty="0" smtClean="0"/>
              <a:t>주</a:t>
            </a:r>
            <a:r>
              <a:rPr lang="en-US" altLang="ko-KR" dirty="0" smtClean="0"/>
              <a:t>40</a:t>
            </a:r>
            <a:r>
              <a:rPr lang="ko-KR" altLang="en-US" dirty="0" smtClean="0"/>
              <a:t>시간 기준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2012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요구안</a:t>
            </a:r>
            <a:r>
              <a:rPr lang="ko-KR" altLang="en-US" dirty="0" smtClean="0"/>
              <a:t> </a:t>
            </a:r>
            <a:r>
              <a:rPr lang="en-US" altLang="ko-KR" dirty="0" smtClean="0"/>
              <a:t>5410</a:t>
            </a:r>
            <a:r>
              <a:rPr lang="ko-KR" altLang="en-US" dirty="0" smtClean="0"/>
              <a:t>원 월 </a:t>
            </a:r>
            <a:r>
              <a:rPr lang="en-US" altLang="ko-KR" dirty="0" smtClean="0"/>
              <a:t>113</a:t>
            </a:r>
            <a:r>
              <a:rPr lang="ko-KR" altLang="en-US" dirty="0" smtClean="0"/>
              <a:t>만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2000</a:t>
            </a:r>
            <a:r>
              <a:rPr lang="ko-KR" altLang="en-US" dirty="0" smtClean="0"/>
              <a:t>년대 크게 상승</a:t>
            </a:r>
            <a:r>
              <a:rPr lang="en-US" altLang="ko-KR" dirty="0" smtClean="0"/>
              <a:t>(</a:t>
            </a:r>
            <a:r>
              <a:rPr lang="ko-KR" altLang="en-US" dirty="0" smtClean="0"/>
              <a:t>상승률이 중요한 것이 아님</a:t>
            </a:r>
            <a:r>
              <a:rPr lang="en-US" altLang="ko-KR" dirty="0" smtClean="0"/>
              <a:t>. </a:t>
            </a:r>
            <a:r>
              <a:rPr lang="ko-KR" altLang="en-US" dirty="0" smtClean="0"/>
              <a:t>속지 말아야</a:t>
            </a:r>
            <a:r>
              <a:rPr lang="en-US" altLang="ko-KR" dirty="0" smtClean="0"/>
              <a:t>..)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네덜란드가 </a:t>
            </a:r>
            <a:r>
              <a:rPr lang="en-US" altLang="ko-KR" dirty="0" smtClean="0"/>
              <a:t>52%. </a:t>
            </a:r>
            <a:r>
              <a:rPr lang="ko-KR" altLang="en-US" dirty="0" smtClean="0"/>
              <a:t>미국이 </a:t>
            </a:r>
            <a:r>
              <a:rPr lang="en-US" altLang="ko-KR" dirty="0" smtClean="0"/>
              <a:t>27%. </a:t>
            </a:r>
            <a:r>
              <a:rPr lang="ko-KR" altLang="en-US" dirty="0" smtClean="0"/>
              <a:t>한국은 </a:t>
            </a:r>
            <a:r>
              <a:rPr lang="en-US" altLang="ko-KR" dirty="0" smtClean="0"/>
              <a:t>33% </a:t>
            </a:r>
            <a:r>
              <a:rPr lang="ko-KR" altLang="en-US" dirty="0" smtClean="0"/>
              <a:t>수준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북유럽 유럽 국가들에 비해 과도 측정되는 부분</a:t>
            </a:r>
            <a:r>
              <a:rPr lang="en-US" altLang="ko-KR" dirty="0" smtClean="0"/>
              <a:t>. </a:t>
            </a:r>
            <a:r>
              <a:rPr lang="ko-KR" altLang="en-US" dirty="0" smtClean="0"/>
              <a:t>불평등도 가 높을 경우</a:t>
            </a:r>
            <a:r>
              <a:rPr lang="en-US" altLang="ko-KR" dirty="0" smtClean="0"/>
              <a:t>….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가구에 고용된 등등은 근로계약관계가 아니라고 </a:t>
            </a:r>
            <a:r>
              <a:rPr lang="en-US" altLang="ko-KR" dirty="0" smtClean="0"/>
              <a:t>…</a:t>
            </a:r>
          </a:p>
          <a:p>
            <a:r>
              <a:rPr lang="ko-KR" altLang="en-US" dirty="0" smtClean="0"/>
              <a:t>수습 노동자는 정식 노동을 하는 것이 아니라 교육을 받고 있는 것이라고</a:t>
            </a:r>
            <a:r>
              <a:rPr lang="en-US" altLang="ko-KR" dirty="0" smtClean="0"/>
              <a:t>.. 90%</a:t>
            </a:r>
          </a:p>
          <a:p>
            <a:r>
              <a:rPr lang="ko-KR" altLang="en-US" dirty="0" smtClean="0"/>
              <a:t>경비원 수위 등은 </a:t>
            </a:r>
            <a:r>
              <a:rPr lang="en-US" altLang="ko-KR" dirty="0" smtClean="0"/>
              <a:t>80%</a:t>
            </a:r>
            <a:r>
              <a:rPr lang="en-US" altLang="ko-KR" baseline="0" dirty="0" smtClean="0"/>
              <a:t> (</a:t>
            </a:r>
            <a:r>
              <a:rPr lang="ko-KR" altLang="en-US" baseline="0" dirty="0" smtClean="0"/>
              <a:t>노동부 허가 필요</a:t>
            </a:r>
            <a:r>
              <a:rPr lang="en-US" altLang="ko-KR" baseline="0" dirty="0" smtClean="0"/>
              <a:t>..) </a:t>
            </a:r>
            <a:r>
              <a:rPr lang="ko-KR" altLang="en-US" baseline="0" dirty="0" smtClean="0"/>
              <a:t>야간 초과근로수당 제외</a:t>
            </a:r>
            <a:r>
              <a:rPr lang="en-US" altLang="ko-KR" baseline="0" dirty="0" smtClean="0"/>
              <a:t>..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전체 노동자의 </a:t>
            </a:r>
            <a:r>
              <a:rPr lang="en-US" altLang="ko-KR" dirty="0" smtClean="0"/>
              <a:t>12%.. </a:t>
            </a:r>
            <a:r>
              <a:rPr lang="ko-KR" altLang="en-US" dirty="0" smtClean="0"/>
              <a:t>참고로 일본의 경우 </a:t>
            </a:r>
            <a:r>
              <a:rPr lang="ko-KR" altLang="en-US" dirty="0" err="1" smtClean="0"/>
              <a:t>미만율</a:t>
            </a:r>
            <a:r>
              <a:rPr lang="ko-KR" altLang="en-US" dirty="0" smtClean="0"/>
              <a:t> </a:t>
            </a:r>
            <a:r>
              <a:rPr lang="en-US" altLang="ko-KR" dirty="0" smtClean="0"/>
              <a:t>2~3% </a:t>
            </a:r>
            <a:r>
              <a:rPr lang="ko-KR" altLang="en-US" dirty="0" smtClean="0"/>
              <a:t>내외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노동조합이 없어서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알아도 일자리를 </a:t>
            </a:r>
            <a:r>
              <a:rPr lang="ko-KR" altLang="en-US" dirty="0" err="1" smtClean="0"/>
              <a:t>잃을까봐</a:t>
            </a:r>
            <a:r>
              <a:rPr lang="ko-KR" altLang="en-US" dirty="0" smtClean="0"/>
              <a:t> 두려워서</a:t>
            </a:r>
            <a:r>
              <a:rPr lang="en-US" altLang="ko-KR" dirty="0" smtClean="0"/>
              <a:t>… </a:t>
            </a:r>
            <a:r>
              <a:rPr lang="ko-KR" altLang="en-US" dirty="0" smtClean="0"/>
              <a:t>당장 취업자 중 </a:t>
            </a:r>
            <a:r>
              <a:rPr lang="ko-KR" altLang="en-US" dirty="0" err="1" smtClean="0"/>
              <a:t>알바생들</a:t>
            </a:r>
            <a:r>
              <a:rPr lang="en-US" altLang="ko-KR" dirty="0" smtClean="0"/>
              <a:t>…</a:t>
            </a:r>
          </a:p>
          <a:p>
            <a:r>
              <a:rPr lang="ko-KR" altLang="en-US" dirty="0" smtClean="0"/>
              <a:t>공장 앞에서 멈추어버린 민주주의</a:t>
            </a:r>
            <a:r>
              <a:rPr lang="en-US" altLang="ko-KR" dirty="0" smtClean="0"/>
              <a:t>!</a:t>
            </a:r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청소노동자들의 예</a:t>
            </a:r>
            <a:r>
              <a:rPr lang="en-US" altLang="ko-KR" dirty="0" smtClean="0"/>
              <a:t>…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200</a:t>
            </a:r>
            <a:r>
              <a:rPr lang="ko-KR" altLang="en-US" dirty="0" smtClean="0"/>
              <a:t>만 명 중 적발은 </a:t>
            </a:r>
            <a:r>
              <a:rPr lang="en-US" altLang="ko-KR" dirty="0" smtClean="0"/>
              <a:t>3</a:t>
            </a:r>
            <a:r>
              <a:rPr lang="ko-KR" altLang="en-US" dirty="0" err="1" smtClean="0"/>
              <a:t>천여명</a:t>
            </a:r>
            <a:r>
              <a:rPr lang="ko-KR" altLang="en-US" dirty="0" smtClean="0"/>
              <a:t> 내외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이렇다보니</a:t>
            </a:r>
            <a:r>
              <a:rPr lang="ko-KR" altLang="en-US" dirty="0" smtClean="0"/>
              <a:t> 최저임금이 </a:t>
            </a:r>
            <a:r>
              <a:rPr lang="ko-KR" altLang="en-US" dirty="0" err="1" smtClean="0"/>
              <a:t>이상되어도</a:t>
            </a:r>
            <a:r>
              <a:rPr lang="ko-KR" altLang="en-US" dirty="0" smtClean="0"/>
              <a:t> 저임금 층이 낮아지는 효과가 작아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문제점 중 하나는 최저임금이 광범위하게 임금 기준선이 되어버리는 현상</a:t>
            </a:r>
            <a:endParaRPr lang="en-US" altLang="ko-KR" dirty="0" smtClean="0"/>
          </a:p>
          <a:p>
            <a:r>
              <a:rPr lang="ko-KR" altLang="en-US" dirty="0" smtClean="0"/>
              <a:t>심지어 </a:t>
            </a:r>
            <a:r>
              <a:rPr lang="ko-KR" altLang="en-US" dirty="0" err="1" smtClean="0"/>
              <a:t>대공장에서도</a:t>
            </a:r>
            <a:r>
              <a:rPr lang="ko-KR" altLang="en-US" dirty="0" smtClean="0"/>
              <a:t> 이러한 경우들이 다수 존재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대공정</a:t>
            </a:r>
            <a:r>
              <a:rPr lang="ko-KR" altLang="en-US" dirty="0" smtClean="0"/>
              <a:t> 신입 노동자 최저임금 </a:t>
            </a:r>
            <a:r>
              <a:rPr lang="en-US" altLang="ko-KR" dirty="0" smtClean="0"/>
              <a:t>+a</a:t>
            </a:r>
            <a:r>
              <a:rPr lang="ko-KR" altLang="en-US" dirty="0" smtClean="0"/>
              <a:t>에서 시작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근속수당이 늘어나면서 호봉이</a:t>
            </a:r>
            <a:r>
              <a:rPr lang="ko-KR" altLang="en-US" baseline="0" dirty="0" smtClean="0"/>
              <a:t> 올라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금호타이어에서는 </a:t>
            </a:r>
            <a:r>
              <a:rPr lang="ko-KR" altLang="en-US" baseline="0" dirty="0" err="1" smtClean="0"/>
              <a:t>대공장에서</a:t>
            </a:r>
            <a:r>
              <a:rPr lang="ko-KR" altLang="en-US" baseline="0" dirty="0" smtClean="0"/>
              <a:t> 최저임금 위반이 </a:t>
            </a:r>
            <a:r>
              <a:rPr lang="ko-KR" altLang="en-US" baseline="0" dirty="0" err="1" smtClean="0"/>
              <a:t>일아나는</a:t>
            </a:r>
            <a:r>
              <a:rPr lang="ko-KR" altLang="en-US" baseline="0" dirty="0" smtClean="0"/>
              <a:t> 황당한 예도</a:t>
            </a:r>
            <a:r>
              <a:rPr lang="en-US" altLang="ko-KR" baseline="0" dirty="0" smtClean="0"/>
              <a:t>..</a:t>
            </a:r>
          </a:p>
          <a:p>
            <a:r>
              <a:rPr lang="ko-KR" altLang="en-US" baseline="0" dirty="0" smtClean="0"/>
              <a:t>공무원의 경우도</a:t>
            </a:r>
            <a:r>
              <a:rPr lang="en-US" altLang="ko-KR" baseline="0" dirty="0" smtClean="0"/>
              <a:t>… </a:t>
            </a:r>
            <a:r>
              <a:rPr lang="ko-KR" altLang="en-US" baseline="0" dirty="0" smtClean="0"/>
              <a:t>그럼 최저임금이 없어져야 하나</a:t>
            </a:r>
            <a:r>
              <a:rPr lang="en-US" altLang="ko-KR" baseline="0" dirty="0" smtClean="0"/>
              <a:t>??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3</a:t>
            </a:r>
            <a:r>
              <a:rPr lang="ko-KR" altLang="en-US" dirty="0" err="1" smtClean="0"/>
              <a:t>분위로</a:t>
            </a:r>
            <a:r>
              <a:rPr lang="ko-KR" altLang="en-US" dirty="0" smtClean="0"/>
              <a:t> 나눌 때 </a:t>
            </a:r>
            <a:r>
              <a:rPr lang="en-US" altLang="ko-KR" dirty="0" smtClean="0"/>
              <a:t>2.2%</a:t>
            </a:r>
            <a:r>
              <a:rPr lang="en-US" altLang="ko-KR" baseline="0" dirty="0" smtClean="0"/>
              <a:t> . </a:t>
            </a:r>
            <a:r>
              <a:rPr lang="ko-KR" altLang="en-US" baseline="0" dirty="0" smtClean="0"/>
              <a:t>이것도 과다 추정된</a:t>
            </a:r>
            <a:r>
              <a:rPr lang="en-US" altLang="ko-KR" baseline="0" dirty="0" smtClean="0"/>
              <a:t>.. </a:t>
            </a:r>
            <a:r>
              <a:rPr lang="ko-KR" altLang="en-US" baseline="0" dirty="0" smtClean="0"/>
              <a:t>통계에 잡히지 않는 노동자 다수기 때문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한국은 다른 나라보다도 낮아</a:t>
            </a:r>
            <a:r>
              <a:rPr lang="en-US" altLang="ko-KR" baseline="0" dirty="0" smtClean="0"/>
              <a:t>..</a:t>
            </a:r>
          </a:p>
          <a:p>
            <a:r>
              <a:rPr lang="ko-KR" altLang="en-US" baseline="0" dirty="0" smtClean="0"/>
              <a:t>노동조합 교섭력만으로 저임금 문제 해결하는데 매우 한계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F0A1F-73C0-4B97-9E03-6EA367204379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6DBC3-064B-453E-A82B-B89864482EFD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500" b="1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50000"/>
              </a:lnSpc>
              <a:defRPr sz="3000">
                <a:latin typeface="휴먼모음T" pitchFamily="18" charset="-127"/>
                <a:ea typeface="휴먼모음T" pitchFamily="18" charset="-127"/>
              </a:defRPr>
            </a:lvl1pPr>
            <a:lvl2pPr>
              <a:lnSpc>
                <a:spcPct val="150000"/>
              </a:lnSpc>
              <a:defRPr sz="2000"/>
            </a:lvl2pPr>
            <a:lvl3pPr>
              <a:lnSpc>
                <a:spcPct val="150000"/>
              </a:lnSpc>
              <a:defRPr sz="1500">
                <a:latin typeface="+mj-lt"/>
              </a:defRPr>
            </a:lvl3pPr>
            <a:lvl4pPr>
              <a:lnSpc>
                <a:spcPct val="150000"/>
              </a:lnSpc>
              <a:defRPr/>
            </a:lvl4pPr>
            <a:lvl5pPr>
              <a:lnSpc>
                <a:spcPct val="150000"/>
              </a:lnSpc>
              <a:defRPr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30CAA-BABB-489B-A19F-F5BB63BD5584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026" name="Picture 2" descr="z:\mydoc\00_업무\PSSP회의\연구소\이미지\크기변환_subLogo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374482"/>
            <a:ext cx="2543426" cy="48351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D645-00C2-4439-90EE-54D2188ACA1D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26E4-ABD4-47BB-82B9-2BB2695F9885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A30A-71B7-42C2-AA92-B09F8C6B3BF0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8C61B-390E-4C98-9D54-C64651C8C87A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54A8-AE4D-4BE6-A505-FBFF954D291D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7EFB-4E9B-411F-86E2-20077A415BC5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085E3-C067-44A0-9182-1C7557D40463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0D808-3B5F-428A-B685-68803B4FDAAD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68E4-A1D5-4722-92F0-AD0237FB3174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9C2FF-A384-4BC5-90DD-0676992C3606}" type="datetime1">
              <a:rPr lang="ko-KR" altLang="en-US" smtClean="0"/>
              <a:pPr/>
              <a:t>2011-04-10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34C6F-95AF-454F-A7DA-0F1A81BDB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___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cfile232.uf.daum.net/image/1337EE3A4D523BFF246729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79512" y="332656"/>
            <a:ext cx="7200800" cy="4094005"/>
          </a:xfrm>
          <a:prstGeom prst="rect">
            <a:avLst/>
          </a:prstGeom>
          <a:noFill/>
        </p:spPr>
      </p:pic>
      <p:pic>
        <p:nvPicPr>
          <p:cNvPr id="2050" name="Picture 2" descr="z:\mydoc\00_업무\PSSP회의\연구소\이미지\Circle_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402164"/>
            <a:ext cx="3275856" cy="3455836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2130425"/>
            <a:ext cx="8568952" cy="1470025"/>
          </a:xfrm>
        </p:spPr>
        <p:txBody>
          <a:bodyPr/>
          <a:lstStyle/>
          <a:p>
            <a:r>
              <a:rPr lang="ko-KR" altLang="en-US" b="1" dirty="0" smtClean="0"/>
              <a:t>한국의 저임금 현실과 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b="1" dirty="0" smtClean="0"/>
              <a:t>최저임금투쟁</a:t>
            </a:r>
            <a:endParaRPr lang="ko-KR" altLang="en-US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/>
              <a:t>2011.4.10</a:t>
            </a:r>
          </a:p>
          <a:p>
            <a:endParaRPr lang="en-US" altLang="ko-KR" sz="2000" dirty="0" smtClean="0"/>
          </a:p>
          <a:p>
            <a:r>
              <a:rPr lang="ko-KR" altLang="en-US" sz="2000" dirty="0" smtClean="0"/>
              <a:t>한지원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노동자운동연구소 연구실장</a:t>
            </a:r>
            <a:r>
              <a:rPr lang="en-US" altLang="ko-KR" sz="2000" dirty="0" smtClean="0"/>
              <a:t>)</a:t>
            </a:r>
          </a:p>
          <a:p>
            <a:r>
              <a:rPr lang="en-US" altLang="ko-KR" sz="2000" dirty="0" smtClean="0"/>
              <a:t>jwhan77@gmail.com</a:t>
            </a:r>
            <a:endParaRPr lang="ko-KR" altLang="en-US" sz="2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한국의 저임금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임금격차 현황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476672"/>
            <a:ext cx="3816424" cy="1008112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임금 격차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국제비</a:t>
            </a:r>
            <a:r>
              <a:rPr lang="ko-KR" altLang="en-US" dirty="0"/>
              <a:t>교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3</a:t>
            </a:fld>
            <a:endParaRPr lang="ko-KR" altLang="en-US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420"/>
            <a:ext cx="5724128" cy="6855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5661248"/>
            <a:ext cx="3779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중위임금의 </a:t>
            </a:r>
            <a:r>
              <a:rPr lang="en-US" altLang="ko-KR" dirty="0" smtClean="0"/>
              <a:t>2/3 </a:t>
            </a:r>
            <a:r>
              <a:rPr lang="ko-KR" altLang="en-US" dirty="0" smtClean="0"/>
              <a:t>미만 노동자 비중</a:t>
            </a:r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임금 </a:t>
            </a:r>
            <a:r>
              <a:rPr lang="ko-KR" altLang="en-US" dirty="0" smtClean="0"/>
              <a:t>격차</a:t>
            </a:r>
            <a:r>
              <a:rPr lang="en-US" altLang="ko-KR" dirty="0" smtClean="0"/>
              <a:t>(2010</a:t>
            </a:r>
            <a:r>
              <a:rPr lang="ko-KR" altLang="en-US" dirty="0" smtClean="0"/>
              <a:t>년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12568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dirty="0" smtClean="0"/>
              <a:t>대기업</a:t>
            </a:r>
            <a:r>
              <a:rPr lang="en-US" altLang="ko-KR" dirty="0" smtClean="0"/>
              <a:t>/</a:t>
            </a:r>
            <a:r>
              <a:rPr lang="ko-KR" altLang="en-US" dirty="0" smtClean="0"/>
              <a:t>중소기업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남성 </a:t>
            </a:r>
            <a:r>
              <a:rPr lang="ko-KR" altLang="en-US" dirty="0" smtClean="0"/>
              <a:t>정규</a:t>
            </a:r>
            <a:r>
              <a:rPr lang="ko-KR" altLang="en-US" dirty="0" smtClean="0"/>
              <a:t>직</a:t>
            </a:r>
            <a:r>
              <a:rPr lang="ko-KR" altLang="en-US" dirty="0" smtClean="0"/>
              <a:t> 월평균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현대차</a:t>
            </a:r>
            <a:r>
              <a:rPr lang="ko-KR" altLang="en-US" dirty="0" smtClean="0"/>
              <a:t> </a:t>
            </a:r>
            <a:r>
              <a:rPr lang="en-US" altLang="ko-KR" dirty="0" smtClean="0"/>
              <a:t>675</a:t>
            </a:r>
            <a:r>
              <a:rPr lang="ko-KR" altLang="en-US" dirty="0" smtClean="0"/>
              <a:t>만원</a:t>
            </a:r>
            <a:r>
              <a:rPr lang="en-US" altLang="ko-KR" dirty="0" smtClean="0"/>
              <a:t>, 1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부품사</a:t>
            </a:r>
            <a:r>
              <a:rPr lang="ko-KR" altLang="en-US" dirty="0" smtClean="0"/>
              <a:t> </a:t>
            </a:r>
            <a:r>
              <a:rPr lang="en-US" altLang="ko-KR" dirty="0" smtClean="0"/>
              <a:t>I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천 </a:t>
            </a:r>
            <a:r>
              <a:rPr lang="en-US" altLang="ko-KR" dirty="0" smtClean="0"/>
              <a:t>258</a:t>
            </a:r>
            <a:r>
              <a:rPr lang="ko-KR" altLang="en-US" dirty="0" smtClean="0"/>
              <a:t>만원</a:t>
            </a:r>
            <a:r>
              <a:rPr lang="en-US" altLang="ko-KR" dirty="0" smtClean="0"/>
              <a:t>, 2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부품사</a:t>
            </a:r>
            <a:r>
              <a:rPr lang="ko-KR" altLang="en-US" dirty="0" smtClean="0"/>
              <a:t>  </a:t>
            </a:r>
            <a:r>
              <a:rPr lang="en-US" altLang="ko-KR" dirty="0" smtClean="0"/>
              <a:t>K</a:t>
            </a:r>
            <a:r>
              <a:rPr lang="ko-KR" altLang="en-US" dirty="0" smtClean="0"/>
              <a:t> </a:t>
            </a:r>
            <a:r>
              <a:rPr lang="en-US" altLang="ko-KR" dirty="0" smtClean="0"/>
              <a:t>183</a:t>
            </a:r>
            <a:r>
              <a:rPr lang="ko-KR" altLang="en-US" dirty="0" smtClean="0"/>
              <a:t>만원</a:t>
            </a:r>
            <a:r>
              <a:rPr lang="en-US" altLang="ko-KR" dirty="0" smtClean="0"/>
              <a:t>, 3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부품사</a:t>
            </a:r>
            <a:r>
              <a:rPr lang="ko-KR" altLang="en-US" dirty="0" smtClean="0"/>
              <a:t> </a:t>
            </a:r>
            <a:r>
              <a:rPr lang="en-US" altLang="ko-KR" dirty="0" smtClean="0"/>
              <a:t>M</a:t>
            </a:r>
            <a:r>
              <a:rPr lang="ko-KR" altLang="en-US" dirty="0" smtClean="0"/>
              <a:t> </a:t>
            </a:r>
            <a:r>
              <a:rPr lang="ko-KR" altLang="en-US" dirty="0" smtClean="0"/>
              <a:t>연 </a:t>
            </a:r>
            <a:r>
              <a:rPr lang="en-US" altLang="ko-KR" dirty="0" smtClean="0"/>
              <a:t>140</a:t>
            </a:r>
            <a:r>
              <a:rPr lang="ko-KR" altLang="en-US" dirty="0" smtClean="0"/>
              <a:t>만원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완성차</a:t>
            </a:r>
            <a:r>
              <a:rPr lang="ko-KR" altLang="en-US" dirty="0" smtClean="0"/>
              <a:t> 대비 </a:t>
            </a:r>
            <a:r>
              <a:rPr lang="en-US" altLang="ko-KR" dirty="0" smtClean="0"/>
              <a:t>21%)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ko-KR" altLang="en-US" dirty="0" smtClean="0"/>
              <a:t>정규직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비정규직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정규직 월임금 </a:t>
            </a:r>
            <a:r>
              <a:rPr lang="en-US" altLang="ko-KR" dirty="0" smtClean="0"/>
              <a:t>266</a:t>
            </a:r>
            <a:r>
              <a:rPr lang="ko-KR" altLang="en-US" dirty="0" smtClean="0"/>
              <a:t>만원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비정규직</a:t>
            </a:r>
            <a:r>
              <a:rPr lang="ko-KR" altLang="en-US" dirty="0" smtClean="0"/>
              <a:t> 월임금 </a:t>
            </a:r>
            <a:r>
              <a:rPr lang="en-US" altLang="ko-KR" dirty="0" smtClean="0"/>
              <a:t>123</a:t>
            </a:r>
            <a:r>
              <a:rPr lang="ko-KR" altLang="en-US" dirty="0" smtClean="0"/>
              <a:t>만원</a:t>
            </a:r>
            <a:r>
              <a:rPr lang="en-US" altLang="ko-KR" dirty="0" smtClean="0"/>
              <a:t>. </a:t>
            </a:r>
          </a:p>
          <a:p>
            <a:pPr lvl="1"/>
            <a:endParaRPr lang="en-US" altLang="ko-KR" dirty="0"/>
          </a:p>
          <a:p>
            <a:r>
              <a:rPr lang="ko-KR" altLang="en-US" dirty="0" smtClean="0"/>
              <a:t>남성</a:t>
            </a:r>
            <a:r>
              <a:rPr lang="en-US" altLang="ko-KR" dirty="0" smtClean="0"/>
              <a:t>/</a:t>
            </a:r>
            <a:r>
              <a:rPr lang="ko-KR" altLang="en-US" dirty="0" smtClean="0"/>
              <a:t>여성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정규직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남성 정규직 대비 여성 정규직 </a:t>
            </a:r>
            <a:r>
              <a:rPr lang="en-US" altLang="ko-KR" dirty="0" smtClean="0"/>
              <a:t>67%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비정규직</a:t>
            </a:r>
            <a:r>
              <a:rPr lang="en-US" altLang="ko-KR" dirty="0" smtClean="0"/>
              <a:t>: </a:t>
            </a:r>
            <a:r>
              <a:rPr lang="ko-KR" altLang="en-US" dirty="0" smtClean="0"/>
              <a:t>남성 </a:t>
            </a:r>
            <a:r>
              <a:rPr lang="ko-KR" altLang="en-US" dirty="0" err="1" smtClean="0"/>
              <a:t>비정규직</a:t>
            </a:r>
            <a:r>
              <a:rPr lang="ko-KR" altLang="en-US" dirty="0" smtClean="0"/>
              <a:t> 대비 여성 </a:t>
            </a:r>
            <a:r>
              <a:rPr lang="ko-KR" altLang="en-US" dirty="0" err="1" smtClean="0"/>
              <a:t>비정규직</a:t>
            </a:r>
            <a:r>
              <a:rPr lang="ko-KR" altLang="en-US" dirty="0" smtClean="0"/>
              <a:t> </a:t>
            </a:r>
            <a:r>
              <a:rPr lang="en-US" altLang="ko-KR" dirty="0" smtClean="0"/>
              <a:t>80</a:t>
            </a:r>
            <a:r>
              <a:rPr lang="en-US" altLang="ko-KR" dirty="0" smtClean="0"/>
              <a:t>%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임금 격차 추이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6385" name="_x112963232" descr="EMB00000b74bcf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12776"/>
            <a:ext cx="8640960" cy="432048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292080" y="580526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상위</a:t>
            </a:r>
            <a:r>
              <a:rPr lang="en-US" altLang="ko-KR" dirty="0" smtClean="0"/>
              <a:t>10%/</a:t>
            </a:r>
            <a:r>
              <a:rPr lang="ko-KR" altLang="en-US" dirty="0" smtClean="0"/>
              <a:t>하위</a:t>
            </a:r>
            <a:r>
              <a:rPr lang="en-US" altLang="ko-KR" dirty="0" smtClean="0"/>
              <a:t>10%</a:t>
            </a:r>
            <a:endParaRPr lang="ko-KR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한국에서 임금 격차가 큰 이유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ko-KR" altLang="en-US" dirty="0" smtClean="0"/>
              <a:t>재벌 대기업 중심 수직적 하청 계열화 된 산업구조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6</a:t>
            </a:fld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763689" y="2708920"/>
          <a:ext cx="5544615" cy="1296144"/>
        </p:xfrm>
        <a:graphic>
          <a:graphicData uri="http://schemas.openxmlformats.org/drawingml/2006/table">
            <a:tbl>
              <a:tblPr/>
              <a:tblGrid>
                <a:gridCol w="1093440"/>
                <a:gridCol w="1484017"/>
                <a:gridCol w="1484017"/>
                <a:gridCol w="1483141"/>
              </a:tblGrid>
              <a:tr h="4320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한양중고딕"/>
                        </a:rPr>
                        <a:t>매출액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한양중고딕"/>
                        </a:rPr>
                        <a:t>부가가치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한양중고딕"/>
                        </a:rPr>
                        <a:t>종사자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한양중고딕"/>
                        </a:rPr>
                        <a:t>규모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한양중고딕"/>
                          <a:ea typeface="한양중고딕"/>
                        </a:rPr>
                        <a:t>195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한양중고딕"/>
                          <a:ea typeface="한양중고딕"/>
                        </a:rPr>
                        <a:t>조원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한양중고딕"/>
                          <a:ea typeface="한양중고딕"/>
                        </a:rPr>
                        <a:t>67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한양중고딕"/>
                          <a:ea typeface="한양중고딕"/>
                        </a:rPr>
                        <a:t>조원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한양중고딕"/>
                          <a:ea typeface="한양중고딕"/>
                        </a:rPr>
                        <a:t>16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한양중고딕"/>
                          <a:ea typeface="한양중고딕"/>
                        </a:rPr>
                        <a:t>만명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한양중고딕"/>
                        </a:rPr>
                        <a:t>산업 내 비중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한양중고딕"/>
                          <a:ea typeface="한양중고딕"/>
                        </a:rPr>
                        <a:t>86%</a:t>
                      </a:r>
                      <a:endParaRPr 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한양중고딕"/>
                          <a:ea typeface="한양중고딕"/>
                        </a:rPr>
                        <a:t>37%</a:t>
                      </a:r>
                      <a:endParaRPr lang="en-US" sz="110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한양중고딕"/>
                          <a:ea typeface="한양중고딕"/>
                        </a:rPr>
                        <a:t>37%</a:t>
                      </a:r>
                      <a:endParaRPr lang="en-US" sz="1100" dirty="0">
                        <a:solidFill>
                          <a:srgbClr val="000000"/>
                        </a:solidFill>
                        <a:latin typeface="한컴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31840" y="2348880"/>
            <a:ext cx="388843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 smtClean="0"/>
              <a:t>삼성전자</a:t>
            </a:r>
            <a:r>
              <a:rPr lang="en-US" altLang="ko-KR" sz="1500" dirty="0" smtClean="0"/>
              <a:t>/LG</a:t>
            </a:r>
            <a:r>
              <a:rPr lang="ko-KR" altLang="en-US" sz="1500" dirty="0" smtClean="0"/>
              <a:t>전자의 산업 내 비중</a:t>
            </a:r>
            <a:endParaRPr lang="ko-KR" altLang="en-US" sz="1500" dirty="0"/>
          </a:p>
        </p:txBody>
      </p:sp>
      <p:sp>
        <p:nvSpPr>
          <p:cNvPr id="8" name="타원 7"/>
          <p:cNvSpPr/>
          <p:nvPr/>
        </p:nvSpPr>
        <p:spPr>
          <a:xfrm>
            <a:off x="251520" y="4653136"/>
            <a:ext cx="1800200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삼성전자</a:t>
            </a:r>
            <a:r>
              <a:rPr lang="en-US" altLang="ko-KR" dirty="0" smtClean="0"/>
              <a:t>/LG</a:t>
            </a:r>
            <a:r>
              <a:rPr lang="ko-KR" altLang="en-US" dirty="0" smtClean="0"/>
              <a:t>전자</a:t>
            </a:r>
            <a:endParaRPr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2339752" y="4653136"/>
            <a:ext cx="1800200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재벌 계열 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부품 기업</a:t>
            </a:r>
            <a:endParaRPr lang="ko-KR" altLang="en-US" dirty="0"/>
          </a:p>
        </p:txBody>
      </p:sp>
      <p:sp>
        <p:nvSpPr>
          <p:cNvPr id="10" name="타원 9"/>
          <p:cNvSpPr/>
          <p:nvPr/>
        </p:nvSpPr>
        <p:spPr>
          <a:xfrm>
            <a:off x="4499992" y="4653136"/>
            <a:ext cx="1800200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중대 </a:t>
            </a:r>
            <a:endParaRPr lang="en-US" altLang="ko-KR" dirty="0" smtClean="0"/>
          </a:p>
          <a:p>
            <a:pPr algn="ctr"/>
            <a:r>
              <a:rPr lang="ko-KR" altLang="en-US" dirty="0" err="1" smtClean="0"/>
              <a:t>부품사</a:t>
            </a:r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6660232" y="4581128"/>
            <a:ext cx="1944216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산업단지</a:t>
            </a:r>
            <a:endParaRPr lang="en-US" altLang="ko-KR" dirty="0" smtClean="0"/>
          </a:p>
          <a:p>
            <a:pPr algn="ctr"/>
            <a:r>
              <a:rPr lang="ko-KR" altLang="en-US" dirty="0" err="1" smtClean="0"/>
              <a:t>중소영세사</a:t>
            </a:r>
            <a:endParaRPr lang="ko-KR" altLang="en-US" dirty="0"/>
          </a:p>
        </p:txBody>
      </p:sp>
      <p:sp>
        <p:nvSpPr>
          <p:cNvPr id="12" name="오른쪽 화살표 11"/>
          <p:cNvSpPr/>
          <p:nvPr/>
        </p:nvSpPr>
        <p:spPr>
          <a:xfrm rot="10800000">
            <a:off x="2051720" y="5157192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오른쪽 화살표 12"/>
          <p:cNvSpPr/>
          <p:nvPr/>
        </p:nvSpPr>
        <p:spPr>
          <a:xfrm rot="10800000">
            <a:off x="4211960" y="5085184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오른쪽 화살표 13"/>
          <p:cNvSpPr/>
          <p:nvPr/>
        </p:nvSpPr>
        <p:spPr>
          <a:xfrm rot="10800000">
            <a:off x="6300192" y="5085184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세계최고수준의 노동유연화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7</a:t>
            </a:fld>
            <a:endParaRPr lang="ko-KR" altLang="en-US"/>
          </a:p>
        </p:txBody>
      </p:sp>
      <p:pic>
        <p:nvPicPr>
          <p:cNvPr id="21506" name="Picture 2" descr="http://img.hani.co.kr/imgdb/resize/2009/0704/124661393238_200907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84784"/>
            <a:ext cx="7560840" cy="3242192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>
          <a:xfrm>
            <a:off x="1115616" y="5229200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OECD</a:t>
            </a:r>
            <a:r>
              <a:rPr lang="ko-KR" altLang="en-US" dirty="0"/>
              <a:t>가 발표한 </a:t>
            </a:r>
            <a:r>
              <a:rPr lang="en-US" altLang="ko-KR" dirty="0"/>
              <a:t>27</a:t>
            </a:r>
            <a:r>
              <a:rPr lang="ko-KR" altLang="en-US" dirty="0"/>
              <a:t>개 회원국의 단위노동비용 보고서에서 우리나라의 생산성대비 임금상승률이 </a:t>
            </a:r>
            <a:r>
              <a:rPr lang="en-US" altLang="ko-KR" dirty="0"/>
              <a:t>OECD </a:t>
            </a:r>
            <a:r>
              <a:rPr lang="ko-KR" altLang="en-US" dirty="0"/>
              <a:t>최저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원청</a:t>
            </a:r>
            <a:r>
              <a:rPr lang="en-US" altLang="ko-KR" dirty="0" smtClean="0"/>
              <a:t>-</a:t>
            </a:r>
            <a:r>
              <a:rPr lang="ko-KR" altLang="en-US" dirty="0" smtClean="0"/>
              <a:t>하청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위장도급</a:t>
            </a:r>
            <a:r>
              <a:rPr lang="en-US" altLang="ko-KR" dirty="0" smtClean="0"/>
              <a:t>-</a:t>
            </a:r>
            <a:r>
              <a:rPr lang="ko-KR" altLang="en-US" dirty="0" smtClean="0"/>
              <a:t>불법파견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8</a:t>
            </a:fld>
            <a:endParaRPr lang="ko-KR" altLang="en-US"/>
          </a:p>
        </p:txBody>
      </p:sp>
      <p:pic>
        <p:nvPicPr>
          <p:cNvPr id="696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44824"/>
            <a:ext cx="8115615" cy="3868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저임금 직종 현실</a:t>
            </a:r>
            <a:r>
              <a:rPr lang="en-US" altLang="ko-KR" dirty="0" smtClean="0"/>
              <a:t>(</a:t>
            </a:r>
            <a:r>
              <a:rPr lang="ko-KR" altLang="en-US" dirty="0" smtClean="0"/>
              <a:t>안산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시흥의 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9</a:t>
            </a:fld>
            <a:endParaRPr lang="ko-KR" altLang="en-US"/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8" name="내용 개체 틀 7"/>
          <p:cNvGraphicFramePr>
            <a:graphicFrameLocks noGrp="1"/>
          </p:cNvGraphicFramePr>
          <p:nvPr>
            <p:ph idx="1"/>
          </p:nvPr>
        </p:nvGraphicFramePr>
        <p:xfrm>
          <a:off x="971600" y="1484784"/>
          <a:ext cx="7056784" cy="3600396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4315300"/>
                <a:gridCol w="1370742"/>
                <a:gridCol w="1370742"/>
              </a:tblGrid>
              <a:tr h="300033">
                <a:tc>
                  <a:txBody>
                    <a:bodyPr/>
                    <a:lstStyle/>
                    <a:p>
                      <a:pPr algn="l" fontAlgn="b"/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/>
                        <a:t>월임금</a:t>
                      </a:r>
                      <a:r>
                        <a:rPr lang="en-US" altLang="ko-KR" sz="1400" u="none" strike="noStrike"/>
                        <a:t>(</a:t>
                      </a:r>
                      <a:r>
                        <a:rPr lang="ko-KR" altLang="en-US" sz="1400" u="none" strike="noStrike"/>
                        <a:t>만원</a:t>
                      </a:r>
                      <a:r>
                        <a:rPr lang="en-US" altLang="ko-KR" sz="1400" u="none" strike="noStrike"/>
                        <a:t>)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/>
                        <a:t>근속년수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청소원</a:t>
                      </a:r>
                      <a:r>
                        <a:rPr lang="en-US" altLang="ko-KR" sz="1400" u="none" strike="noStrike" dirty="0"/>
                        <a:t>, </a:t>
                      </a:r>
                      <a:r>
                        <a:rPr lang="ko-KR" altLang="en-US" sz="1400" u="none" strike="noStrike" dirty="0"/>
                        <a:t>가사도우미</a:t>
                      </a:r>
                      <a:r>
                        <a:rPr lang="en-US" altLang="ko-KR" sz="1400" u="none" strike="noStrike" dirty="0"/>
                        <a:t>, </a:t>
                      </a:r>
                      <a:r>
                        <a:rPr lang="ko-KR" altLang="en-US" sz="1400" u="none" strike="noStrike" dirty="0"/>
                        <a:t>그 외 청소관련 단순 종사자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  </a:t>
                      </a:r>
                      <a:r>
                        <a:rPr lang="en-US" altLang="ko-KR" sz="1400" u="none" strike="noStrike" dirty="0"/>
                        <a:t>90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 </a:t>
                      </a:r>
                      <a:r>
                        <a:rPr lang="en-US" altLang="ko-KR" sz="1400" u="none" strike="noStrike" dirty="0"/>
                        <a:t>3.3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유치원교사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/>
                        <a:t>       </a:t>
                      </a:r>
                      <a:r>
                        <a:rPr lang="en-US" altLang="ko-KR" sz="1400" u="none" strike="noStrike"/>
                        <a:t>100 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/>
                        <a:t>        </a:t>
                      </a:r>
                      <a:r>
                        <a:rPr lang="en-US" altLang="ko-KR" sz="1400" u="none" strike="noStrike"/>
                        <a:t>0.5 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식당 서비스 관련 종사자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122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/>
                        <a:t>        </a:t>
                      </a:r>
                      <a:r>
                        <a:rPr lang="en-US" altLang="ko-KR" sz="1400" u="none" strike="noStrike"/>
                        <a:t>2.9 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제조관련 단순 종사자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125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 </a:t>
                      </a:r>
                      <a:r>
                        <a:rPr lang="en-US" altLang="ko-KR" sz="1400" u="none" strike="noStrike" dirty="0"/>
                        <a:t>3.6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보험 관련 </a:t>
                      </a:r>
                      <a:r>
                        <a:rPr lang="ko-KR" altLang="en-US" sz="1400" u="none" strike="noStrike" dirty="0" err="1"/>
                        <a:t>영업원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147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 </a:t>
                      </a:r>
                      <a:r>
                        <a:rPr lang="en-US" altLang="ko-KR" sz="1400" u="none" strike="noStrike" dirty="0"/>
                        <a:t>5.3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회계 및 경리 관련 사무원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163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/>
                        <a:t>        </a:t>
                      </a:r>
                      <a:r>
                        <a:rPr lang="en-US" altLang="ko-KR" sz="1400" u="none" strike="noStrike"/>
                        <a:t>4.7 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 err="1"/>
                        <a:t>용접원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222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10.4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컴퓨터 하드웨어 및 통신공학 기술자</a:t>
                      </a:r>
                      <a:r>
                        <a:rPr lang="en-US" altLang="ko-KR" sz="1400" u="none" strike="noStrike" dirty="0"/>
                        <a:t>•</a:t>
                      </a:r>
                      <a:r>
                        <a:rPr lang="ko-KR" altLang="en-US" sz="1400" u="none" strike="noStrike" dirty="0"/>
                        <a:t>연구원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225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 </a:t>
                      </a:r>
                      <a:r>
                        <a:rPr lang="en-US" altLang="ko-KR" sz="1400" u="none" strike="noStrike" dirty="0"/>
                        <a:t>4.1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/>
                        <a:t>자동조립라인 및 산업용 로봇 조작원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280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12.4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/>
                        <a:t>학교교사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290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 </a:t>
                      </a:r>
                      <a:r>
                        <a:rPr lang="en-US" altLang="ko-KR" sz="1400" u="none" strike="noStrike" dirty="0"/>
                        <a:t>6.7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  <a:tr h="300033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/>
                        <a:t>경영지원</a:t>
                      </a:r>
                      <a:r>
                        <a:rPr lang="en-US" altLang="ko-KR" sz="1400" u="none" strike="noStrike"/>
                        <a:t>, </a:t>
                      </a:r>
                      <a:r>
                        <a:rPr lang="ko-KR" altLang="en-US" sz="1400" u="none" strike="noStrike"/>
                        <a:t>행정 및 금융 관련 관리자</a:t>
                      </a:r>
                      <a:endParaRPr lang="ko-KR" alt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/>
                        <a:t>       </a:t>
                      </a:r>
                      <a:r>
                        <a:rPr lang="en-US" altLang="ko-KR" sz="1400" u="none" strike="noStrike"/>
                        <a:t>400 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400" u="none" strike="noStrike" dirty="0"/>
                        <a:t>       </a:t>
                      </a:r>
                      <a:r>
                        <a:rPr lang="en-US" altLang="ko-KR" sz="1400" u="none" strike="noStrike" dirty="0"/>
                        <a:t>14.1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최저임금제도의 현재와 문제점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최저임금이란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752528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최저임금법</a:t>
            </a:r>
            <a:r>
              <a:rPr lang="en-US" altLang="ko-KR" dirty="0" smtClean="0"/>
              <a:t>(1988</a:t>
            </a:r>
            <a:r>
              <a:rPr lang="ko-KR" altLang="en-US" dirty="0" smtClean="0"/>
              <a:t>년 시행</a:t>
            </a:r>
            <a:r>
              <a:rPr lang="en-US" altLang="ko-KR" dirty="0" smtClean="0"/>
              <a:t>)</a:t>
            </a:r>
          </a:p>
          <a:p>
            <a:pPr lvl="1"/>
            <a:r>
              <a:rPr lang="en-US" altLang="ko-KR" dirty="0" smtClean="0"/>
              <a:t>“</a:t>
            </a:r>
            <a:r>
              <a:rPr lang="ko-KR" altLang="en-US" dirty="0" smtClean="0"/>
              <a:t>이 법은 근로자에 대하여 임금의 최저수준을 보장하여 근로자의 생활안정과 노동력의 질적 향상을 꾀함으로써 국민경제의 건전한 발전에 이바지하는 것을 목적으로 한다</a:t>
            </a:r>
            <a:r>
              <a:rPr lang="en-US" altLang="ko-KR" dirty="0" smtClean="0"/>
              <a:t>.”</a:t>
            </a:r>
          </a:p>
          <a:p>
            <a:pPr lvl="2"/>
            <a:r>
              <a:rPr lang="ko-KR" altLang="en-US" dirty="0" smtClean="0"/>
              <a:t>최저임금법 </a:t>
            </a:r>
            <a:r>
              <a:rPr lang="en-US" altLang="ko-KR" dirty="0" smtClean="0"/>
              <a:t>1</a:t>
            </a:r>
            <a:r>
              <a:rPr lang="ko-KR" altLang="en-US" dirty="0" smtClean="0"/>
              <a:t>조</a:t>
            </a:r>
            <a:endParaRPr lang="en-US" altLang="ko-KR" dirty="0"/>
          </a:p>
          <a:p>
            <a:pPr lvl="1"/>
            <a:r>
              <a:rPr lang="en-US" altLang="ko-KR" dirty="0" smtClean="0"/>
              <a:t>“</a:t>
            </a:r>
            <a:r>
              <a:rPr lang="ko-KR" altLang="en-US" sz="2200" dirty="0"/>
              <a:t>최저임금제는 저임금 해소로 임금 격차가 완화되고 </a:t>
            </a:r>
            <a:r>
              <a:rPr lang="ko-KR" altLang="en-US" sz="2200" dirty="0" smtClean="0"/>
              <a:t>소득분배 개선에 </a:t>
            </a:r>
            <a:r>
              <a:rPr lang="ko-KR" altLang="en-US" sz="2200" dirty="0"/>
              <a:t>기여하며</a:t>
            </a:r>
            <a:r>
              <a:rPr lang="en-US" altLang="ko-KR" sz="2200" dirty="0"/>
              <a:t>, </a:t>
            </a:r>
            <a:r>
              <a:rPr lang="ko-KR" altLang="en-US" sz="2200" dirty="0"/>
              <a:t>근로자에게 일정한 수준 이상의 생계를 </a:t>
            </a:r>
            <a:r>
              <a:rPr lang="ko-KR" altLang="en-US" sz="2200" dirty="0" smtClean="0"/>
              <a:t>보장해 줌으로써 </a:t>
            </a:r>
            <a:r>
              <a:rPr lang="ko-KR" altLang="en-US" sz="2200" dirty="0"/>
              <a:t>근로자의 생활을 안정시키고 근로자의 사기를 </a:t>
            </a:r>
            <a:r>
              <a:rPr lang="ko-KR" altLang="en-US" sz="2200" dirty="0" smtClean="0"/>
              <a:t>올려주어 노동생산성이 </a:t>
            </a:r>
            <a:r>
              <a:rPr lang="ko-KR" altLang="en-US" sz="2200" dirty="0"/>
              <a:t>향상되는 효과가 </a:t>
            </a:r>
            <a:r>
              <a:rPr lang="ko-KR" altLang="en-US" sz="2200" dirty="0" smtClean="0"/>
              <a:t>있음</a:t>
            </a:r>
            <a:r>
              <a:rPr lang="en-US" altLang="ko-KR" sz="2200" dirty="0" smtClean="0"/>
              <a:t>”</a:t>
            </a:r>
          </a:p>
          <a:p>
            <a:pPr lvl="2"/>
            <a:r>
              <a:rPr lang="ko-KR" altLang="en-US" dirty="0" smtClean="0"/>
              <a:t>최저임금 위원회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최저임금 결정 방식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12</a:t>
            </a:fld>
            <a:endParaRPr lang="ko-KR" altLang="en-US"/>
          </a:p>
        </p:txBody>
      </p:sp>
      <p:pic>
        <p:nvPicPr>
          <p:cNvPr id="686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268760"/>
            <a:ext cx="6984776" cy="5349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최저임금에 대한 여러 주장들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최저임금 반대론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노동시장 왜곡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시장 가격 이상의 임금으로 실업을 유발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endParaRPr lang="en-US" altLang="ko-KR" dirty="0">
              <a:sym typeface="Wingdings" pitchFamily="2" charset="2"/>
            </a:endParaRPr>
          </a:p>
          <a:p>
            <a:r>
              <a:rPr lang="ko-KR" altLang="en-US" dirty="0" smtClean="0"/>
              <a:t>최저임금 </a:t>
            </a:r>
            <a:r>
              <a:rPr lang="ko-KR" altLang="en-US" dirty="0" err="1" smtClean="0"/>
              <a:t>찬성론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최저임금 인상으로 인한 소득 증가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경제 활성화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endParaRPr lang="en-US" altLang="ko-KR" dirty="0">
              <a:sym typeface="Wingdings" pitchFamily="2" charset="2"/>
            </a:endParaRPr>
          </a:p>
          <a:p>
            <a:r>
              <a:rPr lang="ko-KR" altLang="en-US" dirty="0" smtClean="0">
                <a:sym typeface="Wingdings" pitchFamily="2" charset="2"/>
              </a:rPr>
              <a:t>최저임금 </a:t>
            </a:r>
            <a:r>
              <a:rPr lang="ko-KR" altLang="en-US" dirty="0" err="1" smtClean="0">
                <a:sym typeface="Wingdings" pitchFamily="2" charset="2"/>
              </a:rPr>
              <a:t>활용론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smtClean="0">
                <a:sym typeface="Wingdings" pitchFamily="2" charset="2"/>
              </a:rPr>
              <a:t>저임금 노동자들의 투쟁을 위해 매개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`09</a:t>
            </a:r>
            <a:r>
              <a:rPr lang="ko-KR" altLang="en-US" dirty="0" smtClean="0"/>
              <a:t>년 경제위기와 최저임금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미국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스텔스</a:t>
            </a:r>
            <a:r>
              <a:rPr lang="ko-KR" altLang="en-US" dirty="0" smtClean="0"/>
              <a:t> 경기부양책</a:t>
            </a:r>
            <a:endParaRPr lang="en-US" altLang="ko-KR" dirty="0" smtClean="0"/>
          </a:p>
          <a:p>
            <a:pPr lvl="1"/>
            <a:r>
              <a:rPr lang="ko-KR" altLang="en-US" dirty="0"/>
              <a:t>연방정부와 주정부의 최저임금인상이 국가 재정에 부담을 주지 않으면서 경기 부양</a:t>
            </a:r>
            <a:r>
              <a:rPr lang="en-US" altLang="ko-KR" dirty="0"/>
              <a:t>, </a:t>
            </a:r>
            <a:r>
              <a:rPr lang="ko-KR" altLang="en-US" dirty="0"/>
              <a:t>소득 재분배를 할 수 있는 효과적인 정책 수단</a:t>
            </a:r>
          </a:p>
          <a:p>
            <a:pPr lvl="2"/>
            <a:r>
              <a:rPr lang="en-US" altLang="ko-KR" dirty="0"/>
              <a:t>2009</a:t>
            </a:r>
            <a:r>
              <a:rPr lang="ko-KR" altLang="en-US" dirty="0"/>
              <a:t>년 시급 </a:t>
            </a:r>
            <a:r>
              <a:rPr lang="en-US" altLang="ko-KR" dirty="0"/>
              <a:t>7.25 </a:t>
            </a:r>
            <a:r>
              <a:rPr lang="ko-KR" altLang="en-US" dirty="0"/>
              <a:t>달러를 시작으로 </a:t>
            </a:r>
            <a:r>
              <a:rPr lang="en-US" altLang="ko-KR" dirty="0"/>
              <a:t>2011</a:t>
            </a:r>
            <a:r>
              <a:rPr lang="ko-KR" altLang="en-US" dirty="0"/>
              <a:t>년까지 </a:t>
            </a:r>
            <a:r>
              <a:rPr lang="en-US" altLang="ko-KR" dirty="0"/>
              <a:t>9.50 </a:t>
            </a:r>
            <a:r>
              <a:rPr lang="ko-KR" altLang="en-US" dirty="0"/>
              <a:t>달러로 인상하기로 한 최저임금은 </a:t>
            </a:r>
            <a:r>
              <a:rPr lang="en-US" altLang="ko-KR" dirty="0"/>
              <a:t>2009</a:t>
            </a:r>
            <a:r>
              <a:rPr lang="ko-KR" altLang="en-US" dirty="0"/>
              <a:t>년 </a:t>
            </a:r>
            <a:r>
              <a:rPr lang="en-US" altLang="ko-KR" dirty="0"/>
              <a:t>228</a:t>
            </a:r>
            <a:r>
              <a:rPr lang="ko-KR" altLang="en-US" dirty="0"/>
              <a:t>만 가구에게 효과를 미치고</a:t>
            </a:r>
            <a:r>
              <a:rPr lang="en-US" altLang="ko-KR" dirty="0"/>
              <a:t>, 2011</a:t>
            </a:r>
            <a:r>
              <a:rPr lang="ko-KR" altLang="en-US" dirty="0"/>
              <a:t>년이 되면 </a:t>
            </a:r>
            <a:r>
              <a:rPr lang="en-US" altLang="ko-KR" dirty="0"/>
              <a:t>965</a:t>
            </a:r>
            <a:r>
              <a:rPr lang="ko-KR" altLang="en-US" dirty="0"/>
              <a:t>만 가구에 효과를 미친다</a:t>
            </a:r>
            <a:r>
              <a:rPr lang="en-US" altLang="ko-KR" dirty="0"/>
              <a:t>. </a:t>
            </a:r>
            <a:r>
              <a:rPr lang="ko-KR" altLang="en-US" dirty="0"/>
              <a:t>이로 인한 소비 증대는 </a:t>
            </a:r>
            <a:r>
              <a:rPr lang="en-US" altLang="ko-KR" dirty="0"/>
              <a:t>2009</a:t>
            </a:r>
            <a:r>
              <a:rPr lang="ko-KR" altLang="en-US" dirty="0"/>
              <a:t>년 </a:t>
            </a:r>
            <a:r>
              <a:rPr lang="en-US" altLang="ko-KR" dirty="0"/>
              <a:t>56</a:t>
            </a:r>
            <a:r>
              <a:rPr lang="ko-KR" altLang="en-US" dirty="0"/>
              <a:t>억 달러</a:t>
            </a:r>
            <a:r>
              <a:rPr lang="en-US" altLang="ko-KR" dirty="0"/>
              <a:t>, 2011</a:t>
            </a:r>
            <a:r>
              <a:rPr lang="ko-KR" altLang="en-US" dirty="0"/>
              <a:t>년 </a:t>
            </a:r>
            <a:r>
              <a:rPr lang="en-US" altLang="ko-KR" dirty="0"/>
              <a:t>420</a:t>
            </a:r>
            <a:r>
              <a:rPr lang="ko-KR" altLang="en-US" dirty="0"/>
              <a:t>억 달러로 늘어난다고 추정</a:t>
            </a:r>
          </a:p>
          <a:p>
            <a:pPr lvl="2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`09</a:t>
            </a:r>
            <a:r>
              <a:rPr lang="ko-KR" altLang="en-US" dirty="0" smtClean="0"/>
              <a:t>년 경제위기와 최저임금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유럽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평균임금 대비 </a:t>
            </a:r>
            <a:r>
              <a:rPr lang="en-US" altLang="ko-KR" dirty="0" smtClean="0"/>
              <a:t>60%</a:t>
            </a:r>
            <a:r>
              <a:rPr lang="ko-KR" altLang="en-US" dirty="0" smtClean="0"/>
              <a:t>로 최저임금 인상</a:t>
            </a:r>
            <a:endParaRPr lang="en-US" altLang="ko-KR" dirty="0" smtClean="0"/>
          </a:p>
          <a:p>
            <a:pPr lvl="1"/>
            <a:r>
              <a:rPr lang="en-US" altLang="ko-KR" dirty="0"/>
              <a:t>1930</a:t>
            </a:r>
            <a:r>
              <a:rPr lang="ko-KR" altLang="en-US" dirty="0"/>
              <a:t>년 대공황 당시 유럽에서 임금을 줄이면서 디플레이션이 발생했던 예를 반면교사로 삼자는 것</a:t>
            </a:r>
          </a:p>
          <a:p>
            <a:pPr lvl="2"/>
            <a:r>
              <a:rPr lang="en-US" altLang="ko-KR" dirty="0"/>
              <a:t>2008</a:t>
            </a:r>
            <a:r>
              <a:rPr lang="ko-KR" altLang="en-US" dirty="0"/>
              <a:t>년 </a:t>
            </a:r>
            <a:r>
              <a:rPr lang="en-US" altLang="ko-KR" dirty="0"/>
              <a:t>10</a:t>
            </a:r>
            <a:r>
              <a:rPr lang="ko-KR" altLang="en-US" dirty="0"/>
              <a:t>월에는 이미 유럽 의회에서 평균 임금 대비 </a:t>
            </a:r>
            <a:r>
              <a:rPr lang="en-US" altLang="ko-KR" dirty="0"/>
              <a:t>60%</a:t>
            </a:r>
            <a:r>
              <a:rPr lang="ko-KR" altLang="en-US" dirty="0"/>
              <a:t>의 최저임금 달성을 위한 위원회가 구성되어 활동하기도 했으며</a:t>
            </a:r>
            <a:r>
              <a:rPr lang="en-US" altLang="ko-KR" dirty="0"/>
              <a:t>, 2010</a:t>
            </a:r>
            <a:r>
              <a:rPr lang="ko-KR" altLang="en-US" dirty="0"/>
              <a:t>년 </a:t>
            </a:r>
            <a:r>
              <a:rPr lang="en-US" altLang="ko-KR" dirty="0"/>
              <a:t>4</a:t>
            </a:r>
            <a:r>
              <a:rPr lang="ko-KR" altLang="en-US" dirty="0"/>
              <a:t>월에는 벨기에 의회가 좀 더 구체적으로 이를 추진하기 위해 </a:t>
            </a:r>
            <a:r>
              <a:rPr lang="en-US" altLang="ko-KR" dirty="0"/>
              <a:t>2010</a:t>
            </a:r>
            <a:r>
              <a:rPr lang="ko-KR" altLang="en-US" dirty="0"/>
              <a:t>년 내에 빈곤선 이상의 유럽 최저임금 설정</a:t>
            </a:r>
            <a:r>
              <a:rPr lang="en-US" altLang="ko-KR" dirty="0"/>
              <a:t>, </a:t>
            </a:r>
            <a:r>
              <a:rPr lang="ko-KR" altLang="en-US" dirty="0"/>
              <a:t>유럽연합 내 임금실태에 대한 구체적 조사</a:t>
            </a:r>
            <a:r>
              <a:rPr lang="en-US" altLang="ko-KR" dirty="0"/>
              <a:t>, </a:t>
            </a:r>
            <a:r>
              <a:rPr lang="ko-KR" altLang="en-US" dirty="0"/>
              <a:t>사회적 파트너간의 협의 등을 고용</a:t>
            </a:r>
            <a:r>
              <a:rPr lang="en-US" altLang="ko-KR" dirty="0"/>
              <a:t>, </a:t>
            </a:r>
            <a:r>
              <a:rPr lang="ko-KR" altLang="en-US" dirty="0"/>
              <a:t>사회정책</a:t>
            </a:r>
            <a:r>
              <a:rPr lang="en-US" altLang="ko-KR" dirty="0"/>
              <a:t>, </a:t>
            </a:r>
            <a:r>
              <a:rPr lang="ko-KR" altLang="en-US" dirty="0"/>
              <a:t>건강 및 소비 이사회</a:t>
            </a:r>
            <a:r>
              <a:rPr lang="en-US" altLang="ko-KR" dirty="0"/>
              <a:t>(EPSCO)</a:t>
            </a:r>
            <a:r>
              <a:rPr lang="ko-KR" altLang="en-US" dirty="0"/>
              <a:t>에서 실시하자고 제안</a:t>
            </a:r>
          </a:p>
          <a:p>
            <a:pPr lvl="2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한국의 최저임금 추이</a:t>
            </a:r>
            <a:endParaRPr lang="ko-KR" altLang="en-US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323528" y="1700808"/>
          <a:ext cx="8568952" cy="3578585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071119"/>
                <a:gridCol w="1071119"/>
                <a:gridCol w="1071119"/>
                <a:gridCol w="1071119"/>
                <a:gridCol w="1071119"/>
                <a:gridCol w="1071119"/>
                <a:gridCol w="1071119"/>
                <a:gridCol w="1071119"/>
              </a:tblGrid>
              <a:tr h="287540">
                <a:tc>
                  <a:txBody>
                    <a:bodyPr/>
                    <a:lstStyle/>
                    <a:p>
                      <a:r>
                        <a:rPr lang="ko-KR" altLang="en-US" sz="1600" dirty="0"/>
                        <a:t> 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/>
                        <a:t>2004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/>
                        <a:t>2005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/>
                        <a:t>2006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/>
                        <a:t>2007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/>
                        <a:t>2008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/>
                        <a:t>2009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/>
                        <a:t>2010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</a:tr>
              <a:tr h="572235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600"/>
                        <a:t>시간급 최저임금</a:t>
                      </a:r>
                      <a:endParaRPr lang="ko-KR" altLang="en-US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 dirty="0"/>
                        <a:t>2,510</a:t>
                      </a:r>
                      <a:endParaRPr lang="en-US" altLang="ko-KR" sz="1600" dirty="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 dirty="0"/>
                        <a:t>2,840</a:t>
                      </a:r>
                      <a:endParaRPr lang="en-US" altLang="ko-KR" sz="1600" dirty="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3,100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3,480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3,770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4,000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4,110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</a:tr>
              <a:tr h="762073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600"/>
                        <a:t>전년대비 인상률</a:t>
                      </a:r>
                      <a:r>
                        <a:rPr lang="en-US" altLang="ko-KR" sz="1600"/>
                        <a:t>(%)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10.30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13.10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9.20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12.30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8.30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6.10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2.75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</a:tr>
              <a:tr h="393877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600"/>
                        <a:t>영향률</a:t>
                      </a:r>
                      <a:r>
                        <a:rPr lang="en-US" altLang="ko-KR" sz="1600"/>
                        <a:t>(%)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7.6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8.8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10.3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11.9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13.8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13.1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15.9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</a:tr>
              <a:tr h="762073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600" dirty="0"/>
                        <a:t>적용대상 근로자수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13,631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14,149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14,584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14,968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15,351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15,882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16,103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</a:tr>
              <a:tr h="750595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600"/>
                        <a:t>수혜 근로자 수</a:t>
                      </a:r>
                      <a:endParaRPr lang="ko-KR" altLang="en-US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1,035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1,245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1,503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1,784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2,124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/>
                        <a:t>2,085</a:t>
                      </a:r>
                      <a:endParaRPr lang="en-US" altLang="ko-KR" sz="160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600" dirty="0"/>
                        <a:t>2,566</a:t>
                      </a:r>
                      <a:endParaRPr lang="en-US" altLang="ko-KR" sz="1600" dirty="0">
                        <a:solidFill>
                          <a:srgbClr val="000000"/>
                        </a:solidFill>
                        <a:latin typeface="Dotum"/>
                      </a:endParaRPr>
                    </a:p>
                  </a:txBody>
                  <a:tcPr marL="25833" marR="25833" marT="25833" marB="25833" anchor="ctr"/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16</a:t>
            </a:fld>
            <a:endParaRPr lang="ko-KR" altLang="en-US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rPr>
              <a:t/>
            </a:r>
            <a:br>
              <a:rPr kumimoji="1" lang="ko-KR" altLang="ko-K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rPr>
            </a:b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3312368" cy="142617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국제비교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(2009)</a:t>
            </a:r>
            <a:endParaRPr lang="ko-KR" altLang="en-US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3347864" y="476673"/>
          <a:ext cx="4752528" cy="5904666"/>
        </p:xfrm>
        <a:graphic>
          <a:graphicData uri="http://schemas.openxmlformats.org/drawingml/2006/table">
            <a:tbl>
              <a:tblPr/>
              <a:tblGrid>
                <a:gridCol w="2973803"/>
                <a:gridCol w="1778725"/>
              </a:tblGrid>
              <a:tr h="423651"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500" b="0" i="0" u="none" strike="noStrike" dirty="0">
                          <a:latin typeface="돋움"/>
                        </a:rPr>
                        <a:t>국가</a:t>
                      </a:r>
                      <a:endParaRPr lang="ko-KR" altLang="en-US" sz="1500" b="0" i="0" u="none" strike="noStrike" dirty="0">
                        <a:latin typeface="Aria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500" b="0" i="0" u="none" strike="noStrike">
                          <a:latin typeface="돋움"/>
                        </a:rPr>
                        <a:t>평균임금대비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 dirty="0">
                          <a:solidFill>
                            <a:srgbClr val="804000"/>
                          </a:solidFill>
                          <a:latin typeface="Arial"/>
                        </a:rPr>
                        <a:t>New Zealand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0.52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 dirty="0">
                          <a:solidFill>
                            <a:srgbClr val="804000"/>
                          </a:solidFill>
                          <a:latin typeface="Arial"/>
                        </a:rPr>
                        <a:t>France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0.48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 dirty="0">
                          <a:solidFill>
                            <a:srgbClr val="804000"/>
                          </a:solidFill>
                          <a:latin typeface="Arial"/>
                        </a:rPr>
                        <a:t>Australia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0.45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Belgium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0.44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 dirty="0">
                          <a:solidFill>
                            <a:srgbClr val="804000"/>
                          </a:solidFill>
                          <a:latin typeface="Arial"/>
                        </a:rPr>
                        <a:t>Ireland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0.43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 dirty="0">
                          <a:solidFill>
                            <a:srgbClr val="804000"/>
                          </a:solidFill>
                          <a:latin typeface="Arial"/>
                        </a:rPr>
                        <a:t>Netherlands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0.42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 dirty="0">
                          <a:solidFill>
                            <a:srgbClr val="804000"/>
                          </a:solidFill>
                          <a:latin typeface="Arial"/>
                        </a:rPr>
                        <a:t>Slovenia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0.41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Canada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0.38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Turkey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0.38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United Kingdom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0.38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Poland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0.37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Portugal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0.37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Slovak Republic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0.36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Lithuania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0.36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Hungary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0.35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Luxembourg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0.35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Spain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0.35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Greece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0.33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Korea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0.33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Japan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>
                          <a:solidFill>
                            <a:srgbClr val="666666"/>
                          </a:solidFill>
                          <a:latin typeface="Arial"/>
                        </a:rPr>
                        <a:t>0.32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Romania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0.32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Czech Republic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D5"/>
                    </a:solidFill>
                  </a:tcPr>
                </a:tc>
              </a:tr>
              <a:tr h="238305"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b="0" i="0" u="none" strike="noStrike">
                          <a:solidFill>
                            <a:srgbClr val="804000"/>
                          </a:solidFill>
                          <a:latin typeface="Arial"/>
                        </a:rPr>
                        <a:t>United States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A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ko-KR" sz="1500" b="0" i="0" u="none" strike="noStrike" dirty="0">
                          <a:solidFill>
                            <a:srgbClr val="666666"/>
                          </a:solidFill>
                          <a:latin typeface="Arial"/>
                        </a:rPr>
                        <a:t>0.27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최저임금 </a:t>
            </a:r>
            <a:r>
              <a:rPr lang="ko-KR" altLang="en-US" dirty="0" smtClean="0"/>
              <a:t>적용 예외 조항이 있는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노동자들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/>
          <a:lstStyle/>
          <a:p>
            <a:pPr lvl="1"/>
            <a:r>
              <a:rPr lang="en-US" altLang="ko-KR" dirty="0" smtClean="0"/>
              <a:t>1) </a:t>
            </a:r>
            <a:r>
              <a:rPr lang="ko-KR" altLang="en-US" dirty="0" smtClean="0"/>
              <a:t>가구에 </a:t>
            </a:r>
            <a:r>
              <a:rPr lang="ko-KR" altLang="en-US" dirty="0"/>
              <a:t>고용된 요리사</a:t>
            </a:r>
            <a:r>
              <a:rPr lang="en-US" altLang="ko-KR" dirty="0"/>
              <a:t>, </a:t>
            </a:r>
            <a:r>
              <a:rPr lang="ko-KR" altLang="en-US" dirty="0"/>
              <a:t>가정부</a:t>
            </a:r>
            <a:r>
              <a:rPr lang="en-US" altLang="ko-KR" dirty="0"/>
              <a:t>, </a:t>
            </a:r>
            <a:r>
              <a:rPr lang="ko-KR" altLang="en-US" dirty="0"/>
              <a:t>세탁부</a:t>
            </a:r>
            <a:r>
              <a:rPr lang="en-US" altLang="ko-KR" dirty="0"/>
              <a:t>, </a:t>
            </a:r>
            <a:r>
              <a:rPr lang="ko-KR" altLang="en-US" dirty="0"/>
              <a:t>보모</a:t>
            </a:r>
            <a:r>
              <a:rPr lang="en-US" altLang="ko-KR" dirty="0"/>
              <a:t>, </a:t>
            </a:r>
            <a:r>
              <a:rPr lang="ko-KR" altLang="en-US" dirty="0"/>
              <a:t>유모</a:t>
            </a:r>
            <a:r>
              <a:rPr lang="en-US" altLang="ko-KR" dirty="0"/>
              <a:t>, </a:t>
            </a:r>
            <a:r>
              <a:rPr lang="ko-KR" altLang="en-US" dirty="0"/>
              <a:t>참모</a:t>
            </a:r>
            <a:r>
              <a:rPr lang="en-US" altLang="ko-KR" dirty="0"/>
              <a:t>, </a:t>
            </a:r>
            <a:r>
              <a:rPr lang="ko-KR" altLang="en-US" dirty="0"/>
              <a:t>개인비서</a:t>
            </a:r>
            <a:r>
              <a:rPr lang="en-US" altLang="ko-KR" dirty="0" smtClean="0"/>
              <a:t>,</a:t>
            </a:r>
            <a:r>
              <a:rPr lang="ko-KR" altLang="en-US" dirty="0" smtClean="0"/>
              <a:t>집사</a:t>
            </a:r>
            <a:r>
              <a:rPr lang="en-US" altLang="ko-KR" dirty="0"/>
              <a:t>, </a:t>
            </a:r>
            <a:r>
              <a:rPr lang="ko-KR" altLang="en-US" dirty="0"/>
              <a:t>운전사</a:t>
            </a:r>
            <a:r>
              <a:rPr lang="en-US" altLang="ko-KR" dirty="0"/>
              <a:t>, </a:t>
            </a:r>
            <a:r>
              <a:rPr lang="ko-KR" altLang="en-US" dirty="0"/>
              <a:t>정원관리인</a:t>
            </a:r>
            <a:r>
              <a:rPr lang="en-US" altLang="ko-KR" dirty="0"/>
              <a:t>, </a:t>
            </a:r>
            <a:r>
              <a:rPr lang="ko-KR" altLang="en-US" dirty="0" smtClean="0"/>
              <a:t>가정교사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r>
              <a:rPr lang="en-US" altLang="ko-KR" dirty="0" smtClean="0"/>
              <a:t>2) </a:t>
            </a:r>
            <a:r>
              <a:rPr lang="ko-KR" altLang="en-US" dirty="0" smtClean="0"/>
              <a:t>수습사용 중에 있는 자로서 </a:t>
            </a:r>
            <a:r>
              <a:rPr lang="ko-KR" altLang="en-US" dirty="0" err="1" smtClean="0"/>
              <a:t>수습사용한</a:t>
            </a:r>
            <a:r>
              <a:rPr lang="ko-KR" altLang="en-US" dirty="0" smtClean="0"/>
              <a:t> 날부터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개월 이내인 자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r>
              <a:rPr lang="en-US" altLang="ko-KR" dirty="0" smtClean="0"/>
              <a:t>3) </a:t>
            </a:r>
            <a:r>
              <a:rPr lang="ko-KR" altLang="en-US" dirty="0"/>
              <a:t>경비원</a:t>
            </a:r>
            <a:r>
              <a:rPr lang="en-US" altLang="ko-KR" dirty="0"/>
              <a:t>(</a:t>
            </a:r>
            <a:r>
              <a:rPr lang="ko-KR" altLang="en-US" dirty="0"/>
              <a:t>공동주택</a:t>
            </a:r>
            <a:r>
              <a:rPr lang="en-US" altLang="ko-KR" dirty="0"/>
              <a:t>, </a:t>
            </a:r>
            <a:r>
              <a:rPr lang="ko-KR" altLang="en-US" dirty="0"/>
              <a:t>건물 등</a:t>
            </a:r>
            <a:r>
              <a:rPr lang="en-US" altLang="ko-KR" dirty="0"/>
              <a:t>), </a:t>
            </a:r>
            <a:r>
              <a:rPr lang="ko-KR" altLang="en-US" dirty="0"/>
              <a:t>물품감시원</a:t>
            </a:r>
            <a:r>
              <a:rPr lang="en-US" altLang="ko-KR" dirty="0"/>
              <a:t>, </a:t>
            </a:r>
            <a:r>
              <a:rPr lang="ko-KR" altLang="en-US" dirty="0"/>
              <a:t>수위 등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최저임금 인상</a:t>
            </a:r>
            <a:r>
              <a:rPr lang="en-US" altLang="ko-KR" dirty="0"/>
              <a:t>.</a:t>
            </a:r>
            <a:r>
              <a:rPr lang="en-US" altLang="ko-KR" dirty="0" smtClean="0"/>
              <a:t> </a:t>
            </a:r>
            <a:r>
              <a:rPr lang="ko-KR" altLang="en-US" dirty="0" smtClean="0"/>
              <a:t>하지만 효과는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최저임금미만</a:t>
            </a:r>
            <a:r>
              <a:rPr lang="ko-KR" altLang="en-US" dirty="0" smtClean="0"/>
              <a:t> 노동자 </a:t>
            </a:r>
            <a:r>
              <a:rPr lang="en-US" altLang="ko-KR" dirty="0" smtClean="0"/>
              <a:t>210</a:t>
            </a:r>
            <a:r>
              <a:rPr lang="ko-KR" altLang="en-US" dirty="0" smtClean="0"/>
              <a:t>만 명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19</a:t>
            </a:fld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51520" y="2636912"/>
          <a:ext cx="8676458" cy="2592288"/>
        </p:xfrm>
        <a:graphic>
          <a:graphicData uri="http://schemas.openxmlformats.org/drawingml/2006/table">
            <a:tbl>
              <a:tblPr/>
              <a:tblGrid>
                <a:gridCol w="645579"/>
                <a:gridCol w="533511"/>
                <a:gridCol w="999150"/>
                <a:gridCol w="493458"/>
                <a:gridCol w="437621"/>
                <a:gridCol w="549296"/>
                <a:gridCol w="437621"/>
                <a:gridCol w="493458"/>
                <a:gridCol w="437621"/>
                <a:gridCol w="493458"/>
                <a:gridCol w="437621"/>
                <a:gridCol w="539825"/>
                <a:gridCol w="428149"/>
                <a:gridCol w="493458"/>
                <a:gridCol w="437621"/>
                <a:gridCol w="819011"/>
              </a:tblGrid>
              <a:tr h="41851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조선일보명조"/>
                        </a:rPr>
                        <a:t>법정최저임금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시간당 </a:t>
                      </a:r>
                    </a:p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임금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2007.8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2008.3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2008.8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2009.3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2009.8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2010.3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최저임금</a:t>
                      </a:r>
                    </a:p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영향률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4185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연도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조선일보명조"/>
                        </a:rPr>
                        <a:t>시급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수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비율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수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비율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수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비율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수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비율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수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비율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수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</a:rPr>
                        <a:t>비율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85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2007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년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3,480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3480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원미만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1,891 </a:t>
                      </a:r>
                      <a:endParaRPr lang="en-US" sz="1100" dirty="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11.9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1,613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10.1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1,437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8.9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1,436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8.9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1,312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8.0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1,152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6.9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4.5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4185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2008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년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3,770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3770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원미만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2,277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14.3 </a:t>
                      </a:r>
                      <a:endParaRPr lang="en-US" sz="1100" dirty="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1,929 </a:t>
                      </a:r>
                      <a:endParaRPr lang="en-US" sz="1100" dirty="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12.1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1,746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10.8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1,715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10.7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1,600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9.7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1,412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8.5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2.4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4591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2009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년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4,000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4000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원미만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2,287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14.2 </a:t>
                      </a:r>
                      <a:endParaRPr lang="en-US" sz="1100" dirty="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2,221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13.8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2,104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12.8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1,933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11.6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3.4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  <a:tr h="4591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2010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년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4,110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4110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원미만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2,302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14.0 </a:t>
                      </a:r>
                      <a:endParaRPr lang="en-US" sz="1100" dirty="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2,105 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12.7</a:t>
                      </a:r>
                      <a:endParaRPr lang="en-US" sz="110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조선일보명조"/>
                          <a:ea typeface="조선일보명조"/>
                        </a:rPr>
                        <a:t>1.2</a:t>
                      </a:r>
                      <a:endParaRPr lang="en-US" sz="1100" dirty="0">
                        <a:solidFill>
                          <a:srgbClr val="000000"/>
                        </a:solidFill>
                        <a:latin typeface="조선일보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</a:tr>
            </a:tbl>
          </a:graphicData>
        </a:graphic>
      </p:graphicFrame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처벌 조항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3</a:t>
            </a:r>
            <a:r>
              <a:rPr lang="ko-KR" altLang="en-US" dirty="0"/>
              <a:t>년 이하의 징역 또는 </a:t>
            </a:r>
            <a:r>
              <a:rPr lang="en-US" altLang="ko-KR" dirty="0"/>
              <a:t>2</a:t>
            </a:r>
            <a:r>
              <a:rPr lang="ko-KR" altLang="en-US" dirty="0" err="1"/>
              <a:t>천만원</a:t>
            </a:r>
            <a:r>
              <a:rPr lang="ko-KR" altLang="en-US" dirty="0"/>
              <a:t> 이하의 </a:t>
            </a:r>
            <a:r>
              <a:rPr lang="ko-KR" altLang="en-US" dirty="0" smtClean="0"/>
              <a:t>벌금</a:t>
            </a:r>
            <a:endParaRPr lang="en-US" altLang="ko-KR" dirty="0"/>
          </a:p>
          <a:p>
            <a:pPr lvl="1"/>
            <a:r>
              <a:rPr lang="ko-KR" altLang="en-US" dirty="0"/>
              <a:t>○ 사용자가 최저임금의 적용을 받는 근로자에 대하여 </a:t>
            </a:r>
            <a:r>
              <a:rPr lang="ko-KR" altLang="en-US" dirty="0" err="1" smtClean="0"/>
              <a:t>최저임금액이상의</a:t>
            </a:r>
            <a:r>
              <a:rPr lang="ko-KR" altLang="en-US" dirty="0" smtClean="0"/>
              <a:t> </a:t>
            </a:r>
            <a:r>
              <a:rPr lang="ko-KR" altLang="en-US" dirty="0"/>
              <a:t>임금을 지급하지 아니한 경우</a:t>
            </a:r>
          </a:p>
          <a:p>
            <a:pPr lvl="1"/>
            <a:r>
              <a:rPr lang="ko-KR" altLang="en-US" dirty="0"/>
              <a:t>○ 사용자가「최저임금법」에 의한 최저임금을 이유로 종전의 </a:t>
            </a:r>
            <a:r>
              <a:rPr lang="ko-KR" altLang="en-US" dirty="0" smtClean="0"/>
              <a:t>임금수준을 </a:t>
            </a:r>
            <a:r>
              <a:rPr lang="ko-KR" altLang="en-US" dirty="0"/>
              <a:t>저하시키는 </a:t>
            </a:r>
            <a:r>
              <a:rPr lang="ko-KR" altLang="en-US" dirty="0" smtClean="0"/>
              <a:t>경우</a:t>
            </a:r>
            <a:endParaRPr lang="en-US" altLang="ko-KR" dirty="0" smtClean="0"/>
          </a:p>
          <a:p>
            <a:r>
              <a:rPr lang="en-US" altLang="ko-KR" dirty="0"/>
              <a:t>100</a:t>
            </a:r>
            <a:r>
              <a:rPr lang="ko-KR" altLang="en-US" dirty="0"/>
              <a:t>만원 이하의 </a:t>
            </a:r>
            <a:r>
              <a:rPr lang="ko-KR" altLang="en-US" dirty="0" smtClean="0"/>
              <a:t>과태료</a:t>
            </a:r>
            <a:endParaRPr lang="en-US" altLang="ko-KR" dirty="0" smtClean="0"/>
          </a:p>
          <a:p>
            <a:pPr lvl="1"/>
            <a:r>
              <a:rPr lang="ko-KR" altLang="en-US" sz="2200" dirty="0"/>
              <a:t>사용자가 노동부장관이 결정</a:t>
            </a:r>
            <a:r>
              <a:rPr lang="en-US" altLang="ko-KR" sz="2200" dirty="0"/>
              <a:t>․</a:t>
            </a:r>
            <a:r>
              <a:rPr lang="ko-KR" altLang="en-US" sz="2200" dirty="0"/>
              <a:t>고시한 </a:t>
            </a:r>
            <a:r>
              <a:rPr lang="ko-KR" altLang="en-US" sz="2200" dirty="0" err="1"/>
              <a:t>최저임금액</a:t>
            </a:r>
            <a:r>
              <a:rPr lang="ko-KR" altLang="en-US" sz="2200" dirty="0"/>
              <a:t> 등을 </a:t>
            </a:r>
            <a:r>
              <a:rPr lang="ko-KR" altLang="en-US" sz="2200" dirty="0" smtClean="0"/>
              <a:t>근로자에게 주지시키지 </a:t>
            </a:r>
            <a:r>
              <a:rPr lang="ko-KR" altLang="en-US" sz="2200" dirty="0"/>
              <a:t>않은 경우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최저임금인상 효과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980133"/>
            <a:ext cx="8229600" cy="4525963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736283"/>
            <a:ext cx="2133600" cy="365125"/>
          </a:xfrm>
        </p:spPr>
        <p:txBody>
          <a:bodyPr/>
          <a:lstStyle/>
          <a:p>
            <a:fld id="{AA834C6F-95AF-454F-A7DA-0F1A81BDB8CD}" type="slidenum">
              <a:rPr lang="ko-KR" altLang="en-US" smtClean="0"/>
              <a:pPr/>
              <a:t>21</a:t>
            </a:fld>
            <a:endParaRPr lang="ko-KR" alt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305595"/>
            <a:ext cx="4392488" cy="5363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317287"/>
            <a:ext cx="3960440" cy="542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최저임금은 최고임금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22</a:t>
            </a:fld>
            <a:endParaRPr lang="ko-KR" alt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052736"/>
            <a:ext cx="5917407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55576" y="4482986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&lt;</a:t>
            </a:r>
            <a:r>
              <a:rPr lang="ko-KR" altLang="en-US" dirty="0" smtClean="0"/>
              <a:t>임금 산정 기준</a:t>
            </a:r>
            <a:r>
              <a:rPr lang="en-US" altLang="ko-KR" dirty="0" smtClean="0"/>
              <a:t>&gt;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/>
              <a:t>편의점 </a:t>
            </a:r>
            <a:r>
              <a:rPr lang="ko-KR" altLang="en-US" dirty="0" err="1" smtClean="0"/>
              <a:t>알바</a:t>
            </a:r>
            <a:r>
              <a:rPr lang="ko-KR" altLang="en-US" dirty="0" smtClean="0"/>
              <a:t> 임금 </a:t>
            </a:r>
            <a:r>
              <a:rPr lang="en-US" altLang="ko-KR" dirty="0" smtClean="0"/>
              <a:t>= </a:t>
            </a:r>
            <a:r>
              <a:rPr lang="ko-KR" altLang="en-US" dirty="0" smtClean="0"/>
              <a:t>최저임금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공단지역 생산직 노동자 임금 </a:t>
            </a:r>
            <a:r>
              <a:rPr lang="en-US" altLang="ko-KR" dirty="0" smtClean="0"/>
              <a:t>= </a:t>
            </a:r>
            <a:r>
              <a:rPr lang="ko-KR" altLang="en-US" dirty="0" smtClean="0"/>
              <a:t>최저임금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청소 시설 관리 등 </a:t>
            </a:r>
            <a:r>
              <a:rPr lang="en-US" altLang="ko-KR" dirty="0" smtClean="0"/>
              <a:t>= </a:t>
            </a:r>
            <a:r>
              <a:rPr lang="ko-KR" altLang="en-US" dirty="0" smtClean="0"/>
              <a:t>최저임금</a:t>
            </a:r>
            <a:endParaRPr lang="ko-KR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892480" cy="1143000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최저임금 투쟁이 필요한 이유</a:t>
            </a:r>
            <a:r>
              <a:rPr lang="en-US" altLang="ko-KR" dirty="0" smtClean="0"/>
              <a:t>1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 smtClean="0"/>
              <a:t>저임금 노동자 조직률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23</a:t>
            </a:fld>
            <a:endParaRPr lang="ko-KR" altLang="en-US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340768"/>
            <a:ext cx="7056784" cy="5200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최저임금투쟁이 필요한 이유</a:t>
            </a:r>
            <a:r>
              <a:rPr lang="en-US" altLang="ko-KR" dirty="0" smtClean="0"/>
              <a:t>2</a:t>
            </a:r>
            <a:br>
              <a:rPr lang="en-US" altLang="ko-KR" dirty="0" smtClean="0"/>
            </a:br>
            <a:r>
              <a:rPr lang="en-US" altLang="ko-KR" dirty="0" smtClean="0"/>
              <a:t>-</a:t>
            </a:r>
            <a:r>
              <a:rPr lang="ko-KR" altLang="en-US" dirty="0" smtClean="0"/>
              <a:t>항시적 경제위기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24</a:t>
            </a:fld>
            <a:endParaRPr lang="ko-KR" altLang="en-U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23" name="_x71334240" descr="DRW00000b74bd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628799"/>
            <a:ext cx="6912768" cy="44650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최저임금 투쟁 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시혜적 요구에서 노동자 공동 임금 요구로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전체노동자 공동 정액 인상 요구 </a:t>
            </a:r>
            <a:r>
              <a:rPr lang="en-US" altLang="ko-KR" dirty="0" smtClean="0"/>
              <a:t>(</a:t>
            </a:r>
            <a:r>
              <a:rPr lang="ko-KR" altLang="en-US" dirty="0" smtClean="0"/>
              <a:t>최저임금 포함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25</a:t>
            </a:fld>
            <a:endParaRPr lang="ko-KR" altLang="en-US"/>
          </a:p>
        </p:txBody>
      </p:sp>
      <p:graphicFrame>
        <p:nvGraphicFramePr>
          <p:cNvPr id="31748" name="Object 4"/>
          <p:cNvGraphicFramePr>
            <a:graphicFrameLocks noChangeAspect="1"/>
          </p:cNvGraphicFramePr>
          <p:nvPr/>
        </p:nvGraphicFramePr>
        <p:xfrm>
          <a:off x="1115616" y="2859329"/>
          <a:ext cx="6840760" cy="3685115"/>
        </p:xfrm>
        <a:graphic>
          <a:graphicData uri="http://schemas.openxmlformats.org/presentationml/2006/ole">
            <p:oleObj spid="_x0000_s31748" name="Worksheet" r:id="rId3" imgW="6153221" imgH="3619561" progId="Excel.Sheet.8">
              <p:embed/>
            </p:oleObj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최저임금 투쟁 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/>
              <a:t>◯ 최저임금 정기 대국민캠페인</a:t>
            </a:r>
            <a:endParaRPr lang="ko-KR" altLang="en-US" dirty="0"/>
          </a:p>
          <a:p>
            <a:pPr lvl="1"/>
            <a:r>
              <a:rPr lang="en-US" altLang="ko-KR" dirty="0"/>
              <a:t>- </a:t>
            </a:r>
            <a:r>
              <a:rPr lang="ko-KR" altLang="en-US" dirty="0"/>
              <a:t>명칭</a:t>
            </a:r>
            <a:r>
              <a:rPr lang="en-US" altLang="ko-KR" dirty="0"/>
              <a:t>: </a:t>
            </a:r>
            <a:r>
              <a:rPr lang="ko-KR" altLang="en-US" dirty="0"/>
              <a:t>생활임금 보장을 위한 최저임금 현실화 대국민 캠페인 </a:t>
            </a:r>
          </a:p>
          <a:p>
            <a:pPr lvl="1"/>
            <a:r>
              <a:rPr lang="en-US" altLang="ko-KR" dirty="0"/>
              <a:t>- </a:t>
            </a:r>
            <a:r>
              <a:rPr lang="ko-KR" altLang="en-US" dirty="0"/>
              <a:t>기간</a:t>
            </a:r>
            <a:r>
              <a:rPr lang="en-US" altLang="ko-KR" dirty="0"/>
              <a:t>: 1</a:t>
            </a:r>
            <a:r>
              <a:rPr lang="ko-KR" altLang="en-US" dirty="0"/>
              <a:t>기 </a:t>
            </a:r>
            <a:r>
              <a:rPr lang="en-US" altLang="ko-KR" dirty="0"/>
              <a:t>: 2011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월 ∼ </a:t>
            </a:r>
            <a:r>
              <a:rPr lang="en-US" altLang="ko-KR" dirty="0"/>
              <a:t>2011</a:t>
            </a:r>
            <a:r>
              <a:rPr lang="ko-KR" altLang="en-US" dirty="0"/>
              <a:t>년 </a:t>
            </a:r>
            <a:r>
              <a:rPr lang="en-US" altLang="ko-KR" dirty="0"/>
              <a:t>6</a:t>
            </a:r>
            <a:r>
              <a:rPr lang="ko-KR" altLang="en-US" dirty="0"/>
              <a:t>월 </a:t>
            </a:r>
            <a:r>
              <a:rPr lang="en-US" altLang="ko-KR" dirty="0"/>
              <a:t>/ 2</a:t>
            </a:r>
            <a:r>
              <a:rPr lang="ko-KR" altLang="en-US" dirty="0"/>
              <a:t>기 </a:t>
            </a:r>
            <a:r>
              <a:rPr lang="en-US" altLang="ko-KR" dirty="0"/>
              <a:t>: 2011</a:t>
            </a:r>
            <a:r>
              <a:rPr lang="ko-KR" altLang="en-US" dirty="0"/>
              <a:t>년 </a:t>
            </a:r>
            <a:r>
              <a:rPr lang="en-US" altLang="ko-KR" dirty="0"/>
              <a:t>9</a:t>
            </a:r>
            <a:r>
              <a:rPr lang="ko-KR" altLang="en-US" dirty="0"/>
              <a:t>월 ∼ </a:t>
            </a:r>
            <a:r>
              <a:rPr lang="en-US" altLang="ko-KR" dirty="0"/>
              <a:t>2011</a:t>
            </a:r>
            <a:r>
              <a:rPr lang="ko-KR" altLang="en-US" dirty="0"/>
              <a:t>년 </a:t>
            </a:r>
            <a:r>
              <a:rPr lang="en-US" altLang="ko-KR" dirty="0"/>
              <a:t>12</a:t>
            </a:r>
            <a:r>
              <a:rPr lang="ko-KR" altLang="en-US" dirty="0"/>
              <a:t>월</a:t>
            </a:r>
          </a:p>
          <a:p>
            <a:pPr lvl="1"/>
            <a:r>
              <a:rPr lang="en-US" altLang="ko-KR" dirty="0"/>
              <a:t>- </a:t>
            </a:r>
            <a:r>
              <a:rPr lang="ko-KR" altLang="en-US" dirty="0"/>
              <a:t>방식</a:t>
            </a:r>
            <a:r>
              <a:rPr lang="en-US" altLang="ko-KR" dirty="0"/>
              <a:t>: </a:t>
            </a:r>
            <a:r>
              <a:rPr lang="ko-KR" altLang="en-US" dirty="0"/>
              <a:t>전국동시다발 </a:t>
            </a:r>
            <a:r>
              <a:rPr lang="en-US" altLang="ko-KR" dirty="0"/>
              <a:t>(</a:t>
            </a:r>
            <a:r>
              <a:rPr lang="ko-KR" altLang="en-US" dirty="0"/>
              <a:t>점심시간 또는 출퇴근 시간 해당지역 조건에 맞게</a:t>
            </a:r>
            <a:r>
              <a:rPr lang="en-US" altLang="ko-KR" dirty="0"/>
              <a:t>)</a:t>
            </a:r>
            <a:endParaRPr lang="ko-KR" altLang="en-US" dirty="0"/>
          </a:p>
          <a:p>
            <a:pPr lvl="1"/>
            <a:r>
              <a:rPr lang="en-US" altLang="ko-KR" dirty="0"/>
              <a:t>3~4</a:t>
            </a:r>
            <a:r>
              <a:rPr lang="ko-KR" altLang="en-US" dirty="0"/>
              <a:t>월 월 </a:t>
            </a:r>
            <a:r>
              <a:rPr lang="en-US" altLang="ko-KR" dirty="0"/>
              <a:t>2</a:t>
            </a:r>
            <a:r>
              <a:rPr lang="ko-KR" altLang="en-US" dirty="0"/>
              <a:t>회</a:t>
            </a:r>
            <a:r>
              <a:rPr lang="en-US" altLang="ko-KR" dirty="0"/>
              <a:t>(</a:t>
            </a:r>
            <a:r>
              <a:rPr lang="ko-KR" altLang="en-US" dirty="0"/>
              <a:t>첫째</a:t>
            </a:r>
            <a:r>
              <a:rPr lang="en-US" altLang="ko-KR" dirty="0"/>
              <a:t>, </a:t>
            </a:r>
            <a:r>
              <a:rPr lang="ko-KR" altLang="en-US" dirty="0"/>
              <a:t>셋째 수요일</a:t>
            </a:r>
            <a:r>
              <a:rPr lang="en-US" altLang="ko-KR" dirty="0"/>
              <a:t>), 5~6</a:t>
            </a:r>
            <a:r>
              <a:rPr lang="ko-KR" altLang="en-US" dirty="0"/>
              <a:t>월 매주 수요일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최저임금 투쟁 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>
            <a:normAutofit/>
          </a:bodyPr>
          <a:lstStyle/>
          <a:p>
            <a:r>
              <a:rPr lang="en-US" altLang="ko-KR" sz="1800" b="1" dirty="0"/>
              <a:t>- 4/13 : 2011 </a:t>
            </a:r>
            <a:r>
              <a:rPr lang="ko-KR" altLang="en-US" sz="1800" b="1" dirty="0"/>
              <a:t>최저임금투쟁 선포 전국 동시다발 결의대회</a:t>
            </a:r>
            <a:r>
              <a:rPr lang="en-US" altLang="ko-KR" sz="1800" b="1" dirty="0"/>
              <a:t>(</a:t>
            </a:r>
            <a:r>
              <a:rPr lang="ko-KR" altLang="en-US" sz="1800" b="1" dirty="0"/>
              <a:t>서울</a:t>
            </a:r>
            <a:r>
              <a:rPr lang="en-US" altLang="ko-KR" sz="1800" b="1" dirty="0"/>
              <a:t>-</a:t>
            </a:r>
            <a:r>
              <a:rPr lang="ko-KR" altLang="en-US" sz="1800" b="1" dirty="0"/>
              <a:t>최임 노동자결의대회</a:t>
            </a:r>
            <a:r>
              <a:rPr lang="en-US" altLang="ko-KR" sz="1800" b="1" dirty="0"/>
              <a:t>)</a:t>
            </a:r>
            <a:endParaRPr lang="ko-KR" altLang="en-US" sz="1800" dirty="0"/>
          </a:p>
          <a:p>
            <a:r>
              <a:rPr lang="en-US" altLang="ko-KR" sz="1800" dirty="0"/>
              <a:t>- 5/28 : </a:t>
            </a:r>
            <a:r>
              <a:rPr lang="ko-KR" altLang="en-US" sz="1800" dirty="0"/>
              <a:t>최저임금 현실화 및 노조법 </a:t>
            </a:r>
            <a:r>
              <a:rPr lang="ko-KR" altLang="en-US" sz="1800" dirty="0" err="1"/>
              <a:t>재개정을</a:t>
            </a:r>
            <a:r>
              <a:rPr lang="ko-KR" altLang="en-US" sz="1800" b="1" dirty="0"/>
              <a:t> 위한 전국동시다발 결의대회</a:t>
            </a:r>
            <a:r>
              <a:rPr lang="en-US" altLang="ko-KR" sz="1800" b="1" dirty="0"/>
              <a:t>(</a:t>
            </a:r>
            <a:r>
              <a:rPr lang="ko-KR" altLang="en-US" sz="1800" b="1" dirty="0"/>
              <a:t>전국 한나라당사</a:t>
            </a:r>
            <a:r>
              <a:rPr lang="en-US" altLang="ko-KR" sz="1800" b="1" dirty="0"/>
              <a:t>)</a:t>
            </a:r>
            <a:endParaRPr lang="ko-KR" altLang="en-US" sz="1800" dirty="0"/>
          </a:p>
          <a:p>
            <a:r>
              <a:rPr lang="en-US" altLang="ko-KR" sz="1800" b="1" dirty="0"/>
              <a:t>- 5/28 : </a:t>
            </a:r>
            <a:r>
              <a:rPr lang="ko-KR" altLang="en-US" sz="1800" b="1" dirty="0"/>
              <a:t>최저임금 현실화를 위한 </a:t>
            </a:r>
            <a:r>
              <a:rPr lang="ko-KR" altLang="en-US" sz="1800" b="1" dirty="0" err="1"/>
              <a:t>국민임투</a:t>
            </a:r>
            <a:r>
              <a:rPr lang="ko-KR" altLang="en-US" sz="1800" b="1" dirty="0"/>
              <a:t> </a:t>
            </a:r>
            <a:r>
              <a:rPr lang="ko-KR" altLang="en-US" sz="1800" b="1" dirty="0" err="1"/>
              <a:t>열린광장</a:t>
            </a:r>
            <a:r>
              <a:rPr lang="en-US" altLang="ko-KR" sz="1800" b="1" dirty="0"/>
              <a:t>(</a:t>
            </a:r>
            <a:r>
              <a:rPr lang="ko-KR" altLang="en-US" sz="1800" b="1" dirty="0"/>
              <a:t>서울시청</a:t>
            </a:r>
            <a:r>
              <a:rPr lang="en-US" altLang="ko-KR" sz="1800" b="1" dirty="0"/>
              <a:t>)</a:t>
            </a:r>
            <a:endParaRPr lang="ko-KR" altLang="en-US" sz="1800" dirty="0"/>
          </a:p>
          <a:p>
            <a:r>
              <a:rPr lang="en-US" altLang="ko-KR" sz="1800" b="1" dirty="0"/>
              <a:t>- 6/25~</a:t>
            </a:r>
            <a:r>
              <a:rPr lang="ko-KR" altLang="en-US" sz="1800" b="1" dirty="0"/>
              <a:t>협상종료 시 </a:t>
            </a:r>
            <a:r>
              <a:rPr lang="en-US" altLang="ko-KR" sz="1800" b="1" dirty="0"/>
              <a:t>: </a:t>
            </a:r>
            <a:r>
              <a:rPr lang="ko-KR" altLang="en-US" sz="1800" b="1" dirty="0"/>
              <a:t>최저임금 현실화 및 생활임금 쟁취 철야농성</a:t>
            </a:r>
            <a:endParaRPr lang="ko-KR" altLang="en-US" sz="1800" dirty="0"/>
          </a:p>
          <a:p>
            <a:r>
              <a:rPr lang="en-US" altLang="ko-KR" sz="1800" dirty="0"/>
              <a:t>- 6</a:t>
            </a:r>
            <a:r>
              <a:rPr lang="ko-KR" altLang="en-US" sz="1800" dirty="0"/>
              <a:t>월 </a:t>
            </a:r>
            <a:r>
              <a:rPr lang="en-US" altLang="ko-KR" sz="1800" dirty="0"/>
              <a:t>: 1/2</a:t>
            </a:r>
            <a:r>
              <a:rPr lang="ko-KR" altLang="en-US" sz="1800" dirty="0"/>
              <a:t>차 시기집중투쟁기간 매일 촛불집회</a:t>
            </a:r>
            <a:r>
              <a:rPr lang="en-US" altLang="ko-KR" sz="1800" dirty="0"/>
              <a:t>, </a:t>
            </a:r>
            <a:r>
              <a:rPr lang="ko-KR" altLang="en-US" sz="1800" dirty="0"/>
              <a:t>매주 금요일 최임 단위 집중투쟁</a:t>
            </a:r>
          </a:p>
          <a:p>
            <a:r>
              <a:rPr lang="en-US" altLang="ko-KR" sz="1800" dirty="0"/>
              <a:t>- 6</a:t>
            </a:r>
            <a:r>
              <a:rPr lang="ko-KR" altLang="en-US" sz="1800" dirty="0"/>
              <a:t>월 </a:t>
            </a:r>
            <a:r>
              <a:rPr lang="en-US" altLang="ko-KR" sz="1800" dirty="0"/>
              <a:t>: 11</a:t>
            </a:r>
            <a:r>
              <a:rPr lang="ko-KR" altLang="en-US" sz="1800" dirty="0"/>
              <a:t>일 </a:t>
            </a:r>
            <a:r>
              <a:rPr lang="en-US" altLang="ko-KR" sz="1800" dirty="0"/>
              <a:t>1</a:t>
            </a:r>
            <a:r>
              <a:rPr lang="ko-KR" altLang="en-US" sz="1800" dirty="0"/>
              <a:t>차 전국동시다발 범국민대회</a:t>
            </a:r>
            <a:r>
              <a:rPr lang="en-US" altLang="ko-KR" sz="1800" dirty="0"/>
              <a:t>, 29</a:t>
            </a:r>
            <a:r>
              <a:rPr lang="ko-KR" altLang="en-US" sz="1800" dirty="0"/>
              <a:t>일 </a:t>
            </a:r>
            <a:r>
              <a:rPr lang="en-US" altLang="ko-KR" sz="1800" dirty="0"/>
              <a:t>2</a:t>
            </a:r>
            <a:r>
              <a:rPr lang="ko-KR" altLang="en-US" sz="1800" dirty="0"/>
              <a:t>차 서울집중 </a:t>
            </a:r>
            <a:r>
              <a:rPr lang="ko-KR" altLang="en-US" sz="1800" dirty="0" err="1"/>
              <a:t>전노대</a:t>
            </a:r>
            <a:r>
              <a:rPr lang="ko-KR" altLang="en-US" sz="1800" dirty="0"/>
              <a:t> 및 범국민대회</a:t>
            </a:r>
          </a:p>
          <a:p>
            <a:endParaRPr lang="ko-KR" altLang="en-US" sz="1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4C6F-95AF-454F-A7DA-0F1A81BDB8CD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</TotalTime>
  <Words>1756</Words>
  <Application>Microsoft Office PowerPoint</Application>
  <PresentationFormat>화면 슬라이드 쇼(4:3)</PresentationFormat>
  <Paragraphs>420</Paragraphs>
  <Slides>27</Slides>
  <Notes>19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9" baseType="lpstr">
      <vt:lpstr>Office 테마</vt:lpstr>
      <vt:lpstr>Worksheet</vt:lpstr>
      <vt:lpstr>한국의 저임금 현실과  최저임금투쟁</vt:lpstr>
      <vt:lpstr>한국의 저임금, 임금격차 현황</vt:lpstr>
      <vt:lpstr>임금 격차 국제비교</vt:lpstr>
      <vt:lpstr>임금 격차(2010년)</vt:lpstr>
      <vt:lpstr>임금 격차 추이</vt:lpstr>
      <vt:lpstr>한국에서 임금 격차가 큰 이유</vt:lpstr>
      <vt:lpstr>세계최고수준의 노동유연화</vt:lpstr>
      <vt:lpstr>원청-하청, 위장도급-불법파견</vt:lpstr>
      <vt:lpstr>저임금 직종 현실(안산, 시흥의 예)</vt:lpstr>
      <vt:lpstr>최저임금제도의 현재와 문제점</vt:lpstr>
      <vt:lpstr>최저임금이란?</vt:lpstr>
      <vt:lpstr>최저임금 결정 방식</vt:lpstr>
      <vt:lpstr>최저임금에 대한 여러 주장들</vt:lpstr>
      <vt:lpstr>`09년 경제위기와 최저임금</vt:lpstr>
      <vt:lpstr>`09년 경제위기와 최저임금</vt:lpstr>
      <vt:lpstr>한국의 최저임금 추이</vt:lpstr>
      <vt:lpstr>국제비교 (2009)</vt:lpstr>
      <vt:lpstr>최저임금 적용 예외 조항이 있는 노동자들</vt:lpstr>
      <vt:lpstr>최저임금 인상. 하지만 효과는?</vt:lpstr>
      <vt:lpstr>처벌 조항</vt:lpstr>
      <vt:lpstr>최저임금인상 효과</vt:lpstr>
      <vt:lpstr>최저임금은 최고임금?</vt:lpstr>
      <vt:lpstr>최저임금 투쟁이 필요한 이유1 - 저임금 노동자 조직률</vt:lpstr>
      <vt:lpstr>최저임금투쟁이 필요한 이유2 -항시적 경제위기</vt:lpstr>
      <vt:lpstr>최저임금 투쟁 1</vt:lpstr>
      <vt:lpstr>최저임금 투쟁 2</vt:lpstr>
      <vt:lpstr>최저임금 투쟁 2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한국의 저임금 현실과  최저임금투쟁</dc:title>
  <dc:creator>jwhan</dc:creator>
  <cp:lastModifiedBy>jwhan</cp:lastModifiedBy>
  <cp:revision>8</cp:revision>
  <dcterms:created xsi:type="dcterms:W3CDTF">2011-04-10T00:06:18Z</dcterms:created>
  <dcterms:modified xsi:type="dcterms:W3CDTF">2011-04-10T06:46:56Z</dcterms:modified>
</cp:coreProperties>
</file>