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37"/>
  </p:notesMasterIdLst>
  <p:sldIdLst>
    <p:sldId id="256" r:id="rId2"/>
    <p:sldId id="300" r:id="rId3"/>
    <p:sldId id="284" r:id="rId4"/>
    <p:sldId id="298" r:id="rId5"/>
    <p:sldId id="299" r:id="rId6"/>
    <p:sldId id="281" r:id="rId7"/>
    <p:sldId id="318" r:id="rId8"/>
    <p:sldId id="285" r:id="rId9"/>
    <p:sldId id="257" r:id="rId10"/>
    <p:sldId id="286" r:id="rId11"/>
    <p:sldId id="301" r:id="rId12"/>
    <p:sldId id="302" r:id="rId13"/>
    <p:sldId id="297" r:id="rId14"/>
    <p:sldId id="311" r:id="rId15"/>
    <p:sldId id="293" r:id="rId16"/>
    <p:sldId id="303" r:id="rId17"/>
    <p:sldId id="291" r:id="rId18"/>
    <p:sldId id="312" r:id="rId19"/>
    <p:sldId id="314" r:id="rId20"/>
    <p:sldId id="313" r:id="rId21"/>
    <p:sldId id="258" r:id="rId22"/>
    <p:sldId id="259" r:id="rId23"/>
    <p:sldId id="295" r:id="rId24"/>
    <p:sldId id="306" r:id="rId25"/>
    <p:sldId id="316" r:id="rId26"/>
    <p:sldId id="305" r:id="rId27"/>
    <p:sldId id="282" r:id="rId28"/>
    <p:sldId id="307" r:id="rId29"/>
    <p:sldId id="317" r:id="rId30"/>
    <p:sldId id="268" r:id="rId31"/>
    <p:sldId id="269" r:id="rId32"/>
    <p:sldId id="309" r:id="rId33"/>
    <p:sldId id="310" r:id="rId34"/>
    <p:sldId id="274" r:id="rId35"/>
    <p:sldId id="275" r:id="rId3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-70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6C4FB7-04B7-4937-9232-2CB201AFCE1A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B952CC-2A13-41FB-992E-F34A1A703F9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B952CC-2A13-41FB-992E-F34A1A703F9C}" type="slidenum">
              <a:rPr lang="ko-KR" altLang="en-US" smtClean="0"/>
              <a:pPr/>
              <a:t>19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모서리가 둥근 직사각형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제목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20" name="부제목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19" name="날짜 개체 틀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모서리가 둥근 직사각형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모서리가 둥근 직사각형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모서리가 둥근 직사각형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한쪽 모서리가 둥근 사각형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제목 개체 틀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25" name="날짜 개체 틀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FB3179B1-D575-4BA9-AD91-0C2EC33A502B}" type="datetimeFigureOut">
              <a:rPr lang="ko-KR" altLang="en-US" smtClean="0"/>
              <a:pPr/>
              <a:t>2009-06-21</a:t>
            </a:fld>
            <a:endParaRPr lang="ko-KR" altLang="en-US"/>
          </a:p>
        </p:txBody>
      </p:sp>
      <p:sp>
        <p:nvSpPr>
          <p:cNvPr id="18" name="바닥글 개체 틀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E798641-B96D-460C-961E-5103EA714AC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1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1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1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1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1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1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1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1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ko-KR" altLang="en-US" dirty="0" smtClean="0"/>
              <a:t>의료민영화와 </a:t>
            </a:r>
            <a:r>
              <a:rPr lang="ko-KR" altLang="en-US" dirty="0" err="1" smtClean="0"/>
              <a:t>신자유주의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altLang="ko-KR" sz="2800" dirty="0" smtClean="0"/>
              <a:t>- </a:t>
            </a:r>
            <a:r>
              <a:rPr lang="ko-KR" altLang="en-US" sz="2800" dirty="0" smtClean="0"/>
              <a:t>우리의 건강을 누가 지켜 줄까 </a:t>
            </a:r>
            <a:r>
              <a:rPr lang="en-US" altLang="ko-KR" sz="2800" dirty="0" smtClean="0"/>
              <a:t>-  </a:t>
            </a:r>
            <a:endParaRPr lang="ko-KR" altLang="en-US" sz="28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500034" y="2428868"/>
            <a:ext cx="8183880" cy="1051560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dirty="0" err="1" smtClean="0"/>
              <a:t>이명박</a:t>
            </a:r>
            <a:r>
              <a:rPr lang="ko-KR" altLang="en-US" sz="4400" dirty="0" smtClean="0"/>
              <a:t> 정부 이후</a:t>
            </a:r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ko-KR" altLang="en-US" sz="4400" dirty="0" smtClean="0"/>
              <a:t>의료민영화 추진 경과</a:t>
            </a:r>
            <a:endParaRPr lang="ko-KR" altLang="en-US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28596" y="500042"/>
            <a:ext cx="8183880" cy="592935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이명박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정부 인수위원회 당시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err="1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당연지정제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 폐지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를 포함한 의료민영화 정책 추진 의지를 명확히 함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이명박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대통령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임기내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당연지정제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폐지를 포함하여 의료계에 깜짝 놀랄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만한 제도적 변화가 있을 것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(2008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26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인수위원회 의료정책 자문위원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2008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3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10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 기획재정부 업무보고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영리의료법인 도입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과 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민간의료보험 활성화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를  위한 구체적인 방안을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마련하는 계획 제출</a:t>
            </a:r>
            <a:endParaRPr lang="ko-KR" altLang="en-US" sz="20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%EB%AF%B8%EC%B9%9C%EC%86%8C%EC%88%98%EC%9E%85%EB%B0%98%EB%8C%80%EC%B4%9B%EB%B6%88%EC%A7%91%ED%9A%8C.jpg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0" y="642938"/>
            <a:ext cx="9144000" cy="5502275"/>
          </a:xfrm>
          <a:ln>
            <a:solidFill>
              <a:schemeClr val="accent1"/>
            </a:solidFill>
          </a:ln>
        </p:spPr>
      </p:pic>
      <p:sp>
        <p:nvSpPr>
          <p:cNvPr id="5" name="직사각형 4"/>
          <p:cNvSpPr/>
          <p:nvPr/>
        </p:nvSpPr>
        <p:spPr>
          <a:xfrm>
            <a:off x="357158" y="428604"/>
            <a:ext cx="5786462" cy="240065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539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당연지정제를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완화할 경우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의료이용에 계층간 차별화되고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국민의료비 상승 등의 부작용이 크므로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당연지정제를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유지한다는 것이 정부의 기본 입장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(2008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5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9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보건복지가족부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2214546" y="3714752"/>
            <a:ext cx="5786462" cy="962315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5397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 민영화는 없다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(2008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5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보건복지가족부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990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의료산업의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신성장동력화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등을 위해서는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의료기관의 자본조달방안을 다양화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하여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병원들이 적극적으로 활동할 수 있는 기반을 마련해야 한다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그 방안으로 고려할 수 있는 것은 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영리의료법인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의료채권제도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경영지원회사</a:t>
            </a:r>
            <a:r>
              <a:rPr lang="en-US" altLang="ko-KR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(MSO)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통한 경영효율성 증대 및 </a:t>
            </a: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부대사업 확대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등이다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영리의료법인의 도입 방법은 사회적 논란의 최소화를 위해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제주특별자치도 등 제한된 지역에서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시범적 허용 후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허용지역을 확대하는 방안이 타당하다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(2009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3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13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보건산업진흥원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endParaRPr lang="ko-KR" altLang="en-US" sz="2000" dirty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500042"/>
            <a:ext cx="8183880" cy="1051560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dirty="0" smtClean="0"/>
              <a:t>제주도청 국제자유도시본부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err="1" smtClean="0"/>
              <a:t>교육의료산업팀</a:t>
            </a:r>
            <a:r>
              <a:rPr lang="ko-KR" altLang="en-US" dirty="0" smtClean="0"/>
              <a:t> 보도자료 </a:t>
            </a:r>
            <a:r>
              <a:rPr lang="en-US" altLang="ko-KR" dirty="0" smtClean="0"/>
              <a:t>(2009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월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830894"/>
          </a:xfrm>
        </p:spPr>
        <p:txBody>
          <a:bodyPr>
            <a:normAutofit fontScale="62500" lnSpcReduction="20000"/>
          </a:bodyPr>
          <a:lstStyle/>
          <a:p>
            <a:pPr>
              <a:lnSpc>
                <a:spcPct val="170000"/>
              </a:lnSpc>
            </a:pP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"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투자개방형 병원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"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도입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도입 당위성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필요성 등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취지 알리기 </a:t>
            </a:r>
            <a:r>
              <a:rPr lang="ko-KR" altLang="en-US" sz="38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도민홍보 올인</a:t>
            </a:r>
            <a:r>
              <a:rPr lang="en-US" altLang="ko-KR" sz="3800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!</a:t>
            </a:r>
            <a:endParaRPr lang="ko-KR" altLang="en-US" sz="3400" dirty="0" smtClean="0">
              <a:solidFill>
                <a:srgbClr val="FF0000"/>
              </a:solidFill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70000"/>
              </a:lnSpc>
            </a:pP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도민들께 알려드릴 사항은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-  2008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ko-KR" altLang="en-US" dirty="0" err="1" smtClean="0">
                <a:latin typeface="산돌신문제비B" pitchFamily="18" charset="-127"/>
                <a:ea typeface="산돌신문제비B" pitchFamily="18" charset="-127"/>
              </a:rPr>
              <a:t>추진시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 사용했던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"</a:t>
            </a:r>
            <a:r>
              <a:rPr lang="ko-KR" altLang="en-US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국내영리병원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"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을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                "</a:t>
            </a:r>
            <a:r>
              <a:rPr lang="ko-KR" altLang="en-US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투자개방형병원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"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으로 명칭을 변경한 사유와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-  </a:t>
            </a:r>
            <a:r>
              <a:rPr lang="ko-KR" altLang="en-US" dirty="0" err="1" smtClean="0">
                <a:latin typeface="산돌신문제비B" pitchFamily="18" charset="-127"/>
                <a:ea typeface="산돌신문제비B" pitchFamily="18" charset="-127"/>
              </a:rPr>
              <a:t>제주특별자치도에서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 투자개방형 병원을 </a:t>
            </a:r>
            <a:r>
              <a:rPr lang="ko-KR" altLang="en-US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왜 도입해야 하는지</a:t>
            </a:r>
            <a:r>
              <a:rPr lang="en-US" altLang="ko-KR" dirty="0" smtClean="0">
                <a:solidFill>
                  <a:srgbClr val="FF0000"/>
                </a:solidFill>
                <a:latin typeface="산돌신문제비B" pitchFamily="18" charset="-127"/>
                <a:ea typeface="산돌신문제비B" pitchFamily="18" charset="-127"/>
              </a:rPr>
              <a:t>?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에 대하여</a:t>
            </a:r>
            <a:endParaRPr lang="en-US" altLang="ko-KR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70000"/>
              </a:lnSpc>
            </a:pP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도민들에게 바라는 사항은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- 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또한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도민들께서는 투자개방형 병원에 대한 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                </a:t>
            </a:r>
            <a:r>
              <a:rPr lang="ko-KR" altLang="en-US" dirty="0" smtClean="0">
                <a:latin typeface="산돌신문제비B" pitchFamily="18" charset="-127"/>
                <a:ea typeface="산돌신문제비B" pitchFamily="18" charset="-127"/>
              </a:rPr>
              <a:t>도입 취지를 정확히 이해하시는 것이 중요합니다</a:t>
            </a:r>
            <a:r>
              <a:rPr lang="en-US" altLang="ko-KR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법안들 표</a:t>
            </a:r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2285992"/>
            <a:ext cx="8183880" cy="1908816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dirty="0" smtClean="0"/>
              <a:t>한국 보건의료체계의</a:t>
            </a:r>
            <a:r>
              <a:rPr lang="en-US" altLang="ko-KR" sz="4400" dirty="0" smtClean="0"/>
              <a:t/>
            </a:r>
            <a:br>
              <a:rPr lang="en-US" altLang="ko-KR" sz="4400" dirty="0" smtClean="0"/>
            </a:br>
            <a:r>
              <a:rPr lang="ko-KR" altLang="en-US" sz="4400" dirty="0" smtClean="0"/>
              <a:t>개요</a:t>
            </a:r>
            <a:endParaRPr lang="ko-KR" altLang="en-US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714744" y="571480"/>
            <a:ext cx="185738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건강보험공단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857224" y="457200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피보험자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국민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429388" y="457200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공급자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의료기관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cxnSp>
        <p:nvCxnSpPr>
          <p:cNvPr id="12" name="직선 화살표 연결선 11"/>
          <p:cNvCxnSpPr/>
          <p:nvPr/>
        </p:nvCxnSpPr>
        <p:spPr>
          <a:xfrm rot="5400000">
            <a:off x="1464447" y="2321711"/>
            <a:ext cx="2571768" cy="164307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rot="16200000" flipV="1">
            <a:off x="5071272" y="2286786"/>
            <a:ext cx="257335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rot="5400000" flipH="1" flipV="1">
            <a:off x="1250133" y="2178835"/>
            <a:ext cx="264320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16200000" flipH="1">
            <a:off x="5179223" y="2178835"/>
            <a:ext cx="2714644" cy="17859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10800000">
            <a:off x="2857488" y="5072074"/>
            <a:ext cx="328614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2857488" y="5286388"/>
            <a:ext cx="335758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43108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보험</a:t>
            </a:r>
            <a:r>
              <a:rPr lang="ko-KR" altLang="en-US" sz="2000" b="1" dirty="0"/>
              <a:t>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72198" y="1857364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수가</a:t>
            </a:r>
            <a:endParaRPr lang="ko-KR" altLang="en-US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714744" y="457200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의료서비스</a:t>
            </a:r>
            <a:endParaRPr lang="ko-KR" altLang="en-US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929058" y="535782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의료비</a:t>
            </a:r>
            <a:endParaRPr lang="ko-KR" altLang="en-US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357422" y="3714752"/>
            <a:ext cx="144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 보장</a:t>
            </a:r>
            <a:endParaRPr lang="ko-KR" altLang="en-US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572132" y="3714752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진료행위 감독</a:t>
            </a:r>
            <a:endParaRPr lang="ko-KR" altLang="en-US" sz="2000" b="1" dirty="0"/>
          </a:p>
        </p:txBody>
      </p:sp>
      <p:sp>
        <p:nvSpPr>
          <p:cNvPr id="50" name="타원 49"/>
          <p:cNvSpPr/>
          <p:nvPr/>
        </p:nvSpPr>
        <p:spPr>
          <a:xfrm>
            <a:off x="500034" y="571480"/>
            <a:ext cx="2571768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역할 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수익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이 아니라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국민 건강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6715076" y="3000372"/>
            <a:ext cx="2428924" cy="1357322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영리추구행위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금</a:t>
            </a:r>
            <a:r>
              <a:rPr lang="ko-KR" altLang="en-US" dirty="0">
                <a:solidFill>
                  <a:schemeClr val="tx1"/>
                </a:solidFill>
              </a:rPr>
              <a:t>지</a:t>
            </a:r>
            <a:r>
              <a:rPr lang="en-US" altLang="ko-KR" dirty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63" name="Shape 62"/>
          <p:cNvCxnSpPr/>
          <p:nvPr/>
        </p:nvCxnSpPr>
        <p:spPr>
          <a:xfrm rot="5400000" flipH="1" flipV="1">
            <a:off x="2905464" y="523504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94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hape 63"/>
          <p:cNvCxnSpPr/>
          <p:nvPr/>
        </p:nvCxnSpPr>
        <p:spPr>
          <a:xfrm rot="5400000" flipH="1" flipV="1">
            <a:off x="8049000" y="4166842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2000001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타원 64"/>
          <p:cNvSpPr/>
          <p:nvPr/>
        </p:nvSpPr>
        <p:spPr>
          <a:xfrm>
            <a:off x="1714480" y="2357430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전국민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smtClean="0">
                <a:solidFill>
                  <a:srgbClr val="FF0000"/>
                </a:solidFill>
              </a:rPr>
              <a:t>의료보험제도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357818" y="2428868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요양기관당연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err="1" smtClean="0">
                <a:solidFill>
                  <a:srgbClr val="FF0000"/>
                </a:solidFill>
              </a:rPr>
              <a:t>지정제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2" animBg="1"/>
      <p:bldP spid="55" grpId="0" animBg="1"/>
      <p:bldP spid="65" grpId="0" animBg="1"/>
      <p:bldP spid="6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714744" y="571480"/>
            <a:ext cx="185738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건강보험공단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857224" y="457200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피보험자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국민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429388" y="457200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공급자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의료기관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cxnSp>
        <p:nvCxnSpPr>
          <p:cNvPr id="12" name="직선 화살표 연결선 11"/>
          <p:cNvCxnSpPr/>
          <p:nvPr/>
        </p:nvCxnSpPr>
        <p:spPr>
          <a:xfrm rot="5400000">
            <a:off x="1464447" y="2321711"/>
            <a:ext cx="2571768" cy="164307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rot="16200000" flipV="1">
            <a:off x="5071272" y="2286786"/>
            <a:ext cx="257335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rot="5400000" flipH="1" flipV="1">
            <a:off x="1250133" y="2178835"/>
            <a:ext cx="264320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16200000" flipH="1">
            <a:off x="5179223" y="2178835"/>
            <a:ext cx="2714644" cy="17859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10800000">
            <a:off x="2857488" y="5072074"/>
            <a:ext cx="328614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2857488" y="5286388"/>
            <a:ext cx="335758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43108" y="192880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보험</a:t>
            </a:r>
            <a:r>
              <a:rPr lang="ko-KR" altLang="en-US" sz="2000" b="1" dirty="0"/>
              <a:t>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72198" y="1857364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수가</a:t>
            </a:r>
            <a:endParaRPr lang="ko-KR" altLang="en-US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714744" y="457200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의료서비스</a:t>
            </a:r>
            <a:endParaRPr lang="ko-KR" altLang="en-US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929058" y="535782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의료비</a:t>
            </a:r>
            <a:endParaRPr lang="ko-KR" altLang="en-US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357422" y="3714752"/>
            <a:ext cx="144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 보장</a:t>
            </a:r>
            <a:endParaRPr lang="ko-KR" altLang="en-US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429256" y="3786190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진료행위 감독</a:t>
            </a:r>
            <a:endParaRPr lang="ko-KR" altLang="en-US" sz="2000" b="1" dirty="0"/>
          </a:p>
        </p:txBody>
      </p:sp>
      <p:sp>
        <p:nvSpPr>
          <p:cNvPr id="50" name="타원 49"/>
          <p:cNvSpPr/>
          <p:nvPr/>
        </p:nvSpPr>
        <p:spPr>
          <a:xfrm>
            <a:off x="500034" y="571480"/>
            <a:ext cx="3000396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낮은 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보장성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ko-KR" altLang="en-US" dirty="0" smtClean="0">
                <a:solidFill>
                  <a:schemeClr val="tx1"/>
                </a:solidFill>
              </a:rPr>
              <a:t>의료보험이 아니라</a:t>
            </a:r>
            <a:r>
              <a:rPr lang="en-US" altLang="ko-KR" dirty="0" smtClean="0">
                <a:solidFill>
                  <a:schemeClr val="tx1"/>
                </a:solidFill>
              </a:rPr>
              <a:t/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ko-KR" altLang="en-US" dirty="0" smtClean="0">
                <a:solidFill>
                  <a:schemeClr val="tx1"/>
                </a:solidFill>
              </a:rPr>
              <a:t>의료할인</a:t>
            </a:r>
            <a:r>
              <a:rPr lang="en-US" altLang="ko-KR" dirty="0" smtClean="0">
                <a:solidFill>
                  <a:schemeClr val="tx1"/>
                </a:solidFill>
              </a:rPr>
              <a:t>?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6572264" y="2928934"/>
            <a:ext cx="2428924" cy="1357322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실질적 영리추구행위</a:t>
            </a:r>
            <a:endParaRPr lang="en-US" altLang="ko-KR" sz="2000" b="1" dirty="0" smtClean="0">
              <a:solidFill>
                <a:srgbClr val="FF0000"/>
              </a:solidFill>
            </a:endParaRPr>
          </a:p>
        </p:txBody>
      </p:sp>
      <p:cxnSp>
        <p:nvCxnSpPr>
          <p:cNvPr id="63" name="Shape 62"/>
          <p:cNvCxnSpPr/>
          <p:nvPr/>
        </p:nvCxnSpPr>
        <p:spPr>
          <a:xfrm rot="5400000" flipH="1" flipV="1">
            <a:off x="3119778" y="380628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94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hape 63"/>
          <p:cNvCxnSpPr/>
          <p:nvPr/>
        </p:nvCxnSpPr>
        <p:spPr>
          <a:xfrm rot="5400000" flipH="1" flipV="1">
            <a:off x="8049000" y="4095404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2000001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 animBg="1"/>
      <p:bldP spid="5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643050"/>
            <a:ext cx="8183880" cy="4759456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의료비의 구성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급여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건강보험이 보장해 주는 의료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(80%)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급여 중 본인부담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20%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비급여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건강보험이 보장해 주지 못하는 의료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본인부담비율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급여 중 본인부담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+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비급여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한국의 본인부담비율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약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40%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endParaRPr lang="en-US" altLang="ko-KR" dirty="0" smtClean="0"/>
          </a:p>
          <a:p>
            <a:endParaRPr lang="en-US" altLang="ko-KR" dirty="0" smtClean="0"/>
          </a:p>
        </p:txBody>
      </p:sp>
      <p:sp>
        <p:nvSpPr>
          <p:cNvPr id="4" name="타원 3"/>
          <p:cNvSpPr/>
          <p:nvPr/>
        </p:nvSpPr>
        <p:spPr>
          <a:xfrm>
            <a:off x="3071802" y="214290"/>
            <a:ext cx="3000396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낮은 </a:t>
            </a:r>
            <a:r>
              <a:rPr lang="ko-KR" altLang="en-US" sz="2000" b="1" dirty="0" err="1" smtClean="0">
                <a:solidFill>
                  <a:srgbClr val="FF0000"/>
                </a:solidFill>
              </a:rPr>
              <a:t>보장성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 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ko-KR" altLang="en-US" dirty="0" smtClean="0">
                <a:solidFill>
                  <a:schemeClr val="tx1"/>
                </a:solidFill>
              </a:rPr>
              <a:t>의료보험이 아니라</a:t>
            </a:r>
            <a:r>
              <a:rPr lang="en-US" altLang="ko-KR" dirty="0" smtClean="0">
                <a:solidFill>
                  <a:schemeClr val="tx1"/>
                </a:solidFill>
              </a:rPr>
              <a:t/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ko-KR" altLang="en-US" dirty="0" smtClean="0">
                <a:solidFill>
                  <a:schemeClr val="tx1"/>
                </a:solidFill>
              </a:rPr>
              <a:t>의료할인</a:t>
            </a:r>
            <a:r>
              <a:rPr lang="en-US" altLang="ko-KR" dirty="0" smtClean="0">
                <a:solidFill>
                  <a:schemeClr val="tx1"/>
                </a:solidFill>
              </a:rPr>
              <a:t>?</a:t>
            </a:r>
            <a:endParaRPr lang="ko-KR" alt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noname04.bmp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3000" contrast="14000"/>
          </a:blip>
          <a:stretch>
            <a:fillRect/>
          </a:stretch>
        </p:blipFill>
        <p:spPr>
          <a:xfrm>
            <a:off x="357158" y="357166"/>
            <a:ext cx="4855099" cy="4929222"/>
          </a:xfrm>
        </p:spPr>
      </p:pic>
      <p:sp>
        <p:nvSpPr>
          <p:cNvPr id="5" name="직사각형 4"/>
          <p:cNvSpPr/>
          <p:nvPr/>
        </p:nvSpPr>
        <p:spPr>
          <a:xfrm>
            <a:off x="500034" y="5286388"/>
            <a:ext cx="4572000" cy="523220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건강보험 적용 상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․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하위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20%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계층의 연도별 총 진료비와 </a:t>
            </a:r>
            <a:r>
              <a:rPr lang="ko-KR" altLang="en-US" sz="1400" b="1" dirty="0" err="1" smtClean="0">
                <a:solidFill>
                  <a:srgbClr val="FF0000"/>
                </a:solidFill>
                <a:latin typeface="+mj-ea"/>
                <a:ea typeface="+mj-ea"/>
              </a:rPr>
              <a:t>총내원일수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                           (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자료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건강보험통계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endParaRPr lang="ko-KR" altLang="en-US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pic>
        <p:nvPicPr>
          <p:cNvPr id="6" name="그림 5" descr="noname05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357166"/>
            <a:ext cx="7558107" cy="3665908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2428860" y="4071942"/>
            <a:ext cx="5786446" cy="73866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건강보험 지역가입자 중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월 소득의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20%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이상을 보건의료지출에 사용하는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가계의 소득계층별 비율                 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자료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한국보건사회연구원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, 2006)</a:t>
            </a:r>
            <a:endParaRPr lang="ko-KR" altLang="en-US" sz="14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HCI Poppy"/>
                <a:ea typeface="휴먼명조"/>
              </a:rPr>
              <a:t> </a:t>
            </a:r>
            <a:r>
              <a:rPr kumimoji="1" lang="ko-KR" altLang="ko-KR" sz="1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굴림" pitchFamily="50" charset="-127"/>
                <a:ea typeface="휴먼명조"/>
              </a:rPr>
              <a:t> </a:t>
            </a:r>
            <a:endParaRPr kumimoji="1" lang="ko-KR" altLang="ko-K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" name="내용 개체 틀 5"/>
          <p:cNvSpPr>
            <a:spLocks noGrp="1"/>
          </p:cNvSpPr>
          <p:nvPr>
            <p:ph idx="1"/>
          </p:nvPr>
        </p:nvSpPr>
        <p:spPr>
          <a:xfrm>
            <a:off x="502920" y="428604"/>
            <a:ext cx="8183880" cy="585791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서울 강서구 정순옥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(57.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여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씨는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2003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6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유방암 진단을 받은 지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개월여 만에 기초생활보장 수급자가 됐다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정씨는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2003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8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 암 수술을 받았고 수술비와 항암치료비 등으로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1800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만원을 냈다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5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년 동안 목욕탕에서 일하면서 모아 둔 돈을 거의 다 까먹었다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 과정에서 정씨에게 사회보험은 무용지물이나 마찬가지였다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 혜택을 좀 보기는 했지만 적용 범위가 좁아 정씨가 내는 돈이 너무 많았다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정씨는 병이 들기 전에는 한 달에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100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~200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만원을 벌면서 남부럽지 않게 살았는데 지금은 정부의 생계보조비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34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만원으로 약값을 대기조차 어렵다고 말한다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현재 정씨의 재산은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월세방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보증금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만원이 전부다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                   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중앙일보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2005.6.9)</a:t>
            </a:r>
          </a:p>
          <a:p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noname06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714356"/>
            <a:ext cx="7350514" cy="4429156"/>
          </a:xfrm>
        </p:spPr>
      </p:pic>
      <p:sp>
        <p:nvSpPr>
          <p:cNvPr id="5" name="직사각형 4"/>
          <p:cNvSpPr/>
          <p:nvPr/>
        </p:nvSpPr>
        <p:spPr>
          <a:xfrm>
            <a:off x="3071802" y="5286388"/>
            <a:ext cx="321471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표준치료를 받은 백혈병 환자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1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인의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실제 연간 진료비 내역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단위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: 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만원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) </a:t>
            </a:r>
            <a:endParaRPr lang="en-US" altLang="ko-KR" sz="1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 descr="noname03.bmp"/>
          <p:cNvPicPr>
            <a:picLocks noGrp="1" noChangeAspect="1"/>
          </p:cNvPicPr>
          <p:nvPr>
            <p:ph idx="4294967295"/>
          </p:nvPr>
        </p:nvPicPr>
        <p:blipFill>
          <a:blip r:embed="rId2" cstate="print"/>
          <a:stretch>
            <a:fillRect/>
          </a:stretch>
        </p:blipFill>
        <p:spPr>
          <a:xfrm>
            <a:off x="2241550" y="-142900"/>
            <a:ext cx="6902450" cy="7572375"/>
          </a:xfrm>
        </p:spPr>
      </p:pic>
      <p:sp>
        <p:nvSpPr>
          <p:cNvPr id="5" name="직사각형 4"/>
          <p:cNvSpPr/>
          <p:nvPr/>
        </p:nvSpPr>
        <p:spPr>
          <a:xfrm>
            <a:off x="285720" y="285728"/>
            <a:ext cx="22859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>OECD </a:t>
            </a: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국가 국민의료비 중</a:t>
            </a:r>
            <a: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4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1400" b="1" dirty="0" smtClean="0">
                <a:solidFill>
                  <a:srgbClr val="FF0000"/>
                </a:solidFill>
                <a:latin typeface="+mj-ea"/>
                <a:ea typeface="+mj-ea"/>
              </a:rPr>
              <a:t>공공재원 </a:t>
            </a:r>
            <a:r>
              <a:rPr lang="ko-KR" altLang="en-US" sz="1400" b="1" dirty="0">
                <a:solidFill>
                  <a:srgbClr val="FF0000"/>
                </a:solidFill>
                <a:latin typeface="+mj-ea"/>
                <a:ea typeface="+mj-ea"/>
              </a:rPr>
              <a:t>비중</a:t>
            </a:r>
          </a:p>
        </p:txBody>
      </p:sp>
      <p:sp>
        <p:nvSpPr>
          <p:cNvPr id="6" name="모서리가 둥근 직사각형 5"/>
          <p:cNvSpPr/>
          <p:nvPr/>
        </p:nvSpPr>
        <p:spPr>
          <a:xfrm>
            <a:off x="3143240" y="571480"/>
            <a:ext cx="4929222" cy="285752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71472" y="1571612"/>
            <a:ext cx="8183880" cy="490233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대형 병원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병실료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특진료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등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부대사업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요양원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장례식장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음식점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제과점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편의점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은행업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등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과잉진료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비급여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진료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예를 들면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</a:t>
            </a:r>
          </a:p>
        </p:txBody>
      </p:sp>
      <p:sp>
        <p:nvSpPr>
          <p:cNvPr id="4" name="타원 3"/>
          <p:cNvSpPr/>
          <p:nvPr/>
        </p:nvSpPr>
        <p:spPr>
          <a:xfrm>
            <a:off x="3286116" y="142852"/>
            <a:ext cx="2571768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의료기관의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smtClean="0">
                <a:solidFill>
                  <a:srgbClr val="FF0000"/>
                </a:solidFill>
              </a:rPr>
              <a:t>실질적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smtClean="0">
                <a:solidFill>
                  <a:srgbClr val="FF0000"/>
                </a:solidFill>
              </a:rPr>
              <a:t> 영리추구행위</a:t>
            </a:r>
            <a:endParaRPr lang="en-US" altLang="ko-KR" sz="20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1" y="500042"/>
            <a:ext cx="6490897" cy="45005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직사각형 4"/>
          <p:cNvSpPr/>
          <p:nvPr/>
        </p:nvSpPr>
        <p:spPr>
          <a:xfrm>
            <a:off x="3714744" y="2571744"/>
            <a:ext cx="5000660" cy="3831818"/>
          </a:xfrm>
          <a:prstGeom prst="rect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 smtClean="0"/>
              <a:t>병원  </a:t>
            </a:r>
            <a:r>
              <a:rPr lang="en-US" altLang="ko-KR" b="1" dirty="0" smtClean="0"/>
              <a:t>:  6</a:t>
            </a:r>
            <a:r>
              <a:rPr lang="ko-KR" altLang="en-US" b="1" dirty="0" smtClean="0"/>
              <a:t>인실은 처음부터 입원이 안돼요</a:t>
            </a:r>
            <a:r>
              <a:rPr lang="en-US" altLang="ko-KR" b="1" dirty="0" smtClean="0"/>
              <a:t>.</a:t>
            </a:r>
            <a:br>
              <a:rPr lang="en-US" altLang="ko-KR" b="1" dirty="0" smtClean="0"/>
            </a:br>
            <a:r>
              <a:rPr lang="en-US" altLang="ko-KR" b="1" dirty="0" smtClean="0"/>
              <a:t>           </a:t>
            </a:r>
            <a:r>
              <a:rPr lang="ko-KR" altLang="en-US" b="1" dirty="0" smtClean="0"/>
              <a:t>늦으면 몇 </a:t>
            </a:r>
            <a:r>
              <a:rPr lang="ko-KR" altLang="en-US" b="1" dirty="0" err="1" smtClean="0"/>
              <a:t>개월만에</a:t>
            </a:r>
            <a:r>
              <a:rPr lang="ko-KR" altLang="en-US" b="1" dirty="0" smtClean="0"/>
              <a:t> 방이 나거든요</a:t>
            </a:r>
            <a:r>
              <a:rPr lang="en-US" altLang="ko-KR" b="1" dirty="0" smtClean="0"/>
              <a:t>.</a:t>
            </a:r>
            <a:br>
              <a:rPr lang="en-US" altLang="ko-KR" b="1" dirty="0" smtClean="0"/>
            </a:br>
            <a:r>
              <a:rPr lang="en-US" altLang="ko-KR" b="1" dirty="0" smtClean="0"/>
              <a:t>(</a:t>
            </a:r>
            <a:r>
              <a:rPr lang="ko-KR" altLang="en-US" b="1" dirty="0" smtClean="0"/>
              <a:t>왜 안 주는 거예요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입원실을</a:t>
            </a:r>
            <a:r>
              <a:rPr lang="en-US" altLang="ko-KR" b="1" dirty="0" smtClean="0"/>
              <a:t>?)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병원  </a:t>
            </a:r>
            <a:r>
              <a:rPr lang="en-US" altLang="ko-KR" b="1" dirty="0" smtClean="0"/>
              <a:t>:  </a:t>
            </a:r>
            <a:r>
              <a:rPr lang="ko-KR" altLang="en-US" b="1" dirty="0" smtClean="0"/>
              <a:t>급하면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인실이라도 들어가요</a:t>
            </a:r>
            <a:r>
              <a:rPr lang="en-US" altLang="ko-KR" b="1" dirty="0" smtClean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b="1" dirty="0" smtClean="0"/>
              <a:t>(</a:t>
            </a:r>
            <a:r>
              <a:rPr lang="ko-KR" altLang="en-US" b="1" dirty="0" smtClean="0"/>
              <a:t>그러더니 서약서부터 내밉니다</a:t>
            </a:r>
            <a:r>
              <a:rPr lang="en-US" altLang="ko-KR" b="1" dirty="0" smtClean="0"/>
              <a:t>.)</a:t>
            </a:r>
            <a:br>
              <a:rPr lang="en-US" altLang="ko-KR" b="1" dirty="0" smtClean="0"/>
            </a:br>
            <a:r>
              <a:rPr lang="en-US" altLang="ko-KR" b="1" dirty="0" smtClean="0"/>
              <a:t>(</a:t>
            </a:r>
            <a:r>
              <a:rPr lang="ko-KR" altLang="en-US" b="1" dirty="0" smtClean="0"/>
              <a:t>어떤 </a:t>
            </a:r>
            <a:r>
              <a:rPr lang="ko-KR" altLang="en-US" b="1" dirty="0" err="1" smtClean="0"/>
              <a:t>싸인이예요</a:t>
            </a:r>
            <a:r>
              <a:rPr lang="en-US" altLang="ko-KR" b="1" dirty="0" smtClean="0"/>
              <a:t>?)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병원  </a:t>
            </a:r>
            <a:r>
              <a:rPr lang="en-US" altLang="ko-KR" b="1" dirty="0" smtClean="0"/>
              <a:t>:  </a:t>
            </a:r>
            <a:r>
              <a:rPr lang="ko-KR" altLang="en-US" b="1" dirty="0" smtClean="0"/>
              <a:t>병실 </a:t>
            </a:r>
            <a:r>
              <a:rPr lang="en-US" altLang="ko-KR" b="1" dirty="0" smtClean="0"/>
              <a:t>2</a:t>
            </a:r>
            <a:r>
              <a:rPr lang="ko-KR" altLang="en-US" b="1" dirty="0" smtClean="0"/>
              <a:t>인실 한다</a:t>
            </a:r>
            <a:r>
              <a:rPr lang="en-US" altLang="ko-KR" b="1" dirty="0" smtClean="0"/>
              <a:t>, </a:t>
            </a:r>
            <a:r>
              <a:rPr lang="ko-KR" altLang="en-US" b="1" dirty="0" smtClean="0"/>
              <a:t>본인이 부담한다</a:t>
            </a:r>
            <a:r>
              <a:rPr lang="en-US" altLang="ko-KR" b="1" dirty="0" smtClean="0"/>
              <a:t>.</a:t>
            </a:r>
            <a:br>
              <a:rPr lang="en-US" altLang="ko-KR" b="1" dirty="0" smtClean="0"/>
            </a:br>
            <a:r>
              <a:rPr lang="en-US" altLang="ko-KR" b="1" dirty="0" smtClean="0"/>
              <a:t>(</a:t>
            </a:r>
            <a:r>
              <a:rPr lang="ko-KR" altLang="en-US" b="1" dirty="0" smtClean="0"/>
              <a:t>싸인 안 하면 입원 못하는 건가요</a:t>
            </a:r>
            <a:r>
              <a:rPr lang="en-US" altLang="ko-KR" b="1" dirty="0" smtClean="0"/>
              <a:t>?)</a:t>
            </a:r>
          </a:p>
          <a:p>
            <a:pPr>
              <a:lnSpc>
                <a:spcPct val="150000"/>
              </a:lnSpc>
            </a:pPr>
            <a:r>
              <a:rPr lang="ko-KR" altLang="en-US" b="1" dirty="0" smtClean="0"/>
              <a:t>병원  </a:t>
            </a:r>
            <a:r>
              <a:rPr lang="en-US" altLang="ko-KR" b="1" dirty="0" smtClean="0"/>
              <a:t>:  </a:t>
            </a:r>
            <a:r>
              <a:rPr lang="ko-KR" altLang="en-US" b="1" dirty="0" smtClean="0"/>
              <a:t>아마 그럴 걸요</a:t>
            </a:r>
            <a:r>
              <a:rPr lang="en-US" altLang="ko-KR" b="1" dirty="0" smtClean="0"/>
              <a:t>.</a:t>
            </a:r>
            <a:r>
              <a:rPr lang="ko-KR" altLang="en-US" b="1" dirty="0" smtClean="0"/>
              <a:t> 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214290"/>
            <a:ext cx="8183880" cy="6429420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서울대 병원은 최근 어린이병원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리모델링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후 휴게공간을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CJ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프레시웨이와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임대 계약을 체결해 환자서비스 보다는 돈벌이에 급급했다는 비난을 받고 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어린이병원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층에 마련된 ‘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아뜨리움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’이라는 작은 휴식공간은 환자 및 보호자 휴게공간으로 간단히 차를 마시며 담소를 나눌 수 있도록 의자와 테이블 등이 놓여 져 있었다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병원 측은 간단히 군것질 등을 하며 쉴 수 있는 공간이 부족하다는 입장이고 노조 측은 업체를 들이지 말고 휴식 공간만 마련하라는 입장이다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노조는 병원이 운영하는 부대사업은 주차장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영안실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식당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매점 정도로 환자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보호자의 진료와 관련된 최소한의 시설이어야 한다고 주장하면서 서울대병원은 이미 돈벌이를 위해 과도하게 부대사업을 확장하고 있고 들어온 부대시설들은 독점적 지위를 이용해 환자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보호자들의 고통을 가중시키고 있다고 주장한다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상계동에 사는 주부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신모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(35)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씨는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환자를 위한 병원이라는 생각이 전혀 들지 않는다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”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고 말했다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노조 측은 “서울대병원은 개인병원이 아닌 만큼 돈벌이 정책은 즉각 중단돼야 한다”고 강하게 비난했다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              (2009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4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20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메디컬투데이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endParaRPr lang="ko-KR" altLang="en-US" sz="1800" dirty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214290"/>
            <a:ext cx="8183880" cy="642942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감사원 감사결과 대다수 대학병원에 입점한 은행들은 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수십억원의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병원 발전기금을 제공하고 있었다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 B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은행의 경우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의료원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 부속병원 등에 은행 영업점 신규개설을 위해 병원발전기금 명목으로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255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억여원을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제공한 것으로 파악됐다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기존에 영업을 하고 있던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대학병원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대학교의료원 등에도 영업점을 계속 유지하는 대가로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238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억원을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기부했다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</a:p>
          <a:p>
            <a:pPr>
              <a:lnSpc>
                <a:spcPct val="170000"/>
              </a:lnSpc>
            </a:pPr>
            <a:endParaRPr lang="en-US" altLang="ko-KR" sz="72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70000"/>
              </a:lnSpc>
            </a:pP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C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은행의 경우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병원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대학병원 등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8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개 병원에 영업점을 유지하는 대가로 병원발전기금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419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억원을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제공했고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D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은행도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대학의료원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 **병원에 입점하기 위해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333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억여원을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냈다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70000"/>
              </a:lnSpc>
            </a:pPr>
            <a:endParaRPr lang="en-US" altLang="ko-KR" sz="72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70000"/>
              </a:lnSpc>
            </a:pP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주거래은행으로 지정되기 위해서도 병원발전기금이 제공됐다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 B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은행의 경우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병원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00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대학병원 등에 주거래은행 지정의 대가로 병원발전기금 명목으로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110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억여원을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기부했다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 C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D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은행도 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수십억원의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 발전기금을 전달했다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               (2009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3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17</a:t>
            </a:r>
            <a:r>
              <a:rPr lang="ko-KR" altLang="en-US" sz="72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7200" dirty="0" err="1" smtClean="0">
                <a:latin typeface="산돌신문제비B" pitchFamily="18" charset="-127"/>
                <a:ea typeface="산돌신문제비B" pitchFamily="18" charset="-127"/>
              </a:rPr>
              <a:t>메디게이트</a:t>
            </a:r>
            <a:r>
              <a:rPr lang="en-US" altLang="ko-KR" sz="72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endParaRPr lang="ko-KR" altLang="en-US" sz="72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70000"/>
              </a:lnSpc>
            </a:pPr>
            <a:endParaRPr lang="en-US" altLang="ko-KR" sz="7200" dirty="0" smtClean="0">
              <a:latin typeface="산돌신문제비B" pitchFamily="18" charset="-127"/>
              <a:ea typeface="산돌신문제비B" pitchFamily="18" charset="-127"/>
            </a:endParaRPr>
          </a:p>
          <a:p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285728"/>
            <a:ext cx="8183880" cy="6357982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국세청에 따르면 아산사회복지재단은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2008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16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억원의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단기순이익을 본 것으로 나타났다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손익계산서에 따르면 입원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외래를 포함한 의료수익이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조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775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억원을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기록했다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의료비용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조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315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억원을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차감하면 의료사업에서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420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억원의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이익을 남겼다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의료외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수익이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1250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비용이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1594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억원으로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344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억원의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적자를 기록했는데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이는 고유목적사업준비금전입액이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841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억원에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달한 게 주요인으로 작용했다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              (2009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년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5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월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8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일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메디게이트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의료수익율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이익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/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비용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= 420 / 10775 = 0.04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-&gt; 4%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의 이윤율</a:t>
            </a:r>
            <a:endParaRPr lang="en-US" altLang="ko-KR" sz="18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고유목적사업준비금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전입액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수익 중 비축해 두는 돈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따라서 실제 비용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: 1594 – 841 = 753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실제 이익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: 1250 – 753 = 497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억원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실제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의료외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수익율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이익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/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비용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= 497 / 753 = 0.66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-&gt; 66%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의 이윤율</a:t>
            </a:r>
            <a:endParaRPr lang="en-US" altLang="ko-KR" sz="1800" dirty="0" smtClean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571480"/>
            <a:ext cx="8183880" cy="622932"/>
          </a:xfrm>
        </p:spPr>
        <p:txBody>
          <a:bodyPr>
            <a:normAutofit fontScale="90000"/>
          </a:bodyPr>
          <a:lstStyle/>
          <a:p>
            <a:pPr algn="ctr"/>
            <a:r>
              <a:rPr lang="ko-KR" altLang="en-US" dirty="0" smtClean="0"/>
              <a:t>어떻게 해야 할까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571612"/>
            <a:ext cx="8183880" cy="4187952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의료기관의 역할 재정립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병원의 역할은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‘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수익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’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 아니라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‘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’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영리 추구 행위 전면적 금지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공공병원의 역할 강화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보장성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강화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공적 재원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국가와 자본의 부담을 늘려야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국민의 의료비 부담을 실질적으로 줄여야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의료비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상한제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무상 의료 등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1571612"/>
            <a:ext cx="8183880" cy="1623064"/>
          </a:xfrm>
        </p:spPr>
        <p:txBody>
          <a:bodyPr>
            <a:no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dirty="0" smtClean="0"/>
              <a:t>그런데 실제로는</a:t>
            </a:r>
            <a:r>
              <a:rPr lang="en-US" altLang="ko-KR" sz="4400" dirty="0" smtClean="0"/>
              <a:t>…    </a:t>
            </a:r>
            <a:br>
              <a:rPr lang="en-US" altLang="ko-KR" sz="4400" dirty="0" smtClean="0"/>
            </a:br>
            <a:r>
              <a:rPr lang="en-US" altLang="ko-KR" sz="4400" dirty="0" smtClean="0"/>
              <a:t>: </a:t>
            </a:r>
            <a:r>
              <a:rPr lang="ko-KR" altLang="en-US" sz="4400" dirty="0" smtClean="0"/>
              <a:t>의료민영화 </a:t>
            </a:r>
            <a:r>
              <a:rPr lang="en-US" altLang="ko-KR" sz="4400" dirty="0" smtClean="0"/>
              <a:t>!!!</a:t>
            </a:r>
            <a:endParaRPr lang="ko-KR" altLang="en-US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714744" y="1285860"/>
            <a:ext cx="185738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건강보험공단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857224" y="528638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피보험자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국민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429388" y="528638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공급자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의료기관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cxnSp>
        <p:nvCxnSpPr>
          <p:cNvPr id="12" name="직선 화살표 연결선 11"/>
          <p:cNvCxnSpPr/>
          <p:nvPr/>
        </p:nvCxnSpPr>
        <p:spPr>
          <a:xfrm rot="5400000">
            <a:off x="1464447" y="3036091"/>
            <a:ext cx="2571768" cy="164307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rot="16200000" flipV="1">
            <a:off x="5071272" y="3001166"/>
            <a:ext cx="257335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rot="5400000" flipH="1" flipV="1">
            <a:off x="1250133" y="2893215"/>
            <a:ext cx="264320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16200000" flipH="1">
            <a:off x="5179223" y="2893215"/>
            <a:ext cx="2714644" cy="17859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10800000">
            <a:off x="2857488" y="5786454"/>
            <a:ext cx="328614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2857488" y="6000768"/>
            <a:ext cx="335758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43108" y="264318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보험</a:t>
            </a:r>
            <a:r>
              <a:rPr lang="ko-KR" altLang="en-US" sz="2000" b="1" dirty="0"/>
              <a:t>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72198" y="2571744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수가</a:t>
            </a:r>
            <a:endParaRPr lang="ko-KR" altLang="en-US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714744" y="528638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의료서비스</a:t>
            </a:r>
            <a:endParaRPr lang="ko-KR" altLang="en-US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929058" y="607220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의료비</a:t>
            </a:r>
            <a:endParaRPr lang="ko-KR" altLang="en-US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357422" y="4429132"/>
            <a:ext cx="144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 보장</a:t>
            </a:r>
            <a:endParaRPr lang="ko-KR" altLang="en-US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572132" y="4429132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진료행위 감독</a:t>
            </a:r>
            <a:endParaRPr lang="ko-KR" altLang="en-US" sz="2000" b="1" dirty="0"/>
          </a:p>
        </p:txBody>
      </p:sp>
      <p:sp>
        <p:nvSpPr>
          <p:cNvPr id="50" name="타원 49"/>
          <p:cNvSpPr/>
          <p:nvPr/>
        </p:nvSpPr>
        <p:spPr>
          <a:xfrm>
            <a:off x="500034" y="1285860"/>
            <a:ext cx="2571768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역할 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수익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이 아니라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국민 건강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6715076" y="3714752"/>
            <a:ext cx="2428924" cy="1357322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영리추구행위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금</a:t>
            </a:r>
            <a:r>
              <a:rPr lang="ko-KR" altLang="en-US" dirty="0">
                <a:solidFill>
                  <a:schemeClr val="tx1"/>
                </a:solidFill>
              </a:rPr>
              <a:t>지</a:t>
            </a:r>
            <a:r>
              <a:rPr lang="en-US" altLang="ko-KR" dirty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63" name="Shape 62"/>
          <p:cNvCxnSpPr/>
          <p:nvPr/>
        </p:nvCxnSpPr>
        <p:spPr>
          <a:xfrm rot="5400000" flipH="1" flipV="1">
            <a:off x="2905464" y="1237884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94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hape 63"/>
          <p:cNvCxnSpPr/>
          <p:nvPr/>
        </p:nvCxnSpPr>
        <p:spPr>
          <a:xfrm rot="5400000" flipH="1" flipV="1">
            <a:off x="8049000" y="4881222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2000001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타원 64"/>
          <p:cNvSpPr/>
          <p:nvPr/>
        </p:nvSpPr>
        <p:spPr>
          <a:xfrm>
            <a:off x="1714480" y="3071810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전국민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smtClean="0">
                <a:solidFill>
                  <a:srgbClr val="FF0000"/>
                </a:solidFill>
              </a:rPr>
              <a:t>의료보험제도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357818" y="3143248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요양기관당연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err="1" smtClean="0">
                <a:solidFill>
                  <a:srgbClr val="FF0000"/>
                </a:solidFill>
              </a:rPr>
              <a:t>지정제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23" name="번개 22"/>
          <p:cNvSpPr/>
          <p:nvPr/>
        </p:nvSpPr>
        <p:spPr>
          <a:xfrm>
            <a:off x="7429520" y="3643314"/>
            <a:ext cx="928694" cy="1428760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제목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183880" cy="6943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1. </a:t>
            </a:r>
            <a:r>
              <a:rPr lang="ko-KR" altLang="en-US" dirty="0" smtClean="0"/>
              <a:t>병원 영리법인화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97048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의료채권법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의료기관을 개설한 비영리법인에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자기자본의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4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배까지 의료채권의 발행을 허용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병원경영지원회사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마케팅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인사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재무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홍보 등 병원 전반에 관한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서비스를 제공하는 조직으로서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이를 통해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경영 효율화 및 의료산업의 경쟁력 강화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ko-KR" altLang="en-US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부대사업 확대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호텔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쇼핑 센터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노래방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…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 영리법인화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대놓고 돈벌이 할 수 있게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9904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돈을 더 많이 남겨야 한다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덜 쓰고 더 많이 벌어야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돈 없는 사람은 진료 안 하고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진료 할 때는 더 많은 검사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처방을 하고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과잉진료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노동자를 줄이고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월급을 덜 주고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비정규직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쓰고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더 많이 시킨다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의료서비스의 질 하락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의료비용 증가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의료서비스에 대한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접근성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하락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 노동자의 해고 증가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비정규직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증가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노동조건 악화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 재정부담 증가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국민 세금으로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병원자본 배부르게 만든다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3714744" y="1285860"/>
            <a:ext cx="185738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건강보험공단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9" name="모서리가 둥근 직사각형 8"/>
          <p:cNvSpPr/>
          <p:nvPr/>
        </p:nvSpPr>
        <p:spPr>
          <a:xfrm>
            <a:off x="857224" y="528638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피보험자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국민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10" name="모서리가 둥근 직사각형 9"/>
          <p:cNvSpPr/>
          <p:nvPr/>
        </p:nvSpPr>
        <p:spPr>
          <a:xfrm>
            <a:off x="6429388" y="5286388"/>
            <a:ext cx="1857388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/>
              <a:t>공급자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(</a:t>
            </a:r>
            <a:r>
              <a:rPr lang="ko-KR" altLang="en-US" dirty="0" smtClean="0"/>
              <a:t>의료기관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cxnSp>
        <p:nvCxnSpPr>
          <p:cNvPr id="12" name="직선 화살표 연결선 11"/>
          <p:cNvCxnSpPr/>
          <p:nvPr/>
        </p:nvCxnSpPr>
        <p:spPr>
          <a:xfrm rot="5400000">
            <a:off x="1464447" y="3036091"/>
            <a:ext cx="2571768" cy="164307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화살표 연결선 12"/>
          <p:cNvCxnSpPr/>
          <p:nvPr/>
        </p:nvCxnSpPr>
        <p:spPr>
          <a:xfrm rot="16200000" flipV="1">
            <a:off x="5071272" y="3001166"/>
            <a:ext cx="257335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직선 화살표 연결선 15"/>
          <p:cNvCxnSpPr/>
          <p:nvPr/>
        </p:nvCxnSpPr>
        <p:spPr>
          <a:xfrm rot="5400000" flipH="1" flipV="1">
            <a:off x="1250133" y="2893215"/>
            <a:ext cx="2643206" cy="1714512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화살표 연결선 16"/>
          <p:cNvCxnSpPr/>
          <p:nvPr/>
        </p:nvCxnSpPr>
        <p:spPr>
          <a:xfrm rot="16200000" flipH="1">
            <a:off x="5179223" y="2893215"/>
            <a:ext cx="2714644" cy="1785950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직선 화살표 연결선 17"/>
          <p:cNvCxnSpPr/>
          <p:nvPr/>
        </p:nvCxnSpPr>
        <p:spPr>
          <a:xfrm rot="10800000">
            <a:off x="2857488" y="5786454"/>
            <a:ext cx="3286148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화살표 연결선 18"/>
          <p:cNvCxnSpPr/>
          <p:nvPr/>
        </p:nvCxnSpPr>
        <p:spPr>
          <a:xfrm>
            <a:off x="2857488" y="6000768"/>
            <a:ext cx="3357586" cy="1588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143108" y="2643182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보험</a:t>
            </a:r>
            <a:r>
              <a:rPr lang="ko-KR" altLang="en-US" sz="2000" b="1" dirty="0"/>
              <a:t>료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072198" y="2571744"/>
            <a:ext cx="12144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수가</a:t>
            </a:r>
            <a:endParaRPr lang="ko-KR" altLang="en-US" sz="2000" b="1" dirty="0"/>
          </a:p>
        </p:txBody>
      </p:sp>
      <p:sp>
        <p:nvSpPr>
          <p:cNvPr id="36" name="TextBox 35"/>
          <p:cNvSpPr txBox="1"/>
          <p:nvPr/>
        </p:nvSpPr>
        <p:spPr>
          <a:xfrm>
            <a:off x="3714744" y="5286388"/>
            <a:ext cx="15716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의료서비스</a:t>
            </a:r>
            <a:endParaRPr lang="ko-KR" altLang="en-US" sz="2000" b="1" dirty="0"/>
          </a:p>
        </p:txBody>
      </p:sp>
      <p:sp>
        <p:nvSpPr>
          <p:cNvPr id="37" name="TextBox 36"/>
          <p:cNvSpPr txBox="1"/>
          <p:nvPr/>
        </p:nvSpPr>
        <p:spPr>
          <a:xfrm>
            <a:off x="3929058" y="6072206"/>
            <a:ext cx="1357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의료비</a:t>
            </a:r>
            <a:endParaRPr lang="ko-KR" altLang="en-US" sz="2000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2357422" y="4429132"/>
            <a:ext cx="14478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b="1" dirty="0" smtClean="0"/>
              <a:t>의료 보장</a:t>
            </a:r>
            <a:endParaRPr lang="ko-KR" altLang="en-US" sz="2000" b="1" dirty="0"/>
          </a:p>
        </p:txBody>
      </p:sp>
      <p:sp>
        <p:nvSpPr>
          <p:cNvPr id="39" name="TextBox 38"/>
          <p:cNvSpPr txBox="1"/>
          <p:nvPr/>
        </p:nvSpPr>
        <p:spPr>
          <a:xfrm>
            <a:off x="5572132" y="4429132"/>
            <a:ext cx="13573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2000" b="1" dirty="0" smtClean="0"/>
              <a:t>진료행위 감독</a:t>
            </a:r>
            <a:endParaRPr lang="ko-KR" altLang="en-US" sz="2000" b="1" dirty="0"/>
          </a:p>
        </p:txBody>
      </p:sp>
      <p:sp>
        <p:nvSpPr>
          <p:cNvPr id="50" name="타원 49"/>
          <p:cNvSpPr/>
          <p:nvPr/>
        </p:nvSpPr>
        <p:spPr>
          <a:xfrm>
            <a:off x="500034" y="1285860"/>
            <a:ext cx="2571768" cy="1428760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역할 </a:t>
            </a:r>
            <a:r>
              <a:rPr lang="en-US" altLang="ko-KR" dirty="0" smtClean="0">
                <a:solidFill>
                  <a:schemeClr val="tx1"/>
                </a:solidFill>
              </a:rPr>
              <a:t>:</a:t>
            </a:r>
            <a:br>
              <a:rPr lang="en-US" altLang="ko-KR" dirty="0" smtClean="0">
                <a:solidFill>
                  <a:schemeClr val="tx1"/>
                </a:solidFill>
              </a:rPr>
            </a:b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dirty="0" smtClean="0">
                <a:solidFill>
                  <a:schemeClr val="tx1"/>
                </a:solidFill>
              </a:rPr>
              <a:t>수익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r>
              <a:rPr lang="ko-KR" altLang="en-US" dirty="0" smtClean="0">
                <a:solidFill>
                  <a:schemeClr val="tx1"/>
                </a:solidFill>
              </a:rPr>
              <a:t>이 아니라 </a:t>
            </a:r>
            <a:r>
              <a:rPr lang="en-US" altLang="ko-KR" dirty="0" smtClean="0">
                <a:solidFill>
                  <a:schemeClr val="tx1"/>
                </a:solidFill>
              </a:rPr>
              <a:t>‘</a:t>
            </a:r>
            <a:r>
              <a:rPr lang="ko-KR" altLang="en-US" sz="2000" b="1" dirty="0" smtClean="0">
                <a:solidFill>
                  <a:srgbClr val="FF0000"/>
                </a:solidFill>
              </a:rPr>
              <a:t>국민 건강</a:t>
            </a:r>
            <a:r>
              <a:rPr lang="en-US" altLang="ko-KR" dirty="0" smtClean="0">
                <a:solidFill>
                  <a:schemeClr val="tx1"/>
                </a:solidFill>
              </a:rPr>
              <a:t>’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55" name="타원 54"/>
          <p:cNvSpPr/>
          <p:nvPr/>
        </p:nvSpPr>
        <p:spPr>
          <a:xfrm>
            <a:off x="6715076" y="3714752"/>
            <a:ext cx="2428924" cy="1357322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영리추구행위</a:t>
            </a:r>
            <a:endParaRPr lang="en-US" altLang="ko-KR" sz="2000" b="1" dirty="0" smtClean="0">
              <a:solidFill>
                <a:srgbClr val="FF0000"/>
              </a:solidFill>
            </a:endParaRPr>
          </a:p>
          <a:p>
            <a:pPr algn="ctr"/>
            <a:r>
              <a:rPr lang="ko-KR" altLang="en-US" dirty="0" smtClean="0">
                <a:solidFill>
                  <a:schemeClr val="tx1"/>
                </a:solidFill>
              </a:rPr>
              <a:t>금</a:t>
            </a:r>
            <a:r>
              <a:rPr lang="ko-KR" altLang="en-US" dirty="0">
                <a:solidFill>
                  <a:schemeClr val="tx1"/>
                </a:solidFill>
              </a:rPr>
              <a:t>지</a:t>
            </a:r>
            <a:r>
              <a:rPr lang="en-US" altLang="ko-KR" dirty="0">
                <a:solidFill>
                  <a:schemeClr val="tx1"/>
                </a:solidFill>
              </a:rPr>
              <a:t>!</a:t>
            </a:r>
            <a:endParaRPr lang="ko-KR" altLang="en-US" dirty="0">
              <a:solidFill>
                <a:schemeClr val="tx1"/>
              </a:solidFill>
            </a:endParaRPr>
          </a:p>
        </p:txBody>
      </p:sp>
      <p:cxnSp>
        <p:nvCxnSpPr>
          <p:cNvPr id="63" name="Shape 62"/>
          <p:cNvCxnSpPr/>
          <p:nvPr/>
        </p:nvCxnSpPr>
        <p:spPr>
          <a:xfrm rot="5400000" flipH="1" flipV="1">
            <a:off x="2905464" y="1237884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9499999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hape 63"/>
          <p:cNvCxnSpPr/>
          <p:nvPr/>
        </p:nvCxnSpPr>
        <p:spPr>
          <a:xfrm rot="5400000" flipH="1" flipV="1">
            <a:off x="8049000" y="4881222"/>
            <a:ext cx="709303" cy="805255"/>
          </a:xfrm>
          <a:prstGeom prst="curvedConnector2">
            <a:avLst/>
          </a:prstGeom>
          <a:ln>
            <a:solidFill>
              <a:schemeClr val="tx1"/>
            </a:solidFill>
            <a:tailEnd type="arrow"/>
          </a:ln>
          <a:scene3d>
            <a:camera prst="orthographicFront">
              <a:rot lat="0" lon="0" rev="12000001"/>
            </a:camera>
            <a:lightRig rig="threePt" dir="t"/>
          </a:scene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타원 64"/>
          <p:cNvSpPr/>
          <p:nvPr/>
        </p:nvSpPr>
        <p:spPr>
          <a:xfrm>
            <a:off x="1714480" y="3071810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전국민 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smtClean="0">
                <a:solidFill>
                  <a:srgbClr val="FF0000"/>
                </a:solidFill>
              </a:rPr>
              <a:t>의료보험제도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66" name="타원 65"/>
          <p:cNvSpPr/>
          <p:nvPr/>
        </p:nvSpPr>
        <p:spPr>
          <a:xfrm>
            <a:off x="5357818" y="3143248"/>
            <a:ext cx="2000264" cy="1285884"/>
          </a:xfrm>
          <a:prstGeom prst="ellipse">
            <a:avLst/>
          </a:prstGeom>
          <a:gradFill>
            <a:gsLst>
              <a:gs pos="0">
                <a:schemeClr val="accent1"/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27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smtClean="0">
                <a:solidFill>
                  <a:srgbClr val="FF0000"/>
                </a:solidFill>
              </a:rPr>
              <a:t>요양기관당연</a:t>
            </a:r>
            <a:r>
              <a:rPr lang="en-US" altLang="ko-KR" sz="2000" b="1" dirty="0" smtClean="0">
                <a:solidFill>
                  <a:srgbClr val="FF0000"/>
                </a:solidFill>
              </a:rPr>
              <a:t/>
            </a:r>
            <a:br>
              <a:rPr lang="en-US" altLang="ko-KR" sz="2000" b="1" dirty="0" smtClean="0">
                <a:solidFill>
                  <a:srgbClr val="FF0000"/>
                </a:solidFill>
              </a:rPr>
            </a:br>
            <a:r>
              <a:rPr lang="ko-KR" altLang="en-US" sz="2000" b="1" dirty="0" err="1" smtClean="0">
                <a:solidFill>
                  <a:srgbClr val="FF0000"/>
                </a:solidFill>
              </a:rPr>
              <a:t>지정제</a:t>
            </a:r>
            <a:endParaRPr lang="ko-KR" altLang="en-US" sz="2000" b="1" dirty="0">
              <a:solidFill>
                <a:srgbClr val="FF0000"/>
              </a:solidFill>
            </a:endParaRPr>
          </a:p>
        </p:txBody>
      </p:sp>
      <p:sp>
        <p:nvSpPr>
          <p:cNvPr id="24" name="번개 23"/>
          <p:cNvSpPr/>
          <p:nvPr/>
        </p:nvSpPr>
        <p:spPr>
          <a:xfrm>
            <a:off x="1285852" y="1285860"/>
            <a:ext cx="928694" cy="1428760"/>
          </a:xfrm>
          <a:prstGeom prst="lightningBol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5429256" y="785794"/>
            <a:ext cx="1857388" cy="121444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800" dirty="0" smtClean="0">
                <a:solidFill>
                  <a:schemeClr val="tx1"/>
                </a:solidFill>
              </a:rPr>
              <a:t>민간의료보험</a:t>
            </a:r>
            <a:endParaRPr lang="ko-KR" altLang="en-US" dirty="0">
              <a:solidFill>
                <a:schemeClr val="tx1"/>
              </a:solidFill>
            </a:endParaRPr>
          </a:p>
        </p:txBody>
      </p:sp>
      <p:sp>
        <p:nvSpPr>
          <p:cNvPr id="26" name="제목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183880" cy="694370"/>
          </a:xfrm>
        </p:spPr>
        <p:txBody>
          <a:bodyPr>
            <a:normAutofit/>
          </a:bodyPr>
          <a:lstStyle/>
          <a:p>
            <a:r>
              <a:rPr lang="en-US" altLang="ko-KR" dirty="0" smtClean="0"/>
              <a:t>2. </a:t>
            </a:r>
            <a:r>
              <a:rPr lang="ko-KR" altLang="en-US" dirty="0" smtClean="0"/>
              <a:t>민간의료보험 활성화</a:t>
            </a:r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18888 0.07338 " pathEditMode="relative" ptsTypes="AA">
                                      <p:cBhvr>
                                        <p:cTn id="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5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   삼성생명의 민간의료보험 확대전략 </a:t>
            </a:r>
            <a:r>
              <a:rPr lang="en-US" altLang="ko-KR" sz="2000" dirty="0" smtClean="0">
                <a:solidFill>
                  <a:srgbClr val="FF0000"/>
                </a:solidFill>
                <a:latin typeface="+mn-ea"/>
                <a:ea typeface="+mn-ea"/>
              </a:rPr>
              <a:t>(2005</a:t>
            </a:r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년</a:t>
            </a:r>
            <a:r>
              <a:rPr lang="en-US" altLang="ko-KR" sz="2000" dirty="0" smtClean="0">
                <a:solidFill>
                  <a:srgbClr val="FF0000"/>
                </a:solidFill>
                <a:latin typeface="+mn-ea"/>
                <a:ea typeface="+mn-ea"/>
              </a:rPr>
              <a:t> </a:t>
            </a:r>
            <a:r>
              <a:rPr lang="ko-KR" altLang="en-US" sz="2000" dirty="0" smtClean="0">
                <a:solidFill>
                  <a:srgbClr val="FF0000"/>
                </a:solidFill>
                <a:latin typeface="+mn-ea"/>
                <a:ea typeface="+mn-ea"/>
              </a:rPr>
              <a:t>삼성생명 전략보고서</a:t>
            </a:r>
            <a:r>
              <a:rPr lang="en-US" altLang="ko-KR" sz="2000" dirty="0" smtClean="0">
                <a:solidFill>
                  <a:srgbClr val="FF0000"/>
                </a:solidFill>
                <a:latin typeface="+mn-ea"/>
                <a:ea typeface="+mn-ea"/>
              </a:rPr>
              <a:t>)</a:t>
            </a:r>
            <a:endParaRPr lang="ko-KR" altLang="en-US" sz="2000" dirty="0">
              <a:solidFill>
                <a:srgbClr val="FF0000"/>
              </a:solidFill>
              <a:latin typeface="+mn-ea"/>
              <a:ea typeface="+mn-ea"/>
            </a:endParaRPr>
          </a:p>
        </p:txBody>
      </p:sp>
      <p:pic>
        <p:nvPicPr>
          <p:cNvPr id="4" name="내용 개체 틀 3" descr="noname02.bmp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19000" contrast="22000"/>
          </a:blip>
          <a:stretch>
            <a:fillRect/>
          </a:stretch>
        </p:blipFill>
        <p:spPr>
          <a:xfrm>
            <a:off x="857224" y="500042"/>
            <a:ext cx="7366278" cy="5143536"/>
          </a:xfrm>
        </p:spPr>
      </p:pic>
      <p:sp>
        <p:nvSpPr>
          <p:cNvPr id="5" name="직사각형 4"/>
          <p:cNvSpPr/>
          <p:nvPr/>
        </p:nvSpPr>
        <p:spPr>
          <a:xfrm>
            <a:off x="6786578" y="3429000"/>
            <a:ext cx="1357322" cy="114300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928662" y="5000636"/>
            <a:ext cx="7215238" cy="5715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990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민간의료보험의 목적은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가입자들의 의료비 부담을 줄여주는 것이 아니라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수익을 최대한 많이 남기는 것이다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현재 민간의료보험 시장 규모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10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조원 이상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추정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현재 전체 가구의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70%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이상이 민간의료보험에 가입한 것으로 추정됨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</p:txBody>
      </p:sp>
      <p:pic>
        <p:nvPicPr>
          <p:cNvPr id="4" name="내용 개체 틀 3" descr="noname0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868" y="0"/>
            <a:ext cx="4369692" cy="689694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00034" y="4929198"/>
            <a:ext cx="28574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민영 의료보험과 건강보험의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지출구조 비교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(2006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년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b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(2004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년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4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월 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8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일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sz="1500" b="1" dirty="0" err="1" smtClean="0">
                <a:solidFill>
                  <a:srgbClr val="FF0000"/>
                </a:solidFill>
                <a:latin typeface="+mj-ea"/>
                <a:ea typeface="+mj-ea"/>
              </a:rPr>
              <a:t>한겨레신문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)</a:t>
            </a:r>
            <a:endParaRPr lang="en-US" altLang="ko-KR" sz="1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589904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결코 민간의료보험이 건강보험보다 더 많은 혜택을 주지 않는다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그런데도 민간의료보험이 활성화된 것은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정부가 건강보험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보장성을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높이기보다는 민간의료보험 활성화를 통해서 문제를 해결하려 했기 때문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부자들의 경우 민간의료보험이 유리하다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건강보험에서 민간의료보험으로의 역선택이 일어나게 됨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건강보험은 점점 더 가난하게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민간의료보험은 점점 더 부자가 될 것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결국 건강보험의 파탄으로 이어지게 될 것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미국처럼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…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그럼 우리의 건강은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 (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식코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보셨나요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??^^)</a:t>
            </a:r>
          </a:p>
          <a:p>
            <a:endParaRPr lang="ko-KR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2214554"/>
            <a:ext cx="8183880" cy="1051560"/>
          </a:xfrm>
        </p:spPr>
        <p:txBody>
          <a:bodyPr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4400" dirty="0" smtClean="0"/>
              <a:t>의료민영화 추진의 배경</a:t>
            </a:r>
            <a:endParaRPr lang="ko-KR" altLang="en-US" sz="4400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65808"/>
          </a:xfrm>
        </p:spPr>
        <p:txBody>
          <a:bodyPr/>
          <a:lstStyle/>
          <a:p>
            <a:r>
              <a:rPr lang="ko-KR" altLang="en-US" dirty="0" smtClean="0"/>
              <a:t>주장 </a:t>
            </a:r>
            <a:r>
              <a:rPr lang="en-US" altLang="ko-KR" dirty="0" smtClean="0"/>
              <a:t>1. </a:t>
            </a:r>
            <a:r>
              <a:rPr lang="ko-KR" altLang="en-US" dirty="0" smtClean="0"/>
              <a:t>의료서비스의 질 향상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85860"/>
            <a:ext cx="8183880" cy="51166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"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국민의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20~30%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는 더 많은 비용을 지불하고서라도 의사로부터 충분한 설명을 듣고 쾌적한 환경에서 대접받는 치료를 받고 싶어한다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경만호 대한의사협회 회장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endParaRPr lang="ko-KR" altLang="en-US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endParaRPr lang="en-US" altLang="ko-KR" dirty="0" smtClean="0"/>
          </a:p>
          <a:p>
            <a:endParaRPr lang="en-US" altLang="ko-KR" dirty="0" smtClean="0"/>
          </a:p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"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일반 의료비도 경쟁이 확대되면 시장논리에 의해 병원비가 내려오면 내려오지 거꾸로 올라가지 않는다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” 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(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윤증현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기획재정부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장관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endParaRPr lang="ko-KR" altLang="en-US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endParaRPr lang="ko-KR" altLang="en-US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571472" y="3143248"/>
            <a:ext cx="8183880" cy="76580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주장 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2. </a:t>
            </a: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의료비의 하락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529" name="_x172465328" descr="EMB00000c44156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571480"/>
            <a:ext cx="8005597" cy="4643470"/>
          </a:xfrm>
          <a:prstGeom prst="rect">
            <a:avLst/>
          </a:prstGeom>
          <a:noFill/>
        </p:spPr>
      </p:pic>
      <p:sp>
        <p:nvSpPr>
          <p:cNvPr id="7" name="직사각형 6"/>
          <p:cNvSpPr/>
          <p:nvPr/>
        </p:nvSpPr>
        <p:spPr>
          <a:xfrm>
            <a:off x="2643174" y="5143512"/>
            <a:ext cx="4143404" cy="569387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영리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, 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비영리 보건 의료 서비스의 성과 비교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</a:t>
            </a:r>
            <a:r>
              <a:rPr lang="fr-FR" altLang="ko-KR" sz="1600" b="1" dirty="0" smtClean="0">
                <a:solidFill>
                  <a:srgbClr val="FF0000"/>
                </a:solidFill>
                <a:latin typeface="+mj-ea"/>
                <a:ea typeface="+mj-ea"/>
              </a:rPr>
              <a:t>Vaillancourt Rosenau P, Linder SH. 2003)</a:t>
            </a:r>
            <a:endParaRPr lang="ko-KR" altLang="en-US" sz="1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22532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2531" name="_x186236864" descr="EMB00000c44156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357166"/>
            <a:ext cx="8501090" cy="5331872"/>
          </a:xfrm>
          <a:prstGeom prst="rect">
            <a:avLst/>
          </a:prstGeom>
          <a:noFill/>
        </p:spPr>
      </p:pic>
      <p:sp>
        <p:nvSpPr>
          <p:cNvPr id="10" name="직사각형 9"/>
          <p:cNvSpPr/>
          <p:nvPr/>
        </p:nvSpPr>
        <p:spPr>
          <a:xfrm>
            <a:off x="2071670" y="5643578"/>
            <a:ext cx="5357850" cy="553998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 wrap="square">
            <a:spAutoFit/>
          </a:bodyPr>
          <a:lstStyle/>
          <a:p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영리민간병원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(PFP)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과 비영리민간병원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(PNFP)</a:t>
            </a:r>
            <a:r>
              <a:rPr lang="ko-KR" altLang="en-US" sz="1500" b="1" dirty="0" smtClean="0">
                <a:solidFill>
                  <a:srgbClr val="FF0000"/>
                </a:solidFill>
                <a:latin typeface="+mj-ea"/>
                <a:ea typeface="+mj-ea"/>
              </a:rPr>
              <a:t>의 의료비 비교</a:t>
            </a: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/>
            </a:r>
            <a:b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</a:br>
            <a:r>
              <a:rPr lang="en-US" altLang="ko-KR" sz="1500" b="1" dirty="0" smtClean="0">
                <a:solidFill>
                  <a:srgbClr val="FF0000"/>
                </a:solidFill>
                <a:latin typeface="+mj-ea"/>
                <a:ea typeface="+mj-ea"/>
              </a:rPr>
              <a:t>(CMAJ 2004;170(12):1817-24)</a:t>
            </a:r>
            <a:endParaRPr lang="ko-KR" altLang="en-US" sz="1500" b="1" dirty="0">
              <a:solidFill>
                <a:srgbClr val="FF0000"/>
              </a:solidFill>
              <a:latin typeface="+mj-ea"/>
              <a:ea typeface="+mj-ea"/>
            </a:endParaRPr>
          </a:p>
        </p:txBody>
      </p:sp>
      <p:sp>
        <p:nvSpPr>
          <p:cNvPr id="11" name="모서리가 둥근 직사각형 10"/>
          <p:cNvSpPr/>
          <p:nvPr/>
        </p:nvSpPr>
        <p:spPr>
          <a:xfrm>
            <a:off x="714348" y="3857628"/>
            <a:ext cx="7500990" cy="500066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000232" y="2000240"/>
            <a:ext cx="5143536" cy="2808974"/>
          </a:xfrm>
          <a:prstGeom prst="rect">
            <a:avLst/>
          </a:prstGeom>
          <a:gradFill>
            <a:gsLst>
              <a:gs pos="0">
                <a:schemeClr val="accent1">
                  <a:tint val="66000"/>
                  <a:satMod val="16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  <a:ln w="47625"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미국의 신장투석병원에 대한 연구에 따르면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영리병원의 사망률이 비영리병원보다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20%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가 높았다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미국에서 영리병원에 갔던 환자가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비영리병원으로 갔다면 연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1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4000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명이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 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덜 죽었을 거라는 연구도 있다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endParaRPr lang="ko-KR" altLang="en-US" sz="2000" dirty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65808"/>
          </a:xfrm>
        </p:spPr>
        <p:txBody>
          <a:bodyPr/>
          <a:lstStyle/>
          <a:p>
            <a:r>
              <a:rPr lang="ko-KR" altLang="en-US" dirty="0" smtClean="0"/>
              <a:t>주장 </a:t>
            </a:r>
            <a:r>
              <a:rPr lang="en-US" altLang="ko-KR" dirty="0" smtClean="0"/>
              <a:t>3. </a:t>
            </a:r>
            <a:r>
              <a:rPr lang="ko-KR" altLang="en-US" dirty="0" smtClean="0"/>
              <a:t>일자리 창출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85860"/>
            <a:ext cx="8183880" cy="51166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현재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800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억 규모의 단기부동자금이 주식이나 부동산 시장으로 유입되어 있다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 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이런 돈이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병원에 투자되면 일자리도 늘리고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… “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                                                        (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구본진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기획재정부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 정책조정국장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endParaRPr lang="en-US" altLang="ko-KR" sz="18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  <a:buNone/>
            </a:pPr>
            <a:endParaRPr lang="en-US" altLang="ko-KR" sz="18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의료관광시장의 폭발적 증가 전망 우리 의료기술은 세계평균에 근접하고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미국의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76%)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가격경쟁력과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미국의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1/3)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병상 여유도 있으나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가동률 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78%)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외국인환자 유치는 저조 </a:t>
            </a:r>
          </a:p>
          <a:p>
            <a:pPr>
              <a:lnSpc>
                <a:spcPct val="150000"/>
              </a:lnSpc>
            </a:pP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외국인 환자 친화적 환경 조성 등 국내의료기관의 글로벌화를 촉진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b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외국인환자의 인지도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err="1" smtClean="0">
                <a:latin typeface="산돌신문제비B" pitchFamily="18" charset="-127"/>
                <a:ea typeface="산돌신문제비B" pitchFamily="18" charset="-127"/>
              </a:rPr>
              <a:t>접근성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사후만족도 제고를 위한 법</a:t>
            </a:r>
            <a:r>
              <a:rPr lang="en-US" altLang="ko-KR" sz="1800" dirty="0" smtClean="0">
                <a:latin typeface="산돌신문제비B" pitchFamily="18" charset="-127"/>
                <a:ea typeface="산돌신문제비B" pitchFamily="18" charset="-127"/>
              </a:rPr>
              <a:t>·</a:t>
            </a:r>
            <a:r>
              <a:rPr lang="ko-KR" altLang="en-US" sz="1800" dirty="0" smtClean="0">
                <a:latin typeface="산돌신문제비B" pitchFamily="18" charset="-127"/>
                <a:ea typeface="산돌신문제비B" pitchFamily="18" charset="-127"/>
              </a:rPr>
              <a:t>제도 정비 및 재정지원을 통해  외국인환자 유치를 확대 </a:t>
            </a:r>
          </a:p>
          <a:p>
            <a:endParaRPr lang="ko-KR" altLang="en-US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500034" y="2786058"/>
            <a:ext cx="8183880" cy="765808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주장 </a:t>
            </a:r>
            <a:r>
              <a:rPr kumimoji="0" lang="en-US" altLang="ko-KR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4. </a:t>
            </a:r>
            <a:r>
              <a:rPr kumimoji="0" lang="ko-KR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해외 환자 유치</a:t>
            </a:r>
            <a:endParaRPr kumimoji="0" lang="ko-KR" altLang="en-US" sz="3600" b="1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tint val="88000"/>
                  <a:satMod val="150000"/>
                </a:schemeClr>
              </a:solidFill>
              <a:effectLst>
                <a:outerShdw blurRad="53975" dist="22860" dir="5400000" algn="tl" rotWithShape="0">
                  <a:srgbClr val="000000">
                    <a:alpha val="5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765808"/>
          </a:xfrm>
        </p:spPr>
        <p:txBody>
          <a:bodyPr/>
          <a:lstStyle/>
          <a:p>
            <a:pPr algn="ctr"/>
            <a:r>
              <a:rPr lang="ko-KR" altLang="en-US" dirty="0" smtClean="0"/>
              <a:t>진짜 이유는</a:t>
            </a:r>
            <a:r>
              <a:rPr lang="en-US" altLang="ko-KR" dirty="0" smtClean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85860"/>
            <a:ext cx="8183880" cy="5116646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“800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억 규모의 단기부동자금이 주식이나 부동산 시장으로 유입되어 있다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“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의료산업의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신성장동력화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등을 위해서는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…”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기업들의 이윤율 저하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-&gt;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투자 저하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자본이 남아도는데 투자는 안 되는 상황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새롭게 기업이 돈을 벌 수 있도록 하자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이윤 창출의 영역이 아니던 분야를 이윤 창출의 분야로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만드려는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시도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(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한 해 건강보험 재정이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20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조를 상회하고 있음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)</a:t>
            </a:r>
            <a:endParaRPr lang="ko-KR" altLang="en-US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endParaRPr lang="ko-KR" alt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428604"/>
            <a:ext cx="8183880" cy="694370"/>
          </a:xfrm>
        </p:spPr>
        <p:txBody>
          <a:bodyPr/>
          <a:lstStyle/>
          <a:p>
            <a:pPr algn="ctr"/>
            <a:r>
              <a:rPr lang="ko-KR" altLang="en-US" dirty="0" err="1" smtClean="0"/>
              <a:t>신자유주의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71472" y="1142984"/>
            <a:ext cx="8183880" cy="533096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이윤율 저하</a:t>
            </a: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이윤율을 상승시키기 위해서는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</a:t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금융의 팽창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노동자를 쥐어짜기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비정규직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해고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노동강도 강화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/>
            </a:r>
            <a:b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</a:b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-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새로운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돈벌이 영역 개척 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: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가스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전기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철도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, 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교육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…</a:t>
            </a:r>
            <a:endParaRPr lang="ko-KR" altLang="en-US" sz="2000" dirty="0">
              <a:latin typeface="산돌신문제비B" pitchFamily="18" charset="-127"/>
              <a:ea typeface="산돌신문제비B" pitchFamily="18" charset="-127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00034" y="500042"/>
            <a:ext cx="8183880" cy="694370"/>
          </a:xfrm>
        </p:spPr>
        <p:txBody>
          <a:bodyPr/>
          <a:lstStyle/>
          <a:p>
            <a:pPr algn="ctr"/>
            <a:r>
              <a:rPr lang="ko-KR" altLang="en-US" dirty="0" smtClean="0"/>
              <a:t>결론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00034" y="1285860"/>
            <a:ext cx="8183880" cy="518808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의료민영화는 우울한 미래로 가는 지름길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의료민영화 문제와 </a:t>
            </a:r>
            <a:r>
              <a:rPr lang="ko-KR" altLang="en-US" sz="2000" dirty="0" err="1" smtClean="0">
                <a:latin typeface="산돌신문제비B" pitchFamily="18" charset="-127"/>
                <a:ea typeface="산돌신문제비B" pitchFamily="18" charset="-127"/>
              </a:rPr>
              <a:t>신자유주의의</a:t>
            </a: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 문제는 별개의 문제가 아니다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.</a:t>
            </a:r>
          </a:p>
          <a:p>
            <a:pPr>
              <a:lnSpc>
                <a:spcPct val="150000"/>
              </a:lnSpc>
            </a:pPr>
            <a:endParaRPr lang="en-US" altLang="ko-KR" sz="2000" dirty="0" smtClean="0">
              <a:latin typeface="산돌신문제비B" pitchFamily="18" charset="-127"/>
              <a:ea typeface="산돌신문제비B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000" dirty="0" smtClean="0">
                <a:latin typeface="산돌신문제비B" pitchFamily="18" charset="-127"/>
                <a:ea typeface="산돌신문제비B" pitchFamily="18" charset="-127"/>
              </a:rPr>
              <a:t>우리의 건강은 우리가 지킵시다</a:t>
            </a:r>
            <a:r>
              <a:rPr lang="en-US" altLang="ko-KR" sz="2000" dirty="0" smtClean="0">
                <a:latin typeface="산돌신문제비B" pitchFamily="18" charset="-127"/>
                <a:ea typeface="산돌신문제비B" pitchFamily="18" charset="-127"/>
              </a:rPr>
              <a:t>~!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모양">
  <a:themeElements>
    <a:clrScheme name="모양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모양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모양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919</TotalTime>
  <Words>815</Words>
  <Application>Microsoft Office PowerPoint</Application>
  <PresentationFormat>화면 슬라이드 쇼(4:3)</PresentationFormat>
  <Paragraphs>178</Paragraphs>
  <Slides>35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모양</vt:lpstr>
      <vt:lpstr>의료민영화와 신자유주의 </vt:lpstr>
      <vt:lpstr>이명박 정부 이후 의료민영화 추진 경과</vt:lpstr>
      <vt:lpstr>슬라이드 3</vt:lpstr>
      <vt:lpstr>슬라이드 4</vt:lpstr>
      <vt:lpstr>슬라이드 5</vt:lpstr>
      <vt:lpstr>제주도청 국제자유도시본부 교육의료산업팀 보도자료 (2009년 3월)</vt:lpstr>
      <vt:lpstr>슬라이드 7</vt:lpstr>
      <vt:lpstr>한국 보건의료체계의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어떻게 해야 할까?</vt:lpstr>
      <vt:lpstr>그런데 실제로는…     : 의료민영화 !!!</vt:lpstr>
      <vt:lpstr>1. 병원 영리법인화</vt:lpstr>
      <vt:lpstr>슬라이드 24</vt:lpstr>
      <vt:lpstr>슬라이드 25</vt:lpstr>
      <vt:lpstr>2. 민간의료보험 활성화</vt:lpstr>
      <vt:lpstr>   삼성생명의 민간의료보험 확대전략 (2005년 삼성생명 전략보고서)</vt:lpstr>
      <vt:lpstr>슬라이드 28</vt:lpstr>
      <vt:lpstr>슬라이드 29</vt:lpstr>
      <vt:lpstr>의료민영화 추진의 배경</vt:lpstr>
      <vt:lpstr>주장 1. 의료서비스의 질 향상</vt:lpstr>
      <vt:lpstr>주장 3. 일자리 창출</vt:lpstr>
      <vt:lpstr>진짜 이유는?</vt:lpstr>
      <vt:lpstr>신자유주의</vt:lpstr>
      <vt:lpstr>결론</vt:lpstr>
    </vt:vector>
  </TitlesOfParts>
  <Company>김동근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김동근</dc:creator>
  <cp:lastModifiedBy>김동근</cp:lastModifiedBy>
  <cp:revision>86</cp:revision>
  <dcterms:created xsi:type="dcterms:W3CDTF">2009-06-20T02:37:00Z</dcterms:created>
  <dcterms:modified xsi:type="dcterms:W3CDTF">2009-06-20T18:01:55Z</dcterms:modified>
</cp:coreProperties>
</file>