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1" r:id="rId27"/>
    <p:sldId id="283" r:id="rId28"/>
    <p:sldId id="284" r:id="rId29"/>
    <p:sldId id="285" r:id="rId3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Z:\temp\weoreptc.aspx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Z:\temp\weoreptc.aspx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Z:\Internet_tmp\Temporary%20Internet%20Files\Content.IE5\U9FBGTAX\weoreptc%5b1%5d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title>
      <c:tx>
        <c:rich>
          <a:bodyPr/>
          <a:lstStyle/>
          <a:p>
            <a:pPr>
              <a:defRPr/>
            </a:pPr>
            <a:r>
              <a:rPr lang="ko-KR" altLang="en-US"/>
              <a:t>실업률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3876686170887276"/>
          <c:y val="0.17068122007894954"/>
          <c:w val="0.80110244409348208"/>
          <c:h val="0.70688044178168463"/>
        </c:manualLayout>
      </c:layout>
      <c:lineChart>
        <c:grouping val="standard"/>
        <c:ser>
          <c:idx val="0"/>
          <c:order val="0"/>
          <c:tx>
            <c:v>선진국</c:v>
          </c:tx>
          <c:marker>
            <c:symbol val="none"/>
          </c:marker>
          <c:cat>
            <c:strRef>
              <c:f>weoreptc.aspx!$C$2:$G$2</c:f>
              <c:strCache>
                <c:ptCount val="5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2010(p)</c:v>
                </c:pt>
              </c:strCache>
            </c:strRef>
          </c:cat>
          <c:val>
            <c:numRef>
              <c:f>weoreptc.aspx!$C$8:$G$8</c:f>
              <c:numCache>
                <c:formatCode>General</c:formatCode>
                <c:ptCount val="5"/>
                <c:pt idx="0">
                  <c:v>5.6310000000000002</c:v>
                </c:pt>
                <c:pt idx="1">
                  <c:v>5.3869999999999996</c:v>
                </c:pt>
                <c:pt idx="2">
                  <c:v>5.79</c:v>
                </c:pt>
                <c:pt idx="3">
                  <c:v>7.9589999999999996</c:v>
                </c:pt>
                <c:pt idx="4">
                  <c:v>8.39</c:v>
                </c:pt>
              </c:numCache>
            </c:numRef>
          </c:val>
        </c:ser>
        <c:ser>
          <c:idx val="2"/>
          <c:order val="1"/>
          <c:tx>
            <c:v>신흥시장</c:v>
          </c:tx>
          <c:marker>
            <c:symbol val="none"/>
          </c:marker>
          <c:cat>
            <c:strRef>
              <c:f>weoreptc.aspx!$C$2:$G$2</c:f>
              <c:strCache>
                <c:ptCount val="5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2010(p)</c:v>
                </c:pt>
              </c:strCache>
            </c:strRef>
          </c:cat>
          <c:val>
            <c:numRef>
              <c:f>weoreptc.aspx!$C$10:$G$10</c:f>
              <c:numCache>
                <c:formatCode>General</c:formatCode>
                <c:ptCount val="5"/>
                <c:pt idx="0">
                  <c:v>3.6539999999999999</c:v>
                </c:pt>
                <c:pt idx="1">
                  <c:v>3.4219999999999997</c:v>
                </c:pt>
                <c:pt idx="2">
                  <c:v>3.3989999999999987</c:v>
                </c:pt>
                <c:pt idx="3">
                  <c:v>4.3209999999999962</c:v>
                </c:pt>
                <c:pt idx="4">
                  <c:v>4.07</c:v>
                </c:pt>
              </c:numCache>
            </c:numRef>
          </c:val>
        </c:ser>
        <c:marker val="1"/>
        <c:axId val="46984192"/>
        <c:axId val="55247616"/>
      </c:lineChart>
      <c:catAx>
        <c:axId val="46984192"/>
        <c:scaling>
          <c:orientation val="minMax"/>
        </c:scaling>
        <c:axPos val="b"/>
        <c:majorTickMark val="none"/>
        <c:tickLblPos val="nextTo"/>
        <c:crossAx val="55247616"/>
        <c:crosses val="autoZero"/>
        <c:auto val="1"/>
        <c:lblAlgn val="ctr"/>
        <c:lblOffset val="100"/>
      </c:catAx>
      <c:valAx>
        <c:axId val="55247616"/>
        <c:scaling>
          <c:orientation val="minMax"/>
        </c:scaling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ko-KR" altLang="en-US"/>
                  <a:t>실업률</a:t>
                </a:r>
                <a:r>
                  <a:rPr lang="en-US" altLang="ko-KR"/>
                  <a:t>(%)</a:t>
                </a:r>
                <a:endParaRPr lang="ko-KR" altLang="en-US"/>
              </a:p>
            </c:rich>
          </c:tx>
          <c:layout/>
        </c:title>
        <c:numFmt formatCode="General" sourceLinked="1"/>
        <c:majorTickMark val="none"/>
        <c:tickLblPos val="nextTo"/>
        <c:crossAx val="469841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3660162149076364"/>
          <c:y val="0.19807535405326498"/>
          <c:w val="0.18300646060152934"/>
          <c:h val="0.12169393640039516"/>
        </c:manualLayout>
      </c:layout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title>
      <c:tx>
        <c:rich>
          <a:bodyPr/>
          <a:lstStyle/>
          <a:p>
            <a:pPr>
              <a:defRPr/>
            </a:pPr>
            <a:r>
              <a:rPr lang="ko-KR" altLang="en-US"/>
              <a:t>경제성장률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8248271228197879"/>
          <c:y val="0.162718721128811"/>
          <c:w val="0.81751728771802101"/>
          <c:h val="0.76032195750161002"/>
        </c:manualLayout>
      </c:layout>
      <c:lineChart>
        <c:grouping val="standard"/>
        <c:ser>
          <c:idx val="0"/>
          <c:order val="0"/>
          <c:tx>
            <c:v>세계</c:v>
          </c:tx>
          <c:marker>
            <c:symbol val="none"/>
          </c:marker>
          <c:cat>
            <c:strRef>
              <c:f>weoreptc.aspx!$C$2:$G$2</c:f>
              <c:strCache>
                <c:ptCount val="5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2010(p)</c:v>
                </c:pt>
              </c:strCache>
            </c:strRef>
          </c:cat>
          <c:val>
            <c:numRef>
              <c:f>weoreptc.aspx!$C$3:$G$3</c:f>
              <c:numCache>
                <c:formatCode>General</c:formatCode>
                <c:ptCount val="5"/>
                <c:pt idx="0">
                  <c:v>5.0789999999999997</c:v>
                </c:pt>
                <c:pt idx="1">
                  <c:v>5.1819999999999995</c:v>
                </c:pt>
                <c:pt idx="2">
                  <c:v>3.0209999999999999</c:v>
                </c:pt>
                <c:pt idx="3">
                  <c:v>-0.60400000000000043</c:v>
                </c:pt>
                <c:pt idx="4">
                  <c:v>4.2169999999999996</c:v>
                </c:pt>
              </c:numCache>
            </c:numRef>
          </c:val>
        </c:ser>
        <c:ser>
          <c:idx val="3"/>
          <c:order val="1"/>
          <c:tx>
            <c:v>선진국</c:v>
          </c:tx>
          <c:marker>
            <c:symbol val="none"/>
          </c:marker>
          <c:cat>
            <c:strRef>
              <c:f>weoreptc.aspx!$C$2:$G$2</c:f>
              <c:strCache>
                <c:ptCount val="5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2010(p)</c:v>
                </c:pt>
              </c:strCache>
            </c:strRef>
          </c:cat>
          <c:val>
            <c:numRef>
              <c:f>weoreptc.aspx!$C$6:$G$6</c:f>
              <c:numCache>
                <c:formatCode>General</c:formatCode>
                <c:ptCount val="5"/>
                <c:pt idx="0">
                  <c:v>2.9919999999999987</c:v>
                </c:pt>
                <c:pt idx="1">
                  <c:v>2.7549999999999999</c:v>
                </c:pt>
                <c:pt idx="2">
                  <c:v>0.48400000000000026</c:v>
                </c:pt>
                <c:pt idx="3">
                  <c:v>-3.1619999999999999</c:v>
                </c:pt>
                <c:pt idx="4">
                  <c:v>2.3259999999999987</c:v>
                </c:pt>
              </c:numCache>
            </c:numRef>
          </c:val>
        </c:ser>
        <c:ser>
          <c:idx val="8"/>
          <c:order val="2"/>
          <c:tx>
            <c:v>신흥시장</c:v>
          </c:tx>
          <c:marker>
            <c:symbol val="none"/>
          </c:marker>
          <c:cat>
            <c:strRef>
              <c:f>weoreptc.aspx!$C$2:$G$2</c:f>
              <c:strCache>
                <c:ptCount val="5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2010(p)</c:v>
                </c:pt>
              </c:strCache>
            </c:strRef>
          </c:cat>
          <c:val>
            <c:numRef>
              <c:f>weoreptc.aspx!$C$11:$G$11</c:f>
              <c:numCache>
                <c:formatCode>General</c:formatCode>
                <c:ptCount val="5"/>
                <c:pt idx="0">
                  <c:v>7.9239999999999995</c:v>
                </c:pt>
                <c:pt idx="1">
                  <c:v>8.3230000000000004</c:v>
                </c:pt>
                <c:pt idx="2">
                  <c:v>6.1390000000000002</c:v>
                </c:pt>
                <c:pt idx="3">
                  <c:v>2.3849999999999998</c:v>
                </c:pt>
                <c:pt idx="4">
                  <c:v>6.3460000000000001</c:v>
                </c:pt>
              </c:numCache>
            </c:numRef>
          </c:val>
        </c:ser>
        <c:marker val="1"/>
        <c:axId val="55415936"/>
        <c:axId val="55418240"/>
      </c:lineChart>
      <c:catAx>
        <c:axId val="55415936"/>
        <c:scaling>
          <c:orientation val="minMax"/>
        </c:scaling>
        <c:axPos val="b"/>
        <c:numFmt formatCode="General" sourceLinked="1"/>
        <c:majorTickMark val="none"/>
        <c:tickLblPos val="nextTo"/>
        <c:crossAx val="55418240"/>
        <c:crosses val="autoZero"/>
        <c:auto val="1"/>
        <c:lblAlgn val="ctr"/>
        <c:lblOffset val="100"/>
      </c:catAx>
      <c:valAx>
        <c:axId val="55418240"/>
        <c:scaling>
          <c:orientation val="minMax"/>
        </c:scaling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ko-KR" altLang="en-US"/>
                  <a:t>성장률</a:t>
                </a:r>
                <a:r>
                  <a:rPr lang="en-US" altLang="ko-KR"/>
                  <a:t>(%)</a:t>
                </a:r>
                <a:endParaRPr lang="ko-KR" altLang="en-US"/>
              </a:p>
            </c:rich>
          </c:tx>
          <c:layout/>
        </c:title>
        <c:numFmt formatCode="General" sourceLinked="1"/>
        <c:majorTickMark val="none"/>
        <c:tickLblPos val="nextTo"/>
        <c:crossAx val="554159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6222458635460146"/>
          <c:y val="0.1811030543968197"/>
          <c:w val="0.20740595574717477"/>
          <c:h val="0.20444581315266394"/>
        </c:manualLayout>
      </c:layout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0039983807994148"/>
          <c:y val="4.9180596611470083E-2"/>
          <c:w val="0.7725115455095477"/>
          <c:h val="0.90163880677705988"/>
        </c:manualLayout>
      </c:layout>
      <c:barChart>
        <c:barDir val="col"/>
        <c:grouping val="clustered"/>
        <c:ser>
          <c:idx val="1"/>
          <c:order val="1"/>
          <c:tx>
            <c:v>경상수지</c:v>
          </c:tx>
          <c:val>
            <c:numRef>
              <c:f>Sheet2!$F$4:$M$4</c:f>
              <c:numCache>
                <c:formatCode>General</c:formatCode>
                <c:ptCount val="8"/>
                <c:pt idx="0">
                  <c:v>5.8760000000000003</c:v>
                </c:pt>
                <c:pt idx="1">
                  <c:v>-6.4059999999999997</c:v>
                </c:pt>
                <c:pt idx="2">
                  <c:v>26.978999999999989</c:v>
                </c:pt>
                <c:pt idx="3">
                  <c:v>18.821000000000005</c:v>
                </c:pt>
                <c:pt idx="4">
                  <c:v>20.300999999999988</c:v>
                </c:pt>
                <c:pt idx="5">
                  <c:v>22.443999999999953</c:v>
                </c:pt>
                <c:pt idx="6">
                  <c:v>23.655000000000001</c:v>
                </c:pt>
                <c:pt idx="7">
                  <c:v>24.477</c:v>
                </c:pt>
              </c:numCache>
            </c:numRef>
          </c:val>
        </c:ser>
        <c:axId val="85801600"/>
        <c:axId val="83877248"/>
      </c:barChart>
      <c:lineChart>
        <c:grouping val="standard"/>
        <c:ser>
          <c:idx val="0"/>
          <c:order val="0"/>
          <c:tx>
            <c:v>경제성장률</c:v>
          </c:tx>
          <c:marker>
            <c:symbol val="none"/>
          </c:marker>
          <c:cat>
            <c:numRef>
              <c:f>Sheet2!$F$1:$M$1</c:f>
              <c:numCache>
                <c:formatCode>General</c:formatCod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numCache>
            </c:numRef>
          </c:cat>
          <c:val>
            <c:numRef>
              <c:f>Sheet2!$F$2:$M$2</c:f>
              <c:numCache>
                <c:formatCode>General</c:formatCode>
                <c:ptCount val="8"/>
                <c:pt idx="0">
                  <c:v>5.1059999999999945</c:v>
                </c:pt>
                <c:pt idx="1">
                  <c:v>2.2240000000000002</c:v>
                </c:pt>
                <c:pt idx="2">
                  <c:v>-0.98699999999999999</c:v>
                </c:pt>
                <c:pt idx="3">
                  <c:v>3.5519999999999987</c:v>
                </c:pt>
                <c:pt idx="4">
                  <c:v>5.2039999999999997</c:v>
                </c:pt>
                <c:pt idx="5">
                  <c:v>4.9710000000000125</c:v>
                </c:pt>
                <c:pt idx="6">
                  <c:v>4.6559999999999881</c:v>
                </c:pt>
                <c:pt idx="7">
                  <c:v>4.5430000000000001</c:v>
                </c:pt>
              </c:numCache>
            </c:numRef>
          </c:val>
        </c:ser>
        <c:marker val="1"/>
        <c:axId val="73411584"/>
        <c:axId val="83873792"/>
      </c:lineChart>
      <c:catAx>
        <c:axId val="73411584"/>
        <c:scaling>
          <c:orientation val="minMax"/>
        </c:scaling>
        <c:axPos val="b"/>
        <c:numFmt formatCode="General" sourceLinked="1"/>
        <c:tickLblPos val="nextTo"/>
        <c:crossAx val="83873792"/>
        <c:crosses val="autoZero"/>
        <c:auto val="1"/>
        <c:lblAlgn val="ctr"/>
        <c:lblOffset val="100"/>
      </c:catAx>
      <c:valAx>
        <c:axId val="83873792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ko-KR" altLang="en-US"/>
                  <a:t>경제성장률</a:t>
                </a:r>
                <a:r>
                  <a:rPr lang="en-US" altLang="ko-KR"/>
                  <a:t>(%)</a:t>
                </a:r>
                <a:endParaRPr lang="ko-KR" altLang="en-US"/>
              </a:p>
            </c:rich>
          </c:tx>
        </c:title>
        <c:numFmt formatCode="General" sourceLinked="1"/>
        <c:tickLblPos val="nextTo"/>
        <c:crossAx val="73411584"/>
        <c:crosses val="autoZero"/>
        <c:crossBetween val="between"/>
      </c:valAx>
      <c:valAx>
        <c:axId val="83877248"/>
        <c:scaling>
          <c:orientation val="minMax"/>
        </c:scaling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ko-KR" altLang="en-US"/>
                  <a:t>경상수자</a:t>
                </a:r>
                <a:r>
                  <a:rPr lang="en-US" altLang="ko-KR"/>
                  <a:t>(</a:t>
                </a:r>
                <a:r>
                  <a:rPr lang="ko-KR" altLang="en-US"/>
                  <a:t>십억달러</a:t>
                </a:r>
                <a:r>
                  <a:rPr lang="en-US" altLang="ko-KR"/>
                  <a:t>)</a:t>
                </a:r>
                <a:endParaRPr lang="ko-KR" altLang="en-US"/>
              </a:p>
            </c:rich>
          </c:tx>
        </c:title>
        <c:numFmt formatCode="General" sourceLinked="1"/>
        <c:tickLblPos val="nextTo"/>
        <c:crossAx val="85801600"/>
        <c:crosses val="max"/>
        <c:crossBetween val="between"/>
      </c:valAx>
      <c:catAx>
        <c:axId val="85801600"/>
        <c:scaling>
          <c:orientation val="minMax"/>
        </c:scaling>
        <c:delete val="1"/>
        <c:axPos val="b"/>
        <c:tickLblPos val="none"/>
        <c:crossAx val="83877248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46710889994472227"/>
          <c:y val="0.83628813840130445"/>
          <c:w val="0.17689331122166943"/>
          <c:h val="0.16020299788107925"/>
        </c:manualLayout>
      </c:layout>
    </c:legend>
    <c:plotVisOnly val="1"/>
    <c:dispBlanksAs val="gap"/>
  </c:chart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981F9C-745A-418B-89FC-37A3F2A72D3B}" type="doc">
      <dgm:prSet loTypeId="urn:microsoft.com/office/officeart/2005/8/layout/chevron2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0C3A8A40-D817-43BE-8CBC-31A53AD0650A}">
      <dgm:prSet phldrT="[텍스트]"/>
      <dgm:spPr/>
      <dgm:t>
        <a:bodyPr/>
        <a:lstStyle/>
        <a:p>
          <a:pPr latinLnBrk="1"/>
          <a:r>
            <a:rPr lang="en-US" altLang="ko-KR" dirty="0" smtClean="0"/>
            <a:t>1920</a:t>
          </a:r>
          <a:endParaRPr lang="ko-KR" altLang="en-US" dirty="0"/>
        </a:p>
      </dgm:t>
    </dgm:pt>
    <dgm:pt modelId="{7A076F46-3698-42E4-BA96-1774289B03DD}" type="parTrans" cxnId="{E66D611A-EC53-4433-BD9D-7A80C1FEA9F8}">
      <dgm:prSet/>
      <dgm:spPr/>
      <dgm:t>
        <a:bodyPr/>
        <a:lstStyle/>
        <a:p>
          <a:pPr latinLnBrk="1"/>
          <a:endParaRPr lang="ko-KR" altLang="en-US"/>
        </a:p>
      </dgm:t>
    </dgm:pt>
    <dgm:pt modelId="{52353287-1438-4CD6-B084-CAFBAE1DA8BC}" type="sibTrans" cxnId="{E66D611A-EC53-4433-BD9D-7A80C1FEA9F8}">
      <dgm:prSet/>
      <dgm:spPr/>
      <dgm:t>
        <a:bodyPr/>
        <a:lstStyle/>
        <a:p>
          <a:pPr latinLnBrk="1"/>
          <a:endParaRPr lang="ko-KR" altLang="en-US"/>
        </a:p>
      </dgm:t>
    </dgm:pt>
    <dgm:pt modelId="{E171B7C0-67A8-43FD-BC3A-706C0C9F06E5}">
      <dgm:prSet phldrT="[텍스트]"/>
      <dgm:spPr/>
      <dgm:t>
        <a:bodyPr/>
        <a:lstStyle/>
        <a:p>
          <a:pPr latinLnBrk="1"/>
          <a:r>
            <a:rPr lang="ko-KR" altLang="en-US" dirty="0" smtClean="0"/>
            <a:t>생산경영혁명</a:t>
          </a:r>
          <a:endParaRPr lang="ko-KR" altLang="en-US" dirty="0"/>
        </a:p>
      </dgm:t>
    </dgm:pt>
    <dgm:pt modelId="{BB962634-1733-4DC1-B844-B267B07B629B}" type="parTrans" cxnId="{D8765CC9-A308-443D-A23E-72BEEC95D4E3}">
      <dgm:prSet/>
      <dgm:spPr/>
      <dgm:t>
        <a:bodyPr/>
        <a:lstStyle/>
        <a:p>
          <a:pPr latinLnBrk="1"/>
          <a:endParaRPr lang="ko-KR" altLang="en-US"/>
        </a:p>
      </dgm:t>
    </dgm:pt>
    <dgm:pt modelId="{1401A8FF-8700-4BC4-A524-3B1458241F92}" type="sibTrans" cxnId="{D8765CC9-A308-443D-A23E-72BEEC95D4E3}">
      <dgm:prSet/>
      <dgm:spPr/>
      <dgm:t>
        <a:bodyPr/>
        <a:lstStyle/>
        <a:p>
          <a:pPr latinLnBrk="1"/>
          <a:endParaRPr lang="ko-KR" altLang="en-US"/>
        </a:p>
      </dgm:t>
    </dgm:pt>
    <dgm:pt modelId="{BDA3A5D3-6AED-4999-982E-8B40966C009F}">
      <dgm:prSet phldrT="[텍스트]"/>
      <dgm:spPr/>
      <dgm:t>
        <a:bodyPr/>
        <a:lstStyle/>
        <a:p>
          <a:pPr latinLnBrk="1"/>
          <a:r>
            <a:rPr lang="ko-KR" altLang="en-US" dirty="0" smtClean="0"/>
            <a:t>생산성증대</a:t>
          </a:r>
          <a:r>
            <a:rPr lang="en-US" altLang="ko-KR" dirty="0" smtClean="0"/>
            <a:t>(</a:t>
          </a:r>
          <a:r>
            <a:rPr lang="ko-KR" altLang="en-US" dirty="0" smtClean="0"/>
            <a:t>생산량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236F7836-3D46-49DC-80D9-717277F66513}" type="parTrans" cxnId="{8D1B0325-5D8F-45E6-9934-92B8B29E5F61}">
      <dgm:prSet/>
      <dgm:spPr/>
      <dgm:t>
        <a:bodyPr/>
        <a:lstStyle/>
        <a:p>
          <a:pPr latinLnBrk="1"/>
          <a:endParaRPr lang="ko-KR" altLang="en-US"/>
        </a:p>
      </dgm:t>
    </dgm:pt>
    <dgm:pt modelId="{6322BD40-A792-4F19-8333-EB033EB3048E}" type="sibTrans" cxnId="{8D1B0325-5D8F-45E6-9934-92B8B29E5F61}">
      <dgm:prSet/>
      <dgm:spPr/>
      <dgm:t>
        <a:bodyPr/>
        <a:lstStyle/>
        <a:p>
          <a:pPr latinLnBrk="1"/>
          <a:endParaRPr lang="ko-KR" altLang="en-US"/>
        </a:p>
      </dgm:t>
    </dgm:pt>
    <dgm:pt modelId="{19112092-F5B8-4395-BABD-089629273E15}">
      <dgm:prSet phldrT="[텍스트]"/>
      <dgm:spPr/>
      <dgm:t>
        <a:bodyPr/>
        <a:lstStyle/>
        <a:p>
          <a:pPr latinLnBrk="1"/>
          <a:r>
            <a:rPr lang="en-US" altLang="ko-KR" dirty="0" smtClean="0"/>
            <a:t>1970</a:t>
          </a:r>
          <a:endParaRPr lang="ko-KR" altLang="en-US" dirty="0"/>
        </a:p>
      </dgm:t>
    </dgm:pt>
    <dgm:pt modelId="{46CE0BF4-22D9-4F33-AA5F-0B5C197792B4}" type="parTrans" cxnId="{461D9F1D-E331-409B-B606-4EA43D8BB21C}">
      <dgm:prSet/>
      <dgm:spPr/>
      <dgm:t>
        <a:bodyPr/>
        <a:lstStyle/>
        <a:p>
          <a:pPr latinLnBrk="1"/>
          <a:endParaRPr lang="ko-KR" altLang="en-US"/>
        </a:p>
      </dgm:t>
    </dgm:pt>
    <dgm:pt modelId="{0DDE5C52-E5AA-48EA-B75E-B89E9F672993}" type="sibTrans" cxnId="{461D9F1D-E331-409B-B606-4EA43D8BB21C}">
      <dgm:prSet/>
      <dgm:spPr/>
      <dgm:t>
        <a:bodyPr/>
        <a:lstStyle/>
        <a:p>
          <a:pPr latinLnBrk="1"/>
          <a:endParaRPr lang="ko-KR" altLang="en-US"/>
        </a:p>
      </dgm:t>
    </dgm:pt>
    <dgm:pt modelId="{6A4D6D5A-0568-49EF-85A1-AB5B1352B6BA}">
      <dgm:prSet phldrT="[텍스트]"/>
      <dgm:spPr/>
      <dgm:t>
        <a:bodyPr/>
        <a:lstStyle/>
        <a:p>
          <a:pPr latinLnBrk="1"/>
          <a:r>
            <a:rPr lang="ko-KR" altLang="en-US" dirty="0" smtClean="0"/>
            <a:t>지체되는 혁신</a:t>
          </a:r>
          <a:r>
            <a:rPr lang="en-US" altLang="ko-KR" dirty="0" smtClean="0"/>
            <a:t>, </a:t>
          </a:r>
          <a:r>
            <a:rPr lang="ko-KR" altLang="en-US" dirty="0" smtClean="0"/>
            <a:t>계속되는 경쟁</a:t>
          </a:r>
          <a:endParaRPr lang="ko-KR" altLang="en-US" dirty="0"/>
        </a:p>
      </dgm:t>
    </dgm:pt>
    <dgm:pt modelId="{2D7D4B61-E7B9-4105-AF39-24385622E081}" type="parTrans" cxnId="{BBD98B1F-53C6-4697-B830-F4BDECBE3D28}">
      <dgm:prSet/>
      <dgm:spPr/>
      <dgm:t>
        <a:bodyPr/>
        <a:lstStyle/>
        <a:p>
          <a:pPr latinLnBrk="1"/>
          <a:endParaRPr lang="ko-KR" altLang="en-US"/>
        </a:p>
      </dgm:t>
    </dgm:pt>
    <dgm:pt modelId="{DFEFF55B-619D-4953-85B6-674B235A170A}" type="sibTrans" cxnId="{BBD98B1F-53C6-4697-B830-F4BDECBE3D28}">
      <dgm:prSet/>
      <dgm:spPr/>
      <dgm:t>
        <a:bodyPr/>
        <a:lstStyle/>
        <a:p>
          <a:pPr latinLnBrk="1"/>
          <a:endParaRPr lang="ko-KR" altLang="en-US"/>
        </a:p>
      </dgm:t>
    </dgm:pt>
    <dgm:pt modelId="{CBADA7D3-9BB0-4CCA-A400-8AC1F0720F44}">
      <dgm:prSet phldrT="[텍스트]"/>
      <dgm:spPr/>
      <dgm:t>
        <a:bodyPr/>
        <a:lstStyle/>
        <a:p>
          <a:pPr latinLnBrk="1"/>
          <a:r>
            <a:rPr lang="ko-KR" altLang="en-US" dirty="0" smtClean="0"/>
            <a:t>노동절약적 기술 </a:t>
          </a:r>
          <a:r>
            <a:rPr lang="en-US" altLang="ko-KR" dirty="0" smtClean="0"/>
            <a:t>(ex.</a:t>
          </a:r>
          <a:r>
            <a:rPr lang="ko-KR" altLang="en-US" dirty="0" err="1" smtClean="0"/>
            <a:t>린생산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AA017139-7A44-40AD-B92E-A2066F837F18}" type="parTrans" cxnId="{AE63A75B-25F2-4A52-A1F0-FFE26C1A8103}">
      <dgm:prSet/>
      <dgm:spPr/>
      <dgm:t>
        <a:bodyPr/>
        <a:lstStyle/>
        <a:p>
          <a:pPr latinLnBrk="1"/>
          <a:endParaRPr lang="ko-KR" altLang="en-US"/>
        </a:p>
      </dgm:t>
    </dgm:pt>
    <dgm:pt modelId="{105044FE-92C6-46D9-96EB-E4CA12DE2A7B}" type="sibTrans" cxnId="{AE63A75B-25F2-4A52-A1F0-FFE26C1A8103}">
      <dgm:prSet/>
      <dgm:spPr/>
      <dgm:t>
        <a:bodyPr/>
        <a:lstStyle/>
        <a:p>
          <a:pPr latinLnBrk="1"/>
          <a:endParaRPr lang="ko-KR" altLang="en-US"/>
        </a:p>
      </dgm:t>
    </dgm:pt>
    <dgm:pt modelId="{AFD0E211-F5B3-46C1-B830-560A8E77676B}">
      <dgm:prSet phldrT="[텍스트]"/>
      <dgm:spPr/>
      <dgm:t>
        <a:bodyPr/>
        <a:lstStyle/>
        <a:p>
          <a:pPr latinLnBrk="1"/>
          <a:r>
            <a:rPr lang="en-US" altLang="ko-KR" dirty="0" smtClean="0"/>
            <a:t>1980-</a:t>
          </a:r>
          <a:endParaRPr lang="ko-KR" altLang="en-US" dirty="0"/>
        </a:p>
      </dgm:t>
    </dgm:pt>
    <dgm:pt modelId="{A95227C3-8AA6-4F83-991C-AE5121A7FF53}" type="parTrans" cxnId="{6707352A-3AA8-4FE0-805B-6C454848E4DE}">
      <dgm:prSet/>
      <dgm:spPr/>
      <dgm:t>
        <a:bodyPr/>
        <a:lstStyle/>
        <a:p>
          <a:pPr latinLnBrk="1"/>
          <a:endParaRPr lang="ko-KR" altLang="en-US"/>
        </a:p>
      </dgm:t>
    </dgm:pt>
    <dgm:pt modelId="{649907C9-B4A6-4EF8-B59C-4D25AA5AFA72}" type="sibTrans" cxnId="{6707352A-3AA8-4FE0-805B-6C454848E4DE}">
      <dgm:prSet/>
      <dgm:spPr/>
      <dgm:t>
        <a:bodyPr/>
        <a:lstStyle/>
        <a:p>
          <a:pPr latinLnBrk="1"/>
          <a:endParaRPr lang="ko-KR" altLang="en-US"/>
        </a:p>
      </dgm:t>
    </dgm:pt>
    <dgm:pt modelId="{3FA331FA-3703-4D0A-BDE0-4EB8979BB88F}">
      <dgm:prSet phldrT="[텍스트]"/>
      <dgm:spPr/>
      <dgm:t>
        <a:bodyPr/>
        <a:lstStyle/>
        <a:p>
          <a:pPr latinLnBrk="1"/>
          <a:r>
            <a:rPr lang="ko-KR" altLang="en-US" dirty="0" smtClean="0"/>
            <a:t>금융화</a:t>
          </a:r>
          <a:endParaRPr lang="ko-KR" altLang="en-US" dirty="0"/>
        </a:p>
      </dgm:t>
    </dgm:pt>
    <dgm:pt modelId="{DE864D99-D633-4413-9B79-F19017BED5CC}" type="parTrans" cxnId="{28E46C32-9917-445A-BAE2-3A2571BBA9A9}">
      <dgm:prSet/>
      <dgm:spPr/>
      <dgm:t>
        <a:bodyPr/>
        <a:lstStyle/>
        <a:p>
          <a:pPr latinLnBrk="1"/>
          <a:endParaRPr lang="ko-KR" altLang="en-US"/>
        </a:p>
      </dgm:t>
    </dgm:pt>
    <dgm:pt modelId="{4957C4BF-5875-4DA7-9158-09BB4E3EA9F3}" type="sibTrans" cxnId="{28E46C32-9917-445A-BAE2-3A2571BBA9A9}">
      <dgm:prSet/>
      <dgm:spPr/>
      <dgm:t>
        <a:bodyPr/>
        <a:lstStyle/>
        <a:p>
          <a:pPr latinLnBrk="1"/>
          <a:endParaRPr lang="ko-KR" altLang="en-US"/>
        </a:p>
      </dgm:t>
    </dgm:pt>
    <dgm:pt modelId="{515C0AE3-063D-4096-923A-D15A5C30191C}">
      <dgm:prSet phldrT="[텍스트]"/>
      <dgm:spPr/>
      <dgm:t>
        <a:bodyPr/>
        <a:lstStyle/>
        <a:p>
          <a:pPr latinLnBrk="1"/>
          <a:r>
            <a:rPr lang="ko-KR" altLang="en-US" dirty="0" smtClean="0"/>
            <a:t>판매혁신</a:t>
          </a:r>
          <a:r>
            <a:rPr lang="en-US" altLang="ko-KR" dirty="0" smtClean="0"/>
            <a:t>(</a:t>
          </a:r>
          <a:r>
            <a:rPr lang="ko-KR" altLang="en-US" dirty="0" smtClean="0"/>
            <a:t>상품실현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FC53B93B-DED2-42A7-9141-68E6CB66EC99}" type="parTrans" cxnId="{524A76D6-5787-428E-BF0E-1509A38F695D}">
      <dgm:prSet/>
      <dgm:spPr/>
      <dgm:t>
        <a:bodyPr/>
        <a:lstStyle/>
        <a:p>
          <a:pPr latinLnBrk="1"/>
          <a:endParaRPr lang="ko-KR" altLang="en-US"/>
        </a:p>
      </dgm:t>
    </dgm:pt>
    <dgm:pt modelId="{84FF2E20-4BF9-4500-817A-8A34767F3D63}" type="sibTrans" cxnId="{524A76D6-5787-428E-BF0E-1509A38F695D}">
      <dgm:prSet/>
      <dgm:spPr/>
      <dgm:t>
        <a:bodyPr/>
        <a:lstStyle/>
        <a:p>
          <a:pPr latinLnBrk="1"/>
          <a:endParaRPr lang="ko-KR" altLang="en-US"/>
        </a:p>
      </dgm:t>
    </dgm:pt>
    <dgm:pt modelId="{011D1D0A-9C83-4374-9D16-920A875DD261}">
      <dgm:prSet phldrT="[텍스트]"/>
      <dgm:spPr/>
      <dgm:t>
        <a:bodyPr/>
        <a:lstStyle/>
        <a:p>
          <a:pPr latinLnBrk="1"/>
          <a:r>
            <a:rPr lang="ko-KR" altLang="en-US" dirty="0" smtClean="0"/>
            <a:t>관리혁신</a:t>
          </a:r>
          <a:r>
            <a:rPr lang="en-US" altLang="ko-KR" dirty="0" smtClean="0"/>
            <a:t>(</a:t>
          </a:r>
          <a:r>
            <a:rPr lang="ko-KR" altLang="en-US" dirty="0" smtClean="0"/>
            <a:t>이윤극대화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D80DA173-A595-4983-B33F-515DD7701ADA}" type="parTrans" cxnId="{3C4F54F2-19A5-46F5-B8C5-3C762D886B42}">
      <dgm:prSet/>
      <dgm:spPr/>
      <dgm:t>
        <a:bodyPr/>
        <a:lstStyle/>
        <a:p>
          <a:pPr latinLnBrk="1"/>
          <a:endParaRPr lang="ko-KR" altLang="en-US"/>
        </a:p>
      </dgm:t>
    </dgm:pt>
    <dgm:pt modelId="{2E0951CF-2433-43FD-8C33-0341320AE7CD}" type="sibTrans" cxnId="{3C4F54F2-19A5-46F5-B8C5-3C762D886B42}">
      <dgm:prSet/>
      <dgm:spPr/>
      <dgm:t>
        <a:bodyPr/>
        <a:lstStyle/>
        <a:p>
          <a:pPr latinLnBrk="1"/>
          <a:endParaRPr lang="ko-KR" altLang="en-US"/>
        </a:p>
      </dgm:t>
    </dgm:pt>
    <dgm:pt modelId="{1F41A5D0-8748-44C6-A490-76A585EB4C0F}">
      <dgm:prSet phldrT="[텍스트]"/>
      <dgm:spPr/>
      <dgm:t>
        <a:bodyPr/>
        <a:lstStyle/>
        <a:p>
          <a:pPr latinLnBrk="1"/>
          <a:r>
            <a:rPr lang="ko-KR" altLang="en-US" dirty="0" smtClean="0"/>
            <a:t>베트남전쟁</a:t>
          </a:r>
          <a:r>
            <a:rPr lang="en-US" altLang="ko-KR" dirty="0" smtClean="0"/>
            <a:t>, </a:t>
          </a:r>
          <a:r>
            <a:rPr lang="ko-KR" altLang="en-US" dirty="0" smtClean="0"/>
            <a:t>오일쇼크</a:t>
          </a:r>
          <a:endParaRPr lang="ko-KR" altLang="en-US" dirty="0"/>
        </a:p>
      </dgm:t>
    </dgm:pt>
    <dgm:pt modelId="{AFA4D845-BF41-42E4-96D2-063AC881F05C}" type="parTrans" cxnId="{3D4EEF12-4211-40A9-B6BD-6EE9D02321F2}">
      <dgm:prSet/>
      <dgm:spPr/>
    </dgm:pt>
    <dgm:pt modelId="{A0443565-796D-414C-865D-55AB1AD985E6}" type="sibTrans" cxnId="{3D4EEF12-4211-40A9-B6BD-6EE9D02321F2}">
      <dgm:prSet/>
      <dgm:spPr/>
    </dgm:pt>
    <dgm:pt modelId="{9BE47AC3-18DF-4A75-964D-E86C57A7E29D}">
      <dgm:prSet phldrT="[텍스트]"/>
      <dgm:spPr/>
      <dgm:t>
        <a:bodyPr/>
        <a:lstStyle/>
        <a:p>
          <a:pPr latinLnBrk="1"/>
          <a:r>
            <a:rPr lang="ko-KR" altLang="en-US" dirty="0" smtClean="0"/>
            <a:t>산업 자본 </a:t>
          </a:r>
          <a:r>
            <a:rPr lang="en-US" altLang="ko-KR" dirty="0" smtClean="0"/>
            <a:t>&lt; </a:t>
          </a:r>
          <a:r>
            <a:rPr lang="ko-KR" altLang="en-US" dirty="0" smtClean="0"/>
            <a:t>금융자본 </a:t>
          </a:r>
          <a:r>
            <a:rPr lang="en-US" altLang="ko-KR" dirty="0" smtClean="0"/>
            <a:t>(</a:t>
          </a:r>
          <a:r>
            <a:rPr lang="ko-KR" altLang="en-US" dirty="0" smtClean="0"/>
            <a:t>이윤율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BF674818-E94D-491C-8257-B0AE1565F26C}" type="parTrans" cxnId="{290B1AA6-3517-4DC6-94D9-2695E143C797}">
      <dgm:prSet/>
      <dgm:spPr/>
    </dgm:pt>
    <dgm:pt modelId="{42BB7615-4131-4FBF-9B19-C0CBA871EA44}" type="sibTrans" cxnId="{290B1AA6-3517-4DC6-94D9-2695E143C797}">
      <dgm:prSet/>
      <dgm:spPr/>
    </dgm:pt>
    <dgm:pt modelId="{B4DF1F7D-AC7B-472D-9E71-AEE51F821EAF}">
      <dgm:prSet phldrT="[텍스트]"/>
      <dgm:spPr/>
      <dgm:t>
        <a:bodyPr/>
        <a:lstStyle/>
        <a:p>
          <a:pPr latinLnBrk="1"/>
          <a:r>
            <a:rPr lang="ko-KR" altLang="en-US" dirty="0" smtClean="0"/>
            <a:t>국제적 자본 이동</a:t>
          </a:r>
          <a:endParaRPr lang="ko-KR" altLang="en-US" dirty="0"/>
        </a:p>
      </dgm:t>
    </dgm:pt>
    <dgm:pt modelId="{1EFCA99A-3B54-43E6-8F1E-D4BC1DE79F5F}" type="parTrans" cxnId="{B614721B-0E17-4177-8A7F-BC580EFC2857}">
      <dgm:prSet/>
      <dgm:spPr/>
    </dgm:pt>
    <dgm:pt modelId="{60291DEC-2E5A-449B-8F29-F81AB62BDC0C}" type="sibTrans" cxnId="{B614721B-0E17-4177-8A7F-BC580EFC2857}">
      <dgm:prSet/>
      <dgm:spPr/>
    </dgm:pt>
    <dgm:pt modelId="{EFCF0667-5678-4A85-9BBB-EC5D696649D8}">
      <dgm:prSet phldrT="[텍스트]"/>
      <dgm:spPr/>
      <dgm:t>
        <a:bodyPr/>
        <a:lstStyle/>
        <a:p>
          <a:pPr latinLnBrk="1"/>
          <a:r>
            <a:rPr lang="ko-KR" altLang="en-US" dirty="0" smtClean="0"/>
            <a:t>달러 </a:t>
          </a:r>
          <a:r>
            <a:rPr lang="ko-KR" altLang="en-US" dirty="0" err="1" smtClean="0"/>
            <a:t>환류</a:t>
          </a:r>
          <a:endParaRPr lang="ko-KR" altLang="en-US" dirty="0"/>
        </a:p>
      </dgm:t>
    </dgm:pt>
    <dgm:pt modelId="{FEBE26B1-6CE0-4C0F-BE8C-67B9BE49FA4C}" type="parTrans" cxnId="{2813E71D-7345-43DE-8F7B-E9A7EB814F04}">
      <dgm:prSet/>
      <dgm:spPr/>
    </dgm:pt>
    <dgm:pt modelId="{FACB45DD-0D7A-4AB7-90BF-51E7F9B8AD7F}" type="sibTrans" cxnId="{2813E71D-7345-43DE-8F7B-E9A7EB814F04}">
      <dgm:prSet/>
      <dgm:spPr/>
    </dgm:pt>
    <dgm:pt modelId="{A9CB7736-1F6B-4256-BC5A-28E07115874E}" type="pres">
      <dgm:prSet presAssocID="{B9981F9C-745A-418B-89FC-37A3F2A72D3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959667A-6D81-48FD-B94B-234197D0C431}" type="pres">
      <dgm:prSet presAssocID="{0C3A8A40-D817-43BE-8CBC-31A53AD0650A}" presName="composite" presStyleCnt="0"/>
      <dgm:spPr/>
    </dgm:pt>
    <dgm:pt modelId="{79C56197-0B50-499F-8A07-E7CE018B6A19}" type="pres">
      <dgm:prSet presAssocID="{0C3A8A40-D817-43BE-8CBC-31A53AD0650A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388B7C-9A4E-45E0-99C9-654D8E8D0F01}" type="pres">
      <dgm:prSet presAssocID="{0C3A8A40-D817-43BE-8CBC-31A53AD0650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F5D804B-BC65-4970-BDF7-60A94B6A094F}" type="pres">
      <dgm:prSet presAssocID="{52353287-1438-4CD6-B084-CAFBAE1DA8BC}" presName="sp" presStyleCnt="0"/>
      <dgm:spPr/>
    </dgm:pt>
    <dgm:pt modelId="{C7E2D076-78DF-4F34-A542-424F406D9D62}" type="pres">
      <dgm:prSet presAssocID="{19112092-F5B8-4395-BABD-089629273E15}" presName="composite" presStyleCnt="0"/>
      <dgm:spPr/>
    </dgm:pt>
    <dgm:pt modelId="{62CB2448-568E-410F-A1C1-7EA00D3D0731}" type="pres">
      <dgm:prSet presAssocID="{19112092-F5B8-4395-BABD-089629273E15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4943244-538F-436B-AC31-297903DC7F93}" type="pres">
      <dgm:prSet presAssocID="{19112092-F5B8-4395-BABD-089629273E15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9210F95-DC1F-4448-9075-7BBF01A5AE76}" type="pres">
      <dgm:prSet presAssocID="{0DDE5C52-E5AA-48EA-B75E-B89E9F672993}" presName="sp" presStyleCnt="0"/>
      <dgm:spPr/>
    </dgm:pt>
    <dgm:pt modelId="{5E84E8E2-BCD3-4520-A047-F6219A99550C}" type="pres">
      <dgm:prSet presAssocID="{AFD0E211-F5B3-46C1-B830-560A8E77676B}" presName="composite" presStyleCnt="0"/>
      <dgm:spPr/>
    </dgm:pt>
    <dgm:pt modelId="{11BF7340-1D26-4C4A-A3EA-4940DA751659}" type="pres">
      <dgm:prSet presAssocID="{AFD0E211-F5B3-46C1-B830-560A8E77676B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8D57DCE-8B52-4EE7-AA6A-7A64D8F42CE8}" type="pres">
      <dgm:prSet presAssocID="{AFD0E211-F5B3-46C1-B830-560A8E77676B}" presName="descendantText" presStyleLbl="alignAcc1" presStyleIdx="2" presStyleCnt="3" custScaleY="10701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D2BF268-F970-4AC1-AC27-6D2B2C1814D0}" type="presOf" srcId="{BDA3A5D3-6AED-4999-982E-8B40966C009F}" destId="{84388B7C-9A4E-45E0-99C9-654D8E8D0F01}" srcOrd="0" destOrd="1" presId="urn:microsoft.com/office/officeart/2005/8/layout/chevron2"/>
    <dgm:cxn modelId="{3E690FCF-A67E-49C1-96CB-282B85E60E78}" type="presOf" srcId="{515C0AE3-063D-4096-923A-D15A5C30191C}" destId="{84388B7C-9A4E-45E0-99C9-654D8E8D0F01}" srcOrd="0" destOrd="2" presId="urn:microsoft.com/office/officeart/2005/8/layout/chevron2"/>
    <dgm:cxn modelId="{2813E71D-7345-43DE-8F7B-E9A7EB814F04}" srcId="{3FA331FA-3703-4D0A-BDE0-4EB8979BB88F}" destId="{EFCF0667-5678-4A85-9BBB-EC5D696649D8}" srcOrd="2" destOrd="0" parTransId="{FEBE26B1-6CE0-4C0F-BE8C-67B9BE49FA4C}" sibTransId="{FACB45DD-0D7A-4AB7-90BF-51E7F9B8AD7F}"/>
    <dgm:cxn modelId="{C607447F-B1C4-44F2-9E73-CE9A53310AAE}" type="presOf" srcId="{9BE47AC3-18DF-4A75-964D-E86C57A7E29D}" destId="{08D57DCE-8B52-4EE7-AA6A-7A64D8F42CE8}" srcOrd="0" destOrd="1" presId="urn:microsoft.com/office/officeart/2005/8/layout/chevron2"/>
    <dgm:cxn modelId="{2DD04A05-8276-4A29-858B-96153573D4CA}" type="presOf" srcId="{B4DF1F7D-AC7B-472D-9E71-AEE51F821EAF}" destId="{08D57DCE-8B52-4EE7-AA6A-7A64D8F42CE8}" srcOrd="0" destOrd="2" presId="urn:microsoft.com/office/officeart/2005/8/layout/chevron2"/>
    <dgm:cxn modelId="{53A5BF6D-88BA-4308-90FB-2942E2941E95}" type="presOf" srcId="{AFD0E211-F5B3-46C1-B830-560A8E77676B}" destId="{11BF7340-1D26-4C4A-A3EA-4940DA751659}" srcOrd="0" destOrd="0" presId="urn:microsoft.com/office/officeart/2005/8/layout/chevron2"/>
    <dgm:cxn modelId="{1708FDC9-8CDA-4FD3-8CBB-89DD53DF2E9C}" type="presOf" srcId="{B9981F9C-745A-418B-89FC-37A3F2A72D3B}" destId="{A9CB7736-1F6B-4256-BC5A-28E07115874E}" srcOrd="0" destOrd="0" presId="urn:microsoft.com/office/officeart/2005/8/layout/chevron2"/>
    <dgm:cxn modelId="{72C37C9D-29C4-44EE-AA80-FEBF4CF550B7}" type="presOf" srcId="{1F41A5D0-8748-44C6-A490-76A585EB4C0F}" destId="{E4943244-538F-436B-AC31-297903DC7F93}" srcOrd="0" destOrd="2" presId="urn:microsoft.com/office/officeart/2005/8/layout/chevron2"/>
    <dgm:cxn modelId="{2A9A1034-5AA7-4752-B10C-24D3B79577E4}" type="presOf" srcId="{6A4D6D5A-0568-49EF-85A1-AB5B1352B6BA}" destId="{E4943244-538F-436B-AC31-297903DC7F93}" srcOrd="0" destOrd="0" presId="urn:microsoft.com/office/officeart/2005/8/layout/chevron2"/>
    <dgm:cxn modelId="{290B1AA6-3517-4DC6-94D9-2695E143C797}" srcId="{3FA331FA-3703-4D0A-BDE0-4EB8979BB88F}" destId="{9BE47AC3-18DF-4A75-964D-E86C57A7E29D}" srcOrd="0" destOrd="0" parTransId="{BF674818-E94D-491C-8257-B0AE1565F26C}" sibTransId="{42BB7615-4131-4FBF-9B19-C0CBA871EA44}"/>
    <dgm:cxn modelId="{6707352A-3AA8-4FE0-805B-6C454848E4DE}" srcId="{B9981F9C-745A-418B-89FC-37A3F2A72D3B}" destId="{AFD0E211-F5B3-46C1-B830-560A8E77676B}" srcOrd="2" destOrd="0" parTransId="{A95227C3-8AA6-4F83-991C-AE5121A7FF53}" sibTransId="{649907C9-B4A6-4EF8-B59C-4D25AA5AFA72}"/>
    <dgm:cxn modelId="{28E46C32-9917-445A-BAE2-3A2571BBA9A9}" srcId="{AFD0E211-F5B3-46C1-B830-560A8E77676B}" destId="{3FA331FA-3703-4D0A-BDE0-4EB8979BB88F}" srcOrd="0" destOrd="0" parTransId="{DE864D99-D633-4413-9B79-F19017BED5CC}" sibTransId="{4957C4BF-5875-4DA7-9158-09BB4E3EA9F3}"/>
    <dgm:cxn modelId="{FC5D39D5-06F4-495E-908F-C1717733A9C3}" type="presOf" srcId="{19112092-F5B8-4395-BABD-089629273E15}" destId="{62CB2448-568E-410F-A1C1-7EA00D3D0731}" srcOrd="0" destOrd="0" presId="urn:microsoft.com/office/officeart/2005/8/layout/chevron2"/>
    <dgm:cxn modelId="{B614721B-0E17-4177-8A7F-BC580EFC2857}" srcId="{3FA331FA-3703-4D0A-BDE0-4EB8979BB88F}" destId="{B4DF1F7D-AC7B-472D-9E71-AEE51F821EAF}" srcOrd="1" destOrd="0" parTransId="{1EFCA99A-3B54-43E6-8F1E-D4BC1DE79F5F}" sibTransId="{60291DEC-2E5A-449B-8F29-F81AB62BDC0C}"/>
    <dgm:cxn modelId="{AE63A75B-25F2-4A52-A1F0-FFE26C1A8103}" srcId="{6A4D6D5A-0568-49EF-85A1-AB5B1352B6BA}" destId="{CBADA7D3-9BB0-4CCA-A400-8AC1F0720F44}" srcOrd="0" destOrd="0" parTransId="{AA017139-7A44-40AD-B92E-A2066F837F18}" sibTransId="{105044FE-92C6-46D9-96EB-E4CA12DE2A7B}"/>
    <dgm:cxn modelId="{D8765CC9-A308-443D-A23E-72BEEC95D4E3}" srcId="{0C3A8A40-D817-43BE-8CBC-31A53AD0650A}" destId="{E171B7C0-67A8-43FD-BC3A-706C0C9F06E5}" srcOrd="0" destOrd="0" parTransId="{BB962634-1733-4DC1-B844-B267B07B629B}" sibTransId="{1401A8FF-8700-4BC4-A524-3B1458241F92}"/>
    <dgm:cxn modelId="{3C4F54F2-19A5-46F5-B8C5-3C762D886B42}" srcId="{E171B7C0-67A8-43FD-BC3A-706C0C9F06E5}" destId="{011D1D0A-9C83-4374-9D16-920A875DD261}" srcOrd="2" destOrd="0" parTransId="{D80DA173-A595-4983-B33F-515DD7701ADA}" sibTransId="{2E0951CF-2433-43FD-8C33-0341320AE7CD}"/>
    <dgm:cxn modelId="{524A76D6-5787-428E-BF0E-1509A38F695D}" srcId="{E171B7C0-67A8-43FD-BC3A-706C0C9F06E5}" destId="{515C0AE3-063D-4096-923A-D15A5C30191C}" srcOrd="1" destOrd="0" parTransId="{FC53B93B-DED2-42A7-9141-68E6CB66EC99}" sibTransId="{84FF2E20-4BF9-4500-817A-8A34767F3D63}"/>
    <dgm:cxn modelId="{8D1B0325-5D8F-45E6-9934-92B8B29E5F61}" srcId="{E171B7C0-67A8-43FD-BC3A-706C0C9F06E5}" destId="{BDA3A5D3-6AED-4999-982E-8B40966C009F}" srcOrd="0" destOrd="0" parTransId="{236F7836-3D46-49DC-80D9-717277F66513}" sibTransId="{6322BD40-A792-4F19-8333-EB033EB3048E}"/>
    <dgm:cxn modelId="{461D9F1D-E331-409B-B606-4EA43D8BB21C}" srcId="{B9981F9C-745A-418B-89FC-37A3F2A72D3B}" destId="{19112092-F5B8-4395-BABD-089629273E15}" srcOrd="1" destOrd="0" parTransId="{46CE0BF4-22D9-4F33-AA5F-0B5C197792B4}" sibTransId="{0DDE5C52-E5AA-48EA-B75E-B89E9F672993}"/>
    <dgm:cxn modelId="{149E85F8-68A5-43AF-BCB0-93B5862C23F6}" type="presOf" srcId="{CBADA7D3-9BB0-4CCA-A400-8AC1F0720F44}" destId="{E4943244-538F-436B-AC31-297903DC7F93}" srcOrd="0" destOrd="1" presId="urn:microsoft.com/office/officeart/2005/8/layout/chevron2"/>
    <dgm:cxn modelId="{620C8709-AC1C-4C6F-89A7-9AD4508F924D}" type="presOf" srcId="{0C3A8A40-D817-43BE-8CBC-31A53AD0650A}" destId="{79C56197-0B50-499F-8A07-E7CE018B6A19}" srcOrd="0" destOrd="0" presId="urn:microsoft.com/office/officeart/2005/8/layout/chevron2"/>
    <dgm:cxn modelId="{6C24993A-F09A-4A36-9CB6-1431C99A8C18}" type="presOf" srcId="{3FA331FA-3703-4D0A-BDE0-4EB8979BB88F}" destId="{08D57DCE-8B52-4EE7-AA6A-7A64D8F42CE8}" srcOrd="0" destOrd="0" presId="urn:microsoft.com/office/officeart/2005/8/layout/chevron2"/>
    <dgm:cxn modelId="{3D4EEF12-4211-40A9-B6BD-6EE9D02321F2}" srcId="{6A4D6D5A-0568-49EF-85A1-AB5B1352B6BA}" destId="{1F41A5D0-8748-44C6-A490-76A585EB4C0F}" srcOrd="1" destOrd="0" parTransId="{AFA4D845-BF41-42E4-96D2-063AC881F05C}" sibTransId="{A0443565-796D-414C-865D-55AB1AD985E6}"/>
    <dgm:cxn modelId="{74E94ED6-E234-46A4-B223-0D1669E8D8F1}" type="presOf" srcId="{E171B7C0-67A8-43FD-BC3A-706C0C9F06E5}" destId="{84388B7C-9A4E-45E0-99C9-654D8E8D0F01}" srcOrd="0" destOrd="0" presId="urn:microsoft.com/office/officeart/2005/8/layout/chevron2"/>
    <dgm:cxn modelId="{57CF05ED-D527-4B06-A78C-B4DF5B7433EA}" type="presOf" srcId="{EFCF0667-5678-4A85-9BBB-EC5D696649D8}" destId="{08D57DCE-8B52-4EE7-AA6A-7A64D8F42CE8}" srcOrd="0" destOrd="3" presId="urn:microsoft.com/office/officeart/2005/8/layout/chevron2"/>
    <dgm:cxn modelId="{E66D611A-EC53-4433-BD9D-7A80C1FEA9F8}" srcId="{B9981F9C-745A-418B-89FC-37A3F2A72D3B}" destId="{0C3A8A40-D817-43BE-8CBC-31A53AD0650A}" srcOrd="0" destOrd="0" parTransId="{7A076F46-3698-42E4-BA96-1774289B03DD}" sibTransId="{52353287-1438-4CD6-B084-CAFBAE1DA8BC}"/>
    <dgm:cxn modelId="{BBD98B1F-53C6-4697-B830-F4BDECBE3D28}" srcId="{19112092-F5B8-4395-BABD-089629273E15}" destId="{6A4D6D5A-0568-49EF-85A1-AB5B1352B6BA}" srcOrd="0" destOrd="0" parTransId="{2D7D4B61-E7B9-4105-AF39-24385622E081}" sibTransId="{DFEFF55B-619D-4953-85B6-674B235A170A}"/>
    <dgm:cxn modelId="{BCC7B248-6A35-454A-8EA6-729C24408F2A}" type="presOf" srcId="{011D1D0A-9C83-4374-9D16-920A875DD261}" destId="{84388B7C-9A4E-45E0-99C9-654D8E8D0F01}" srcOrd="0" destOrd="3" presId="urn:microsoft.com/office/officeart/2005/8/layout/chevron2"/>
    <dgm:cxn modelId="{6B88CB64-3D9A-4D23-9AEA-449F4A88DABE}" type="presParOf" srcId="{A9CB7736-1F6B-4256-BC5A-28E07115874E}" destId="{A959667A-6D81-48FD-B94B-234197D0C431}" srcOrd="0" destOrd="0" presId="urn:microsoft.com/office/officeart/2005/8/layout/chevron2"/>
    <dgm:cxn modelId="{4A9C8B2A-F31B-4746-B057-8AEC29BF04E8}" type="presParOf" srcId="{A959667A-6D81-48FD-B94B-234197D0C431}" destId="{79C56197-0B50-499F-8A07-E7CE018B6A19}" srcOrd="0" destOrd="0" presId="urn:microsoft.com/office/officeart/2005/8/layout/chevron2"/>
    <dgm:cxn modelId="{A032140F-AB10-4971-95EF-DB78C72FDC15}" type="presParOf" srcId="{A959667A-6D81-48FD-B94B-234197D0C431}" destId="{84388B7C-9A4E-45E0-99C9-654D8E8D0F01}" srcOrd="1" destOrd="0" presId="urn:microsoft.com/office/officeart/2005/8/layout/chevron2"/>
    <dgm:cxn modelId="{9757BAD5-E9EF-4CB4-806C-154F4918710F}" type="presParOf" srcId="{A9CB7736-1F6B-4256-BC5A-28E07115874E}" destId="{DF5D804B-BC65-4970-BDF7-60A94B6A094F}" srcOrd="1" destOrd="0" presId="urn:microsoft.com/office/officeart/2005/8/layout/chevron2"/>
    <dgm:cxn modelId="{C9E281C5-1407-4745-8F37-8FF0B1096CE9}" type="presParOf" srcId="{A9CB7736-1F6B-4256-BC5A-28E07115874E}" destId="{C7E2D076-78DF-4F34-A542-424F406D9D62}" srcOrd="2" destOrd="0" presId="urn:microsoft.com/office/officeart/2005/8/layout/chevron2"/>
    <dgm:cxn modelId="{CCEABA9E-F38D-4C01-B003-CEB9484A76BF}" type="presParOf" srcId="{C7E2D076-78DF-4F34-A542-424F406D9D62}" destId="{62CB2448-568E-410F-A1C1-7EA00D3D0731}" srcOrd="0" destOrd="0" presId="urn:microsoft.com/office/officeart/2005/8/layout/chevron2"/>
    <dgm:cxn modelId="{6BA36B57-3E7F-44AB-B7FC-889B958BE39A}" type="presParOf" srcId="{C7E2D076-78DF-4F34-A542-424F406D9D62}" destId="{E4943244-538F-436B-AC31-297903DC7F93}" srcOrd="1" destOrd="0" presId="urn:microsoft.com/office/officeart/2005/8/layout/chevron2"/>
    <dgm:cxn modelId="{24047A2D-59BA-4695-8244-311FDE945D5E}" type="presParOf" srcId="{A9CB7736-1F6B-4256-BC5A-28E07115874E}" destId="{F9210F95-DC1F-4448-9075-7BBF01A5AE76}" srcOrd="3" destOrd="0" presId="urn:microsoft.com/office/officeart/2005/8/layout/chevron2"/>
    <dgm:cxn modelId="{30D988FD-7F62-4D3E-B4BE-398BBF8ABD0A}" type="presParOf" srcId="{A9CB7736-1F6B-4256-BC5A-28E07115874E}" destId="{5E84E8E2-BCD3-4520-A047-F6219A99550C}" srcOrd="4" destOrd="0" presId="urn:microsoft.com/office/officeart/2005/8/layout/chevron2"/>
    <dgm:cxn modelId="{084D138E-87F8-425C-AD8E-F5A50FB373F7}" type="presParOf" srcId="{5E84E8E2-BCD3-4520-A047-F6219A99550C}" destId="{11BF7340-1D26-4C4A-A3EA-4940DA751659}" srcOrd="0" destOrd="0" presId="urn:microsoft.com/office/officeart/2005/8/layout/chevron2"/>
    <dgm:cxn modelId="{CE6910E8-3F17-44FE-9B88-9012CD149750}" type="presParOf" srcId="{5E84E8E2-BCD3-4520-A047-F6219A99550C}" destId="{08D57DCE-8B52-4EE7-AA6A-7A64D8F42CE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30EA84-9F68-42C8-8161-6B24CCC438A9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9A9E947B-FB74-4C02-800C-D5198752E980}">
      <dgm:prSet phldrT="[텍스트]"/>
      <dgm:spPr/>
      <dgm:t>
        <a:bodyPr/>
        <a:lstStyle/>
        <a:p>
          <a:pPr latinLnBrk="1"/>
          <a:r>
            <a:rPr lang="en-US" altLang="ko-KR" dirty="0" smtClean="0"/>
            <a:t>08</a:t>
          </a:r>
          <a:r>
            <a:rPr lang="ko-KR" altLang="en-US" dirty="0" smtClean="0"/>
            <a:t>년</a:t>
          </a:r>
          <a:r>
            <a:rPr lang="en-US" altLang="ko-KR" dirty="0" smtClean="0"/>
            <a:t>09</a:t>
          </a:r>
          <a:r>
            <a:rPr lang="ko-KR" altLang="en-US" dirty="0" smtClean="0"/>
            <a:t>월</a:t>
          </a:r>
          <a:endParaRPr lang="en-US" altLang="ko-KR" dirty="0" smtClean="0"/>
        </a:p>
        <a:p>
          <a:pPr latinLnBrk="1"/>
          <a:r>
            <a:rPr lang="ko-KR" altLang="en-US" dirty="0" err="1" smtClean="0"/>
            <a:t>리만브라더스</a:t>
          </a:r>
          <a:r>
            <a:rPr lang="ko-KR" altLang="en-US" dirty="0" smtClean="0"/>
            <a:t> 파산</a:t>
          </a:r>
          <a:endParaRPr lang="ko-KR" altLang="en-US" dirty="0"/>
        </a:p>
      </dgm:t>
    </dgm:pt>
    <dgm:pt modelId="{1073CEC7-BA47-4985-A5CD-B655822106DE}" type="parTrans" cxnId="{9BD204EB-7124-49C9-87DF-6FC282C544A0}">
      <dgm:prSet/>
      <dgm:spPr/>
      <dgm:t>
        <a:bodyPr/>
        <a:lstStyle/>
        <a:p>
          <a:pPr latinLnBrk="1"/>
          <a:endParaRPr lang="ko-KR" altLang="en-US"/>
        </a:p>
      </dgm:t>
    </dgm:pt>
    <dgm:pt modelId="{A1369671-BA6D-48FB-8C02-B4CF5819F174}" type="sibTrans" cxnId="{9BD204EB-7124-49C9-87DF-6FC282C544A0}">
      <dgm:prSet/>
      <dgm:spPr/>
      <dgm:t>
        <a:bodyPr/>
        <a:lstStyle/>
        <a:p>
          <a:pPr latinLnBrk="1"/>
          <a:endParaRPr lang="ko-KR" altLang="en-US"/>
        </a:p>
      </dgm:t>
    </dgm:pt>
    <dgm:pt modelId="{AF229756-42A8-4986-81DD-DBE92C7A86E2}">
      <dgm:prSet phldrT="[텍스트]"/>
      <dgm:spPr/>
      <dgm:t>
        <a:bodyPr/>
        <a:lstStyle/>
        <a:p>
          <a:pPr latinLnBrk="1"/>
          <a:r>
            <a:rPr lang="ko-KR" altLang="en-US" dirty="0" smtClean="0"/>
            <a:t>부동산 폭락</a:t>
          </a:r>
          <a:endParaRPr lang="ko-KR" altLang="en-US" dirty="0"/>
        </a:p>
      </dgm:t>
    </dgm:pt>
    <dgm:pt modelId="{D8DE3A22-6B4D-4BB0-AE11-C8E1870A515E}" type="parTrans" cxnId="{8A9C8006-8CF8-4775-80FF-A64280D1FEDC}">
      <dgm:prSet/>
      <dgm:spPr/>
      <dgm:t>
        <a:bodyPr/>
        <a:lstStyle/>
        <a:p>
          <a:pPr latinLnBrk="1"/>
          <a:endParaRPr lang="ko-KR" altLang="en-US"/>
        </a:p>
      </dgm:t>
    </dgm:pt>
    <dgm:pt modelId="{9DDB60AC-644B-4032-8AF8-94B3787F5DC4}" type="sibTrans" cxnId="{8A9C8006-8CF8-4775-80FF-A64280D1FEDC}">
      <dgm:prSet/>
      <dgm:spPr/>
      <dgm:t>
        <a:bodyPr/>
        <a:lstStyle/>
        <a:p>
          <a:pPr latinLnBrk="1"/>
          <a:endParaRPr lang="ko-KR" altLang="en-US"/>
        </a:p>
      </dgm:t>
    </dgm:pt>
    <dgm:pt modelId="{F53E1189-AD85-4FE3-B115-6564494DDD93}">
      <dgm:prSet phldrT="[텍스트]"/>
      <dgm:spPr/>
      <dgm:t>
        <a:bodyPr/>
        <a:lstStyle/>
        <a:p>
          <a:pPr latinLnBrk="1"/>
          <a:r>
            <a:rPr lang="en-US" altLang="ko-KR" dirty="0" smtClean="0"/>
            <a:t>09</a:t>
          </a:r>
          <a:r>
            <a:rPr lang="ko-KR" altLang="en-US" dirty="0" smtClean="0"/>
            <a:t>년 하반기</a:t>
          </a:r>
          <a:endParaRPr lang="en-US" altLang="ko-KR" dirty="0" smtClean="0"/>
        </a:p>
        <a:p>
          <a:pPr latinLnBrk="1"/>
          <a:r>
            <a:rPr lang="ko-KR" altLang="en-US" dirty="0" smtClean="0"/>
            <a:t>세계경제위기 진정</a:t>
          </a:r>
          <a:endParaRPr lang="ko-KR" altLang="en-US" dirty="0"/>
        </a:p>
      </dgm:t>
    </dgm:pt>
    <dgm:pt modelId="{08BA5C9F-23E7-41A8-AEB5-8354EEB12A79}" type="parTrans" cxnId="{D17BD488-571B-4A2F-A341-61248F3BC020}">
      <dgm:prSet/>
      <dgm:spPr/>
      <dgm:t>
        <a:bodyPr/>
        <a:lstStyle/>
        <a:p>
          <a:pPr latinLnBrk="1"/>
          <a:endParaRPr lang="ko-KR" altLang="en-US"/>
        </a:p>
      </dgm:t>
    </dgm:pt>
    <dgm:pt modelId="{FAE68E8B-01CD-476B-92D6-6E339E80C2A9}" type="sibTrans" cxnId="{D17BD488-571B-4A2F-A341-61248F3BC020}">
      <dgm:prSet/>
      <dgm:spPr/>
      <dgm:t>
        <a:bodyPr/>
        <a:lstStyle/>
        <a:p>
          <a:pPr latinLnBrk="1"/>
          <a:endParaRPr lang="ko-KR" altLang="en-US"/>
        </a:p>
      </dgm:t>
    </dgm:pt>
    <dgm:pt modelId="{DD18A383-F9BB-4BFC-908B-DDCB20413142}">
      <dgm:prSet phldrT="[텍스트]"/>
      <dgm:spPr/>
      <dgm:t>
        <a:bodyPr/>
        <a:lstStyle/>
        <a:p>
          <a:pPr latinLnBrk="1"/>
          <a:r>
            <a:rPr lang="ko-KR" altLang="en-US" dirty="0" smtClean="0"/>
            <a:t>각국 정부 재정 정책</a:t>
          </a:r>
          <a:endParaRPr lang="ko-KR" altLang="en-US" dirty="0"/>
        </a:p>
      </dgm:t>
    </dgm:pt>
    <dgm:pt modelId="{991B74F2-0964-4E3B-BA46-8CEEECDB6214}" type="parTrans" cxnId="{E4134E14-548F-4AE3-A0A7-70360A0715C9}">
      <dgm:prSet/>
      <dgm:spPr/>
      <dgm:t>
        <a:bodyPr/>
        <a:lstStyle/>
        <a:p>
          <a:pPr latinLnBrk="1"/>
          <a:endParaRPr lang="ko-KR" altLang="en-US"/>
        </a:p>
      </dgm:t>
    </dgm:pt>
    <dgm:pt modelId="{91D6FE5E-C786-47E3-854A-ADB924536510}" type="sibTrans" cxnId="{E4134E14-548F-4AE3-A0A7-70360A0715C9}">
      <dgm:prSet/>
      <dgm:spPr/>
      <dgm:t>
        <a:bodyPr/>
        <a:lstStyle/>
        <a:p>
          <a:pPr latinLnBrk="1"/>
          <a:endParaRPr lang="ko-KR" altLang="en-US"/>
        </a:p>
      </dgm:t>
    </dgm:pt>
    <dgm:pt modelId="{55D02DE8-C15A-4CB1-A5E3-36A00F55851B}">
      <dgm:prSet phldrT="[텍스트]"/>
      <dgm:spPr/>
      <dgm:t>
        <a:bodyPr/>
        <a:lstStyle/>
        <a:p>
          <a:pPr latinLnBrk="1"/>
          <a:r>
            <a:rPr lang="en-US" altLang="ko-KR" dirty="0" smtClean="0"/>
            <a:t>10</a:t>
          </a:r>
          <a:r>
            <a:rPr lang="ko-KR" altLang="en-US" dirty="0" smtClean="0"/>
            <a:t>년 상반기</a:t>
          </a:r>
          <a:endParaRPr lang="en-US" altLang="ko-KR" dirty="0" smtClean="0"/>
        </a:p>
        <a:p>
          <a:pPr latinLnBrk="1"/>
          <a:r>
            <a:rPr lang="ko-KR" altLang="en-US" dirty="0" smtClean="0"/>
            <a:t>남유럽 재정위기</a:t>
          </a:r>
          <a:endParaRPr lang="ko-KR" altLang="en-US" dirty="0"/>
        </a:p>
      </dgm:t>
    </dgm:pt>
    <dgm:pt modelId="{CD718130-C878-4539-B7F4-AB2169F0BCF2}" type="parTrans" cxnId="{95BBBF76-C353-4DE6-A688-708AE0D25154}">
      <dgm:prSet/>
      <dgm:spPr/>
      <dgm:t>
        <a:bodyPr/>
        <a:lstStyle/>
        <a:p>
          <a:pPr latinLnBrk="1"/>
          <a:endParaRPr lang="ko-KR" altLang="en-US"/>
        </a:p>
      </dgm:t>
    </dgm:pt>
    <dgm:pt modelId="{B18B3C5A-417B-49EA-A5BA-A3C702A28F9B}" type="sibTrans" cxnId="{95BBBF76-C353-4DE6-A688-708AE0D25154}">
      <dgm:prSet/>
      <dgm:spPr/>
      <dgm:t>
        <a:bodyPr/>
        <a:lstStyle/>
        <a:p>
          <a:pPr latinLnBrk="1"/>
          <a:endParaRPr lang="ko-KR" altLang="en-US"/>
        </a:p>
      </dgm:t>
    </dgm:pt>
    <dgm:pt modelId="{B4929732-291D-4149-803E-CB53FE570312}">
      <dgm:prSet phldrT="[텍스트]"/>
      <dgm:spPr/>
      <dgm:t>
        <a:bodyPr/>
        <a:lstStyle/>
        <a:p>
          <a:pPr latinLnBrk="1"/>
          <a:r>
            <a:rPr lang="ko-KR" altLang="en-US" dirty="0" smtClean="0"/>
            <a:t>그리스</a:t>
          </a:r>
          <a:r>
            <a:rPr lang="en-US" altLang="ko-KR" dirty="0" smtClean="0"/>
            <a:t>,</a:t>
          </a:r>
          <a:r>
            <a:rPr lang="ko-KR" altLang="en-US" dirty="0" smtClean="0"/>
            <a:t>스페인</a:t>
          </a:r>
          <a:r>
            <a:rPr lang="en-US" altLang="ko-KR" dirty="0" smtClean="0"/>
            <a:t>,</a:t>
          </a:r>
          <a:r>
            <a:rPr lang="ko-KR" altLang="en-US" dirty="0" smtClean="0"/>
            <a:t>포르투갈</a:t>
          </a:r>
          <a:r>
            <a:rPr lang="en-US" altLang="ko-KR" dirty="0" smtClean="0"/>
            <a:t>,</a:t>
          </a:r>
          <a:r>
            <a:rPr lang="ko-KR" altLang="en-US" dirty="0" smtClean="0"/>
            <a:t>이탈리아 재정위기</a:t>
          </a:r>
          <a:endParaRPr lang="ko-KR" altLang="en-US" dirty="0"/>
        </a:p>
      </dgm:t>
    </dgm:pt>
    <dgm:pt modelId="{F627BD18-C1F7-4AA5-8889-F23AC40FF0F0}" type="parTrans" cxnId="{8570DF9C-003D-4DEC-A78E-DC6750DE9FE0}">
      <dgm:prSet/>
      <dgm:spPr/>
      <dgm:t>
        <a:bodyPr/>
        <a:lstStyle/>
        <a:p>
          <a:pPr latinLnBrk="1"/>
          <a:endParaRPr lang="ko-KR" altLang="en-US"/>
        </a:p>
      </dgm:t>
    </dgm:pt>
    <dgm:pt modelId="{C1F2D8CB-CE73-4A7B-8B07-B0C53339E637}" type="sibTrans" cxnId="{8570DF9C-003D-4DEC-A78E-DC6750DE9FE0}">
      <dgm:prSet/>
      <dgm:spPr/>
      <dgm:t>
        <a:bodyPr/>
        <a:lstStyle/>
        <a:p>
          <a:pPr latinLnBrk="1"/>
          <a:endParaRPr lang="ko-KR" altLang="en-US"/>
        </a:p>
      </dgm:t>
    </dgm:pt>
    <dgm:pt modelId="{E52FC895-45DA-4332-8AEF-0DE625B346C4}">
      <dgm:prSet phldrT="[텍스트]"/>
      <dgm:spPr/>
      <dgm:t>
        <a:bodyPr/>
        <a:lstStyle/>
        <a:p>
          <a:pPr latinLnBrk="1"/>
          <a:r>
            <a:rPr lang="ko-KR" altLang="en-US" dirty="0" smtClean="0"/>
            <a:t>신용 경색</a:t>
          </a:r>
          <a:endParaRPr lang="ko-KR" altLang="en-US" dirty="0"/>
        </a:p>
      </dgm:t>
    </dgm:pt>
    <dgm:pt modelId="{E670DFAE-2F24-490A-B8A5-C2FC285DDF66}" type="parTrans" cxnId="{647F1036-EDB4-4828-A22F-9491DAADDE39}">
      <dgm:prSet/>
      <dgm:spPr/>
      <dgm:t>
        <a:bodyPr/>
        <a:lstStyle/>
        <a:p>
          <a:pPr latinLnBrk="1"/>
          <a:endParaRPr lang="ko-KR" altLang="en-US"/>
        </a:p>
      </dgm:t>
    </dgm:pt>
    <dgm:pt modelId="{804B0744-748F-465C-8603-85B4D6D33510}" type="sibTrans" cxnId="{647F1036-EDB4-4828-A22F-9491DAADDE39}">
      <dgm:prSet/>
      <dgm:spPr/>
      <dgm:t>
        <a:bodyPr/>
        <a:lstStyle/>
        <a:p>
          <a:pPr latinLnBrk="1"/>
          <a:endParaRPr lang="ko-KR" altLang="en-US"/>
        </a:p>
      </dgm:t>
    </dgm:pt>
    <dgm:pt modelId="{3C8AB90A-18B3-403B-A3BE-AF75CD5C2474}">
      <dgm:prSet phldrT="[텍스트]"/>
      <dgm:spPr/>
      <dgm:t>
        <a:bodyPr/>
        <a:lstStyle/>
        <a:p>
          <a:pPr latinLnBrk="1"/>
          <a:r>
            <a:rPr lang="ko-KR" altLang="en-US" dirty="0" smtClean="0"/>
            <a:t>세계적 경제 침체</a:t>
          </a:r>
          <a:endParaRPr lang="ko-KR" altLang="en-US" dirty="0"/>
        </a:p>
      </dgm:t>
    </dgm:pt>
    <dgm:pt modelId="{EEACC0A2-0697-4A0A-9FC8-BCF660A6AB6A}" type="parTrans" cxnId="{193C094B-0E9A-423B-84E7-A52DE53ED2CF}">
      <dgm:prSet/>
      <dgm:spPr/>
      <dgm:t>
        <a:bodyPr/>
        <a:lstStyle/>
        <a:p>
          <a:pPr latinLnBrk="1"/>
          <a:endParaRPr lang="ko-KR" altLang="en-US"/>
        </a:p>
      </dgm:t>
    </dgm:pt>
    <dgm:pt modelId="{A6587BC3-849D-49CF-A5CF-8108E01CAE75}" type="sibTrans" cxnId="{193C094B-0E9A-423B-84E7-A52DE53ED2CF}">
      <dgm:prSet/>
      <dgm:spPr/>
      <dgm:t>
        <a:bodyPr/>
        <a:lstStyle/>
        <a:p>
          <a:pPr latinLnBrk="1"/>
          <a:endParaRPr lang="ko-KR" altLang="en-US"/>
        </a:p>
      </dgm:t>
    </dgm:pt>
    <dgm:pt modelId="{3363462A-77E5-4385-88D3-AD2B81EFAAFE}">
      <dgm:prSet phldrT="[텍스트]"/>
      <dgm:spPr/>
      <dgm:t>
        <a:bodyPr/>
        <a:lstStyle/>
        <a:p>
          <a:pPr latinLnBrk="1"/>
          <a:r>
            <a:rPr lang="en-US" altLang="ko-KR" dirty="0" smtClean="0"/>
            <a:t>GM </a:t>
          </a:r>
          <a:r>
            <a:rPr lang="ko-KR" altLang="en-US" dirty="0" smtClean="0"/>
            <a:t>파산</a:t>
          </a:r>
          <a:endParaRPr lang="ko-KR" altLang="en-US" dirty="0"/>
        </a:p>
      </dgm:t>
    </dgm:pt>
    <dgm:pt modelId="{0F4D9F29-33FB-4816-841D-153389F8D563}" type="parTrans" cxnId="{583E00F4-4D30-4973-A156-99809119F637}">
      <dgm:prSet/>
      <dgm:spPr/>
      <dgm:t>
        <a:bodyPr/>
        <a:lstStyle/>
        <a:p>
          <a:pPr latinLnBrk="1"/>
          <a:endParaRPr lang="ko-KR" altLang="en-US"/>
        </a:p>
      </dgm:t>
    </dgm:pt>
    <dgm:pt modelId="{9C2E8C43-84D5-419F-AE0B-E96D59D1204B}" type="sibTrans" cxnId="{583E00F4-4D30-4973-A156-99809119F637}">
      <dgm:prSet/>
      <dgm:spPr/>
      <dgm:t>
        <a:bodyPr/>
        <a:lstStyle/>
        <a:p>
          <a:pPr latinLnBrk="1"/>
          <a:endParaRPr lang="ko-KR" altLang="en-US"/>
        </a:p>
      </dgm:t>
    </dgm:pt>
    <dgm:pt modelId="{D78C8923-6F39-49E4-B10B-2347794976F3}">
      <dgm:prSet phldrT="[텍스트]"/>
      <dgm:spPr/>
      <dgm:t>
        <a:bodyPr/>
        <a:lstStyle/>
        <a:p>
          <a:pPr latinLnBrk="1"/>
          <a:r>
            <a:rPr lang="ko-KR" altLang="en-US" dirty="0" smtClean="0"/>
            <a:t>수량 완화 통화 정책</a:t>
          </a:r>
          <a:endParaRPr lang="ko-KR" altLang="en-US" dirty="0"/>
        </a:p>
      </dgm:t>
    </dgm:pt>
    <dgm:pt modelId="{83820A65-E0E2-4846-9E4B-E7A2FF86738B}" type="parTrans" cxnId="{755FD189-BD04-4F54-B871-7C784AE5C3E8}">
      <dgm:prSet/>
      <dgm:spPr/>
      <dgm:t>
        <a:bodyPr/>
        <a:lstStyle/>
        <a:p>
          <a:pPr latinLnBrk="1"/>
          <a:endParaRPr lang="ko-KR" altLang="en-US"/>
        </a:p>
      </dgm:t>
    </dgm:pt>
    <dgm:pt modelId="{D034D715-596D-4B97-B41F-843831E09740}" type="sibTrans" cxnId="{755FD189-BD04-4F54-B871-7C784AE5C3E8}">
      <dgm:prSet/>
      <dgm:spPr/>
      <dgm:t>
        <a:bodyPr/>
        <a:lstStyle/>
        <a:p>
          <a:pPr latinLnBrk="1"/>
          <a:endParaRPr lang="ko-KR" altLang="en-US"/>
        </a:p>
      </dgm:t>
    </dgm:pt>
    <dgm:pt modelId="{08AE600A-4DA6-4CF6-8F05-E8F26BD43A92}">
      <dgm:prSet phldrT="[텍스트]"/>
      <dgm:spPr/>
      <dgm:t>
        <a:bodyPr/>
        <a:lstStyle/>
        <a:p>
          <a:pPr latinLnBrk="1"/>
          <a:r>
            <a:rPr lang="ko-KR" altLang="en-US" dirty="0" smtClean="0"/>
            <a:t>신흥시장성장</a:t>
          </a:r>
          <a:endParaRPr lang="ko-KR" altLang="en-US" dirty="0"/>
        </a:p>
      </dgm:t>
    </dgm:pt>
    <dgm:pt modelId="{7142C737-9BA8-412F-97E3-55A7A625A116}" type="parTrans" cxnId="{1071E209-F9BC-4EB3-BA81-EC41B9613F68}">
      <dgm:prSet/>
      <dgm:spPr/>
      <dgm:t>
        <a:bodyPr/>
        <a:lstStyle/>
        <a:p>
          <a:pPr latinLnBrk="1"/>
          <a:endParaRPr lang="ko-KR" altLang="en-US"/>
        </a:p>
      </dgm:t>
    </dgm:pt>
    <dgm:pt modelId="{CC715076-B99F-4A8D-A189-1C8A9C8673D6}" type="sibTrans" cxnId="{1071E209-F9BC-4EB3-BA81-EC41B9613F68}">
      <dgm:prSet/>
      <dgm:spPr/>
      <dgm:t>
        <a:bodyPr/>
        <a:lstStyle/>
        <a:p>
          <a:pPr latinLnBrk="1"/>
          <a:endParaRPr lang="ko-KR" altLang="en-US"/>
        </a:p>
      </dgm:t>
    </dgm:pt>
    <dgm:pt modelId="{4F194229-DE5C-4BB2-B591-71B425049B0A}">
      <dgm:prSet phldrT="[텍스트]"/>
      <dgm:spPr/>
      <dgm:t>
        <a:bodyPr/>
        <a:lstStyle/>
        <a:p>
          <a:pPr latinLnBrk="1"/>
          <a:r>
            <a:rPr lang="ko-KR" altLang="en-US" dirty="0" smtClean="0"/>
            <a:t>신용경색완화</a:t>
          </a:r>
          <a:endParaRPr lang="ko-KR" altLang="en-US" dirty="0"/>
        </a:p>
      </dgm:t>
    </dgm:pt>
    <dgm:pt modelId="{32C9BF08-42FD-40B1-BBA8-FE315D53ADBE}" type="parTrans" cxnId="{222E65EF-FE5A-4755-90FF-C0C3DF7ABD55}">
      <dgm:prSet/>
      <dgm:spPr/>
      <dgm:t>
        <a:bodyPr/>
        <a:lstStyle/>
        <a:p>
          <a:pPr latinLnBrk="1"/>
          <a:endParaRPr lang="ko-KR" altLang="en-US"/>
        </a:p>
      </dgm:t>
    </dgm:pt>
    <dgm:pt modelId="{2C832917-35E0-41D4-8088-F4F1B154B303}" type="sibTrans" cxnId="{222E65EF-FE5A-4755-90FF-C0C3DF7ABD55}">
      <dgm:prSet/>
      <dgm:spPr/>
      <dgm:t>
        <a:bodyPr/>
        <a:lstStyle/>
        <a:p>
          <a:pPr latinLnBrk="1"/>
          <a:endParaRPr lang="ko-KR" altLang="en-US"/>
        </a:p>
      </dgm:t>
    </dgm:pt>
    <dgm:pt modelId="{04FCD21E-D60E-45EB-A44D-61A5912A25D5}">
      <dgm:prSet phldrT="[텍스트]"/>
      <dgm:spPr/>
      <dgm:t>
        <a:bodyPr/>
        <a:lstStyle/>
        <a:p>
          <a:pPr latinLnBrk="1"/>
          <a:r>
            <a:rPr lang="ko-KR" altLang="en-US" dirty="0" smtClean="0"/>
            <a:t>그리스 구제 금융</a:t>
          </a:r>
          <a:endParaRPr lang="ko-KR" altLang="en-US" dirty="0"/>
        </a:p>
      </dgm:t>
    </dgm:pt>
    <dgm:pt modelId="{00088B13-7FEC-42B7-BBFA-F700538CC42A}" type="parTrans" cxnId="{20580F1E-D465-4408-9771-203C4980CBEE}">
      <dgm:prSet/>
      <dgm:spPr/>
    </dgm:pt>
    <dgm:pt modelId="{5C9D6909-9B82-467D-AE47-260C2A1826B0}" type="sibTrans" cxnId="{20580F1E-D465-4408-9771-203C4980CBEE}">
      <dgm:prSet/>
      <dgm:spPr/>
    </dgm:pt>
    <dgm:pt modelId="{EAB29199-95F9-4A23-842E-50026C6F7C43}">
      <dgm:prSet phldrT="[텍스트]"/>
      <dgm:spPr/>
      <dgm:t>
        <a:bodyPr/>
        <a:lstStyle/>
        <a:p>
          <a:pPr latinLnBrk="1"/>
          <a:r>
            <a:rPr lang="ko-KR" altLang="en-US" dirty="0" smtClean="0"/>
            <a:t>유로화 가치 폭락</a:t>
          </a:r>
          <a:endParaRPr lang="ko-KR" altLang="en-US" dirty="0"/>
        </a:p>
      </dgm:t>
    </dgm:pt>
    <dgm:pt modelId="{EE07FBA3-A466-403F-80A2-5A1DDF7421C3}" type="parTrans" cxnId="{D9B15D63-0A3E-4C1E-9042-A5B774B58206}">
      <dgm:prSet/>
      <dgm:spPr/>
    </dgm:pt>
    <dgm:pt modelId="{D3117B1C-D7E0-4C40-98B4-91B39DD34BDA}" type="sibTrans" cxnId="{D9B15D63-0A3E-4C1E-9042-A5B774B58206}">
      <dgm:prSet/>
      <dgm:spPr/>
    </dgm:pt>
    <dgm:pt modelId="{E1BC887B-36CC-4882-8CAD-86BBF7A7EDAD}" type="pres">
      <dgm:prSet presAssocID="{9030EA84-9F68-42C8-8161-6B24CCC438A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41A589A-2E6F-42CA-8C98-ACECC314D2D7}" type="pres">
      <dgm:prSet presAssocID="{9A9E947B-FB74-4C02-800C-D5198752E980}" presName="composite" presStyleCnt="0"/>
      <dgm:spPr/>
    </dgm:pt>
    <dgm:pt modelId="{99A86CB5-630B-4362-90E8-F5550BB6BC37}" type="pres">
      <dgm:prSet presAssocID="{9A9E947B-FB74-4C02-800C-D5198752E980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B076900-02A3-43FF-B05D-A0907CA4C6DD}" type="pres">
      <dgm:prSet presAssocID="{9A9E947B-FB74-4C02-800C-D5198752E980}" presName="parSh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34D21ADF-2E71-4445-AC9E-06FF90B3A266}" type="pres">
      <dgm:prSet presAssocID="{9A9E947B-FB74-4C02-800C-D5198752E980}" presName="desTx" presStyleLbl="fgAcc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EED8B35-1D71-4906-AA50-00EFF40F1026}" type="pres">
      <dgm:prSet presAssocID="{A1369671-BA6D-48FB-8C02-B4CF5819F174}" presName="sibTrans" presStyleLbl="sibTrans2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BBF756D4-8B33-4B17-8212-8ADEC645625F}" type="pres">
      <dgm:prSet presAssocID="{A1369671-BA6D-48FB-8C02-B4CF5819F174}" presName="connTx" presStyleLbl="sibTrans2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35FC1BD2-0ED6-4606-B1D2-78717C55504D}" type="pres">
      <dgm:prSet presAssocID="{F53E1189-AD85-4FE3-B115-6564494DDD93}" presName="composite" presStyleCnt="0"/>
      <dgm:spPr/>
    </dgm:pt>
    <dgm:pt modelId="{C92823F3-51AF-4B94-AD49-39611DD9EF31}" type="pres">
      <dgm:prSet presAssocID="{F53E1189-AD85-4FE3-B115-6564494DDD93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6931584-204D-4421-96A9-AE5E4CD9EF39}" type="pres">
      <dgm:prSet presAssocID="{F53E1189-AD85-4FE3-B115-6564494DDD93}" presName="parSh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D84B9420-5728-4069-87B4-A788E61C6C11}" type="pres">
      <dgm:prSet presAssocID="{F53E1189-AD85-4FE3-B115-6564494DDD93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BA8576C-F7FC-407A-9998-2188BC1F16C1}" type="pres">
      <dgm:prSet presAssocID="{FAE68E8B-01CD-476B-92D6-6E339E80C2A9}" presName="sibTrans" presStyleLbl="sibTrans2D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77918D25-8F5C-4410-97E8-F194CE6C666E}" type="pres">
      <dgm:prSet presAssocID="{FAE68E8B-01CD-476B-92D6-6E339E80C2A9}" presName="connTx" presStyleLbl="sibTrans2D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9E49FC14-607A-4CBC-AE70-056B47398F32}" type="pres">
      <dgm:prSet presAssocID="{55D02DE8-C15A-4CB1-A5E3-36A00F55851B}" presName="composite" presStyleCnt="0"/>
      <dgm:spPr/>
    </dgm:pt>
    <dgm:pt modelId="{5BE7D884-E5DA-4B69-A4A6-3B80C5C58D81}" type="pres">
      <dgm:prSet presAssocID="{55D02DE8-C15A-4CB1-A5E3-36A00F55851B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A1833FD-7F7E-4E37-959C-3AA8C1527942}" type="pres">
      <dgm:prSet presAssocID="{55D02DE8-C15A-4CB1-A5E3-36A00F55851B}" presName="parSh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C724B83E-D322-4DAA-AD0B-347D1DFFEB38}" type="pres">
      <dgm:prSet presAssocID="{55D02DE8-C15A-4CB1-A5E3-36A00F55851B}" presName="desTx" presStyleLbl="fg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94DC68-55F2-4EBE-B4E2-EFE417248FAC}" type="presOf" srcId="{9A9E947B-FB74-4C02-800C-D5198752E980}" destId="{99A86CB5-630B-4362-90E8-F5550BB6BC37}" srcOrd="0" destOrd="0" presId="urn:microsoft.com/office/officeart/2005/8/layout/process3"/>
    <dgm:cxn modelId="{9BD204EB-7124-49C9-87DF-6FC282C544A0}" srcId="{9030EA84-9F68-42C8-8161-6B24CCC438A9}" destId="{9A9E947B-FB74-4C02-800C-D5198752E980}" srcOrd="0" destOrd="0" parTransId="{1073CEC7-BA47-4985-A5CD-B655822106DE}" sibTransId="{A1369671-BA6D-48FB-8C02-B4CF5819F174}"/>
    <dgm:cxn modelId="{D17BD488-571B-4A2F-A341-61248F3BC020}" srcId="{9030EA84-9F68-42C8-8161-6B24CCC438A9}" destId="{F53E1189-AD85-4FE3-B115-6564494DDD93}" srcOrd="1" destOrd="0" parTransId="{08BA5C9F-23E7-41A8-AEB5-8354EEB12A79}" sibTransId="{FAE68E8B-01CD-476B-92D6-6E339E80C2A9}"/>
    <dgm:cxn modelId="{20580F1E-D465-4408-9771-203C4980CBEE}" srcId="{55D02DE8-C15A-4CB1-A5E3-36A00F55851B}" destId="{04FCD21E-D60E-45EB-A44D-61A5912A25D5}" srcOrd="1" destOrd="0" parTransId="{00088B13-7FEC-42B7-BBFA-F700538CC42A}" sibTransId="{5C9D6909-9B82-467D-AE47-260C2A1826B0}"/>
    <dgm:cxn modelId="{E1550EA1-6BCB-435E-B607-7BF4861F1955}" type="presOf" srcId="{3363462A-77E5-4385-88D3-AD2B81EFAAFE}" destId="{34D21ADF-2E71-4445-AC9E-06FF90B3A266}" srcOrd="0" destOrd="3" presId="urn:microsoft.com/office/officeart/2005/8/layout/process3"/>
    <dgm:cxn modelId="{C2795EAF-C7D4-42C8-9C00-2E7665828188}" type="presOf" srcId="{9A9E947B-FB74-4C02-800C-D5198752E980}" destId="{8B076900-02A3-43FF-B05D-A0907CA4C6DD}" srcOrd="1" destOrd="0" presId="urn:microsoft.com/office/officeart/2005/8/layout/process3"/>
    <dgm:cxn modelId="{222E65EF-FE5A-4755-90FF-C0C3DF7ABD55}" srcId="{F53E1189-AD85-4FE3-B115-6564494DDD93}" destId="{4F194229-DE5C-4BB2-B591-71B425049B0A}" srcOrd="3" destOrd="0" parTransId="{32C9BF08-42FD-40B1-BBA8-FE315D53ADBE}" sibTransId="{2C832917-35E0-41D4-8088-F4F1B154B303}"/>
    <dgm:cxn modelId="{C008268A-91C5-45A1-A44E-97E4C798A0ED}" type="presOf" srcId="{A1369671-BA6D-48FB-8C02-B4CF5819F174}" destId="{7EED8B35-1D71-4906-AA50-00EFF40F1026}" srcOrd="0" destOrd="0" presId="urn:microsoft.com/office/officeart/2005/8/layout/process3"/>
    <dgm:cxn modelId="{1071E209-F9BC-4EB3-BA81-EC41B9613F68}" srcId="{F53E1189-AD85-4FE3-B115-6564494DDD93}" destId="{08AE600A-4DA6-4CF6-8F05-E8F26BD43A92}" srcOrd="2" destOrd="0" parTransId="{7142C737-9BA8-412F-97E3-55A7A625A116}" sibTransId="{CC715076-B99F-4A8D-A189-1C8A9C8673D6}"/>
    <dgm:cxn modelId="{199207C7-C19B-4439-8FCE-311E389E0290}" type="presOf" srcId="{55D02DE8-C15A-4CB1-A5E3-36A00F55851B}" destId="{8A1833FD-7F7E-4E37-959C-3AA8C1527942}" srcOrd="1" destOrd="0" presId="urn:microsoft.com/office/officeart/2005/8/layout/process3"/>
    <dgm:cxn modelId="{8570DF9C-003D-4DEC-A78E-DC6750DE9FE0}" srcId="{55D02DE8-C15A-4CB1-A5E3-36A00F55851B}" destId="{B4929732-291D-4149-803E-CB53FE570312}" srcOrd="0" destOrd="0" parTransId="{F627BD18-C1F7-4AA5-8889-F23AC40FF0F0}" sibTransId="{C1F2D8CB-CE73-4A7B-8B07-B0C53339E637}"/>
    <dgm:cxn modelId="{44AFCFD0-CE72-4FE8-8278-12CFA816E22B}" type="presOf" srcId="{A1369671-BA6D-48FB-8C02-B4CF5819F174}" destId="{BBF756D4-8B33-4B17-8212-8ADEC645625F}" srcOrd="1" destOrd="0" presId="urn:microsoft.com/office/officeart/2005/8/layout/process3"/>
    <dgm:cxn modelId="{83D75E4C-7F68-454E-A0B8-9995D8971E60}" type="presOf" srcId="{55D02DE8-C15A-4CB1-A5E3-36A00F55851B}" destId="{5BE7D884-E5DA-4B69-A4A6-3B80C5C58D81}" srcOrd="0" destOrd="0" presId="urn:microsoft.com/office/officeart/2005/8/layout/process3"/>
    <dgm:cxn modelId="{99ED810D-DFDF-426A-9261-0DEC32B456D5}" type="presOf" srcId="{08AE600A-4DA6-4CF6-8F05-E8F26BD43A92}" destId="{D84B9420-5728-4069-87B4-A788E61C6C11}" srcOrd="0" destOrd="2" presId="urn:microsoft.com/office/officeart/2005/8/layout/process3"/>
    <dgm:cxn modelId="{E16231B2-7B02-42C0-A0AA-DE08DF58B0EB}" type="presOf" srcId="{DD18A383-F9BB-4BFC-908B-DDCB20413142}" destId="{D84B9420-5728-4069-87B4-A788E61C6C11}" srcOrd="0" destOrd="0" presId="urn:microsoft.com/office/officeart/2005/8/layout/process3"/>
    <dgm:cxn modelId="{DF84F19A-5B7E-4A39-A3FB-7F50D7AEF834}" type="presOf" srcId="{3C8AB90A-18B3-403B-A3BE-AF75CD5C2474}" destId="{34D21ADF-2E71-4445-AC9E-06FF90B3A266}" srcOrd="0" destOrd="2" presId="urn:microsoft.com/office/officeart/2005/8/layout/process3"/>
    <dgm:cxn modelId="{4ACD1DAE-8F3F-4284-8358-73E7DA01E503}" type="presOf" srcId="{FAE68E8B-01CD-476B-92D6-6E339E80C2A9}" destId="{2BA8576C-F7FC-407A-9998-2188BC1F16C1}" srcOrd="0" destOrd="0" presId="urn:microsoft.com/office/officeart/2005/8/layout/process3"/>
    <dgm:cxn modelId="{CD6B888D-8C7C-4691-93E7-06F9F2959A78}" type="presOf" srcId="{B4929732-291D-4149-803E-CB53FE570312}" destId="{C724B83E-D322-4DAA-AD0B-347D1DFFEB38}" srcOrd="0" destOrd="0" presId="urn:microsoft.com/office/officeart/2005/8/layout/process3"/>
    <dgm:cxn modelId="{551F91A6-2C1E-4825-9710-98E13024D6F7}" type="presOf" srcId="{4F194229-DE5C-4BB2-B591-71B425049B0A}" destId="{D84B9420-5728-4069-87B4-A788E61C6C11}" srcOrd="0" destOrd="3" presId="urn:microsoft.com/office/officeart/2005/8/layout/process3"/>
    <dgm:cxn modelId="{778B1383-172C-4A84-A4F0-2430CE9166AF}" type="presOf" srcId="{9030EA84-9F68-42C8-8161-6B24CCC438A9}" destId="{E1BC887B-36CC-4882-8CAD-86BBF7A7EDAD}" srcOrd="0" destOrd="0" presId="urn:microsoft.com/office/officeart/2005/8/layout/process3"/>
    <dgm:cxn modelId="{A115F68C-BEF9-4D41-BD1B-CD9CD2DF91D3}" type="presOf" srcId="{EAB29199-95F9-4A23-842E-50026C6F7C43}" destId="{C724B83E-D322-4DAA-AD0B-347D1DFFEB38}" srcOrd="0" destOrd="2" presId="urn:microsoft.com/office/officeart/2005/8/layout/process3"/>
    <dgm:cxn modelId="{C4D9D626-697E-4541-B0D9-061A6D4F112F}" type="presOf" srcId="{04FCD21E-D60E-45EB-A44D-61A5912A25D5}" destId="{C724B83E-D322-4DAA-AD0B-347D1DFFEB38}" srcOrd="0" destOrd="1" presId="urn:microsoft.com/office/officeart/2005/8/layout/process3"/>
    <dgm:cxn modelId="{755FD189-BD04-4F54-B871-7C784AE5C3E8}" srcId="{F53E1189-AD85-4FE3-B115-6564494DDD93}" destId="{D78C8923-6F39-49E4-B10B-2347794976F3}" srcOrd="1" destOrd="0" parTransId="{83820A65-E0E2-4846-9E4B-E7A2FF86738B}" sibTransId="{D034D715-596D-4B97-B41F-843831E09740}"/>
    <dgm:cxn modelId="{647F1036-EDB4-4828-A22F-9491DAADDE39}" srcId="{9A9E947B-FB74-4C02-800C-D5198752E980}" destId="{E52FC895-45DA-4332-8AEF-0DE625B346C4}" srcOrd="1" destOrd="0" parTransId="{E670DFAE-2F24-490A-B8A5-C2FC285DDF66}" sibTransId="{804B0744-748F-465C-8603-85B4D6D33510}"/>
    <dgm:cxn modelId="{583E00F4-4D30-4973-A156-99809119F637}" srcId="{9A9E947B-FB74-4C02-800C-D5198752E980}" destId="{3363462A-77E5-4385-88D3-AD2B81EFAAFE}" srcOrd="3" destOrd="0" parTransId="{0F4D9F29-33FB-4816-841D-153389F8D563}" sibTransId="{9C2E8C43-84D5-419F-AE0B-E96D59D1204B}"/>
    <dgm:cxn modelId="{A927F0A1-ADBA-4C14-BA01-18A906E97B80}" type="presOf" srcId="{AF229756-42A8-4986-81DD-DBE92C7A86E2}" destId="{34D21ADF-2E71-4445-AC9E-06FF90B3A266}" srcOrd="0" destOrd="0" presId="urn:microsoft.com/office/officeart/2005/8/layout/process3"/>
    <dgm:cxn modelId="{E4134E14-548F-4AE3-A0A7-70360A0715C9}" srcId="{F53E1189-AD85-4FE3-B115-6564494DDD93}" destId="{DD18A383-F9BB-4BFC-908B-DDCB20413142}" srcOrd="0" destOrd="0" parTransId="{991B74F2-0964-4E3B-BA46-8CEEECDB6214}" sibTransId="{91D6FE5E-C786-47E3-854A-ADB924536510}"/>
    <dgm:cxn modelId="{46E4F25C-EB62-48C1-A96E-F60C79280054}" type="presOf" srcId="{E52FC895-45DA-4332-8AEF-0DE625B346C4}" destId="{34D21ADF-2E71-4445-AC9E-06FF90B3A266}" srcOrd="0" destOrd="1" presId="urn:microsoft.com/office/officeart/2005/8/layout/process3"/>
    <dgm:cxn modelId="{F59CA839-1632-4FE7-8962-1A87474CC4A7}" type="presOf" srcId="{FAE68E8B-01CD-476B-92D6-6E339E80C2A9}" destId="{77918D25-8F5C-4410-97E8-F194CE6C666E}" srcOrd="1" destOrd="0" presId="urn:microsoft.com/office/officeart/2005/8/layout/process3"/>
    <dgm:cxn modelId="{8FB2653E-E120-4266-8899-2A976D60A328}" type="presOf" srcId="{F53E1189-AD85-4FE3-B115-6564494DDD93}" destId="{E6931584-204D-4421-96A9-AE5E4CD9EF39}" srcOrd="1" destOrd="0" presId="urn:microsoft.com/office/officeart/2005/8/layout/process3"/>
    <dgm:cxn modelId="{74FA8CA1-C1A1-498A-8E9A-A7787462A9DB}" type="presOf" srcId="{D78C8923-6F39-49E4-B10B-2347794976F3}" destId="{D84B9420-5728-4069-87B4-A788E61C6C11}" srcOrd="0" destOrd="1" presId="urn:microsoft.com/office/officeart/2005/8/layout/process3"/>
    <dgm:cxn modelId="{193C094B-0E9A-423B-84E7-A52DE53ED2CF}" srcId="{9A9E947B-FB74-4C02-800C-D5198752E980}" destId="{3C8AB90A-18B3-403B-A3BE-AF75CD5C2474}" srcOrd="2" destOrd="0" parTransId="{EEACC0A2-0697-4A0A-9FC8-BCF660A6AB6A}" sibTransId="{A6587BC3-849D-49CF-A5CF-8108E01CAE75}"/>
    <dgm:cxn modelId="{95BBBF76-C353-4DE6-A688-708AE0D25154}" srcId="{9030EA84-9F68-42C8-8161-6B24CCC438A9}" destId="{55D02DE8-C15A-4CB1-A5E3-36A00F55851B}" srcOrd="2" destOrd="0" parTransId="{CD718130-C878-4539-B7F4-AB2169F0BCF2}" sibTransId="{B18B3C5A-417B-49EA-A5BA-A3C702A28F9B}"/>
    <dgm:cxn modelId="{D9B15D63-0A3E-4C1E-9042-A5B774B58206}" srcId="{55D02DE8-C15A-4CB1-A5E3-36A00F55851B}" destId="{EAB29199-95F9-4A23-842E-50026C6F7C43}" srcOrd="2" destOrd="0" parTransId="{EE07FBA3-A466-403F-80A2-5A1DDF7421C3}" sibTransId="{D3117B1C-D7E0-4C40-98B4-91B39DD34BDA}"/>
    <dgm:cxn modelId="{42512DC7-1A49-4BB7-8814-D3ACD517F2FE}" type="presOf" srcId="{F53E1189-AD85-4FE3-B115-6564494DDD93}" destId="{C92823F3-51AF-4B94-AD49-39611DD9EF31}" srcOrd="0" destOrd="0" presId="urn:microsoft.com/office/officeart/2005/8/layout/process3"/>
    <dgm:cxn modelId="{8A9C8006-8CF8-4775-80FF-A64280D1FEDC}" srcId="{9A9E947B-FB74-4C02-800C-D5198752E980}" destId="{AF229756-42A8-4986-81DD-DBE92C7A86E2}" srcOrd="0" destOrd="0" parTransId="{D8DE3A22-6B4D-4BB0-AE11-C8E1870A515E}" sibTransId="{9DDB60AC-644B-4032-8AF8-94B3787F5DC4}"/>
    <dgm:cxn modelId="{0A14E9FF-5473-45C8-9F4F-18688589A928}" type="presParOf" srcId="{E1BC887B-36CC-4882-8CAD-86BBF7A7EDAD}" destId="{041A589A-2E6F-42CA-8C98-ACECC314D2D7}" srcOrd="0" destOrd="0" presId="urn:microsoft.com/office/officeart/2005/8/layout/process3"/>
    <dgm:cxn modelId="{CEE83B6A-C4A0-469E-9404-79D0A058531B}" type="presParOf" srcId="{041A589A-2E6F-42CA-8C98-ACECC314D2D7}" destId="{99A86CB5-630B-4362-90E8-F5550BB6BC37}" srcOrd="0" destOrd="0" presId="urn:microsoft.com/office/officeart/2005/8/layout/process3"/>
    <dgm:cxn modelId="{C2FB7490-57CB-4F77-B059-8C54F7854A4C}" type="presParOf" srcId="{041A589A-2E6F-42CA-8C98-ACECC314D2D7}" destId="{8B076900-02A3-43FF-B05D-A0907CA4C6DD}" srcOrd="1" destOrd="0" presId="urn:microsoft.com/office/officeart/2005/8/layout/process3"/>
    <dgm:cxn modelId="{0D8D13C5-43FD-43E6-ACF3-60B9C9899BED}" type="presParOf" srcId="{041A589A-2E6F-42CA-8C98-ACECC314D2D7}" destId="{34D21ADF-2E71-4445-AC9E-06FF90B3A266}" srcOrd="2" destOrd="0" presId="urn:microsoft.com/office/officeart/2005/8/layout/process3"/>
    <dgm:cxn modelId="{70562D18-010A-4A0B-BED7-342CDBDC96EC}" type="presParOf" srcId="{E1BC887B-36CC-4882-8CAD-86BBF7A7EDAD}" destId="{7EED8B35-1D71-4906-AA50-00EFF40F1026}" srcOrd="1" destOrd="0" presId="urn:microsoft.com/office/officeart/2005/8/layout/process3"/>
    <dgm:cxn modelId="{859CE99F-9687-4F33-84C5-40BB23AD1758}" type="presParOf" srcId="{7EED8B35-1D71-4906-AA50-00EFF40F1026}" destId="{BBF756D4-8B33-4B17-8212-8ADEC645625F}" srcOrd="0" destOrd="0" presId="urn:microsoft.com/office/officeart/2005/8/layout/process3"/>
    <dgm:cxn modelId="{84D77555-F124-4C2B-8F82-6ED3B5141CF2}" type="presParOf" srcId="{E1BC887B-36CC-4882-8CAD-86BBF7A7EDAD}" destId="{35FC1BD2-0ED6-4606-B1D2-78717C55504D}" srcOrd="2" destOrd="0" presId="urn:microsoft.com/office/officeart/2005/8/layout/process3"/>
    <dgm:cxn modelId="{13E6EDE2-BAA3-4D3B-88E9-5B7362040692}" type="presParOf" srcId="{35FC1BD2-0ED6-4606-B1D2-78717C55504D}" destId="{C92823F3-51AF-4B94-AD49-39611DD9EF31}" srcOrd="0" destOrd="0" presId="urn:microsoft.com/office/officeart/2005/8/layout/process3"/>
    <dgm:cxn modelId="{D8C988BE-9FF6-47CD-916D-862092F39547}" type="presParOf" srcId="{35FC1BD2-0ED6-4606-B1D2-78717C55504D}" destId="{E6931584-204D-4421-96A9-AE5E4CD9EF39}" srcOrd="1" destOrd="0" presId="urn:microsoft.com/office/officeart/2005/8/layout/process3"/>
    <dgm:cxn modelId="{A9857EED-1753-4AC9-BD4B-A3BAA875F642}" type="presParOf" srcId="{35FC1BD2-0ED6-4606-B1D2-78717C55504D}" destId="{D84B9420-5728-4069-87B4-A788E61C6C11}" srcOrd="2" destOrd="0" presId="urn:microsoft.com/office/officeart/2005/8/layout/process3"/>
    <dgm:cxn modelId="{7DA5C2A3-01F8-421F-9F8A-A86F73490E7A}" type="presParOf" srcId="{E1BC887B-36CC-4882-8CAD-86BBF7A7EDAD}" destId="{2BA8576C-F7FC-407A-9998-2188BC1F16C1}" srcOrd="3" destOrd="0" presId="urn:microsoft.com/office/officeart/2005/8/layout/process3"/>
    <dgm:cxn modelId="{6B05837F-9527-45B4-A9A8-BE73ACF95909}" type="presParOf" srcId="{2BA8576C-F7FC-407A-9998-2188BC1F16C1}" destId="{77918D25-8F5C-4410-97E8-F194CE6C666E}" srcOrd="0" destOrd="0" presId="urn:microsoft.com/office/officeart/2005/8/layout/process3"/>
    <dgm:cxn modelId="{B9F704E8-AB7E-490B-9CB7-3859D2291FA9}" type="presParOf" srcId="{E1BC887B-36CC-4882-8CAD-86BBF7A7EDAD}" destId="{9E49FC14-607A-4CBC-AE70-056B47398F32}" srcOrd="4" destOrd="0" presId="urn:microsoft.com/office/officeart/2005/8/layout/process3"/>
    <dgm:cxn modelId="{BEE3A1B0-984B-4B57-ACCB-713C42C3EF9A}" type="presParOf" srcId="{9E49FC14-607A-4CBC-AE70-056B47398F32}" destId="{5BE7D884-E5DA-4B69-A4A6-3B80C5C58D81}" srcOrd="0" destOrd="0" presId="urn:microsoft.com/office/officeart/2005/8/layout/process3"/>
    <dgm:cxn modelId="{1CBC9CC6-39AD-42D2-9226-47E0C6E6563F}" type="presParOf" srcId="{9E49FC14-607A-4CBC-AE70-056B47398F32}" destId="{8A1833FD-7F7E-4E37-959C-3AA8C1527942}" srcOrd="1" destOrd="0" presId="urn:microsoft.com/office/officeart/2005/8/layout/process3"/>
    <dgm:cxn modelId="{6EE1426A-4396-4FA2-A9F3-91A11F119727}" type="presParOf" srcId="{9E49FC14-607A-4CBC-AE70-056B47398F32}" destId="{C724B83E-D322-4DAA-AD0B-347D1DFFEB38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CC73-A02C-4F57-8CE7-2FA82E458065}" type="datetimeFigureOut">
              <a:rPr lang="ko-KR" altLang="en-US" smtClean="0"/>
              <a:pPr/>
              <a:t>2010-06-06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46D0-226E-4F1B-8EF9-684931AE47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 userDrawn="1"/>
        </p:nvCxnSpPr>
        <p:spPr>
          <a:xfrm>
            <a:off x="0" y="6429375"/>
            <a:ext cx="771525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 userDrawn="1"/>
        </p:nvSpPr>
        <p:spPr>
          <a:xfrm>
            <a:off x="285750" y="6345238"/>
            <a:ext cx="45720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latin typeface="+mn-lt"/>
                <a:ea typeface="+mn-ea"/>
              </a:rPr>
              <a:t>www.pssp.org</a:t>
            </a:r>
            <a:endParaRPr kumimoji="0" lang="ko-KR" altLang="en-US" b="1" dirty="0">
              <a:latin typeface="+mn-lt"/>
              <a:ea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631844"/>
          </a:xfr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>
            <a:normAutofit/>
          </a:bodyPr>
          <a:lstStyle>
            <a:lvl1pPr algn="l">
              <a:defRPr sz="3000" b="1" baseline="0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072098"/>
          </a:xfrm>
        </p:spPr>
        <p:txBody>
          <a:bodyPr/>
          <a:lstStyle>
            <a:lvl1pPr>
              <a:defRPr sz="2500" b="1">
                <a:latin typeface="+mn-ea"/>
                <a:ea typeface="+mn-ea"/>
              </a:defRPr>
            </a:lvl1pPr>
            <a:lvl2pPr>
              <a:defRPr sz="2000" b="1">
                <a:latin typeface="+mn-ea"/>
                <a:ea typeface="+mn-ea"/>
              </a:defRPr>
            </a:lvl2pPr>
            <a:lvl3pPr>
              <a:defRPr sz="1500" b="1">
                <a:latin typeface="+mn-ea"/>
                <a:ea typeface="+mn-ea"/>
              </a:defRPr>
            </a:lvl3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슬라이드 번호 개체 틀 6"/>
          <p:cNvSpPr>
            <a:spLocks noGrp="1"/>
          </p:cNvSpPr>
          <p:nvPr>
            <p:ph type="sldNum" sz="quarter" idx="10"/>
          </p:nvPr>
        </p:nvSpPr>
        <p:spPr>
          <a:xfrm>
            <a:off x="6367463" y="6215063"/>
            <a:ext cx="2133600" cy="365125"/>
          </a:xfrm>
        </p:spPr>
        <p:txBody>
          <a:bodyPr/>
          <a:lstStyle>
            <a:lvl1pPr>
              <a:defRPr sz="2000" b="1" smtClean="0"/>
            </a:lvl1pPr>
          </a:lstStyle>
          <a:p>
            <a:pPr>
              <a:defRPr/>
            </a:pPr>
            <a:fld id="{3E500131-AA0F-40CE-BDFD-EAAEF701F7A8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CC73-A02C-4F57-8CE7-2FA82E458065}" type="datetimeFigureOut">
              <a:rPr lang="ko-KR" altLang="en-US" smtClean="0"/>
              <a:pPr/>
              <a:t>2010-06-06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46D0-226E-4F1B-8EF9-684931AE47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CC73-A02C-4F57-8CE7-2FA82E458065}" type="datetimeFigureOut">
              <a:rPr lang="ko-KR" altLang="en-US" smtClean="0"/>
              <a:pPr/>
              <a:t>2010-06-06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46D0-226E-4F1B-8EF9-684931AE47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CC73-A02C-4F57-8CE7-2FA82E458065}" type="datetimeFigureOut">
              <a:rPr lang="ko-KR" altLang="en-US" smtClean="0"/>
              <a:pPr/>
              <a:t>2010-06-06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46D0-226E-4F1B-8EF9-684931AE47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CC73-A02C-4F57-8CE7-2FA82E458065}" type="datetimeFigureOut">
              <a:rPr lang="ko-KR" altLang="en-US" smtClean="0"/>
              <a:pPr/>
              <a:t>2010-06-06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46D0-226E-4F1B-8EF9-684931AE47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CC73-A02C-4F57-8CE7-2FA82E458065}" type="datetimeFigureOut">
              <a:rPr lang="ko-KR" altLang="en-US" smtClean="0"/>
              <a:pPr/>
              <a:t>2010-06-06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46D0-226E-4F1B-8EF9-684931AE47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CC73-A02C-4F57-8CE7-2FA82E458065}" type="datetimeFigureOut">
              <a:rPr lang="ko-KR" altLang="en-US" smtClean="0"/>
              <a:pPr/>
              <a:t>2010-06-06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46D0-226E-4F1B-8EF9-684931AE47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CC73-A02C-4F57-8CE7-2FA82E458065}" type="datetimeFigureOut">
              <a:rPr lang="ko-KR" altLang="en-US" smtClean="0"/>
              <a:pPr/>
              <a:t>2010-06-06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46D0-226E-4F1B-8EF9-684931AE47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CC73-A02C-4F57-8CE7-2FA82E458065}" type="datetimeFigureOut">
              <a:rPr lang="ko-KR" altLang="en-US" smtClean="0"/>
              <a:pPr/>
              <a:t>2010-06-06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46D0-226E-4F1B-8EF9-684931AE47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CC73-A02C-4F57-8CE7-2FA82E458065}" type="datetimeFigureOut">
              <a:rPr lang="ko-KR" altLang="en-US" smtClean="0"/>
              <a:pPr/>
              <a:t>2010-06-06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46D0-226E-4F1B-8EF9-684931AE47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8CC73-A02C-4F57-8CE7-2FA82E458065}" type="datetimeFigureOut">
              <a:rPr lang="ko-KR" altLang="en-US" smtClean="0"/>
              <a:pPr/>
              <a:t>2010-06-06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746D0-226E-4F1B-8EF9-684931AE47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search.hani.co.kr/hani/search.php?pageType=all&amp;keyword_str=%EB%B3%B4%ED%8E%B8%EC%A0%81" TargetMode="External"/><Relationship Id="rId2" Type="http://schemas.openxmlformats.org/officeDocument/2006/relationships/hyperlink" Target="http://click.contentlink.co.kr/click/ovclick.php?ad_type=W_C_CL_hani2_web_10&amp;host=www.gurbugee.com&amp;affiliate_id=hani2_web&amp;type=_kl&amp;where=text&amp;keyword=%C3%E2%BB%EA&amp;url=http://rc.us-west.srv.overture.com/d/sr/?xargs=20AKK4lPHtcVjwYxvaI9GCcLWvFy1ocTv-pdhxH62iNr8sWQOjlE25caz4XxbQO33tNhvvMheOjTrn2Rd_1GlpS4HrH2L8-l-BLyOFgbBs_VXUqBHX1GYH3O51fpeFHwTW_WZjWQGZJ48T4iJ4NFw4N427-RL0H4hWsGNp9MurfZYqB84HVZmD0Vpo1U7rXjNq1gWRjMPS6HxPqgr8tgCYTLDuH6UUZblFzdUYazmlbdXalvrAXvtdotQsTbrqkao7-Z9jc1j69n4GuP8sGhwRGYNCpiQXFn6uWS7CZ8s9sxb-8J8OsteWVK4.000000006c6ffa1d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lum contrast="-40000"/>
          </a:blip>
          <a:srcRect/>
          <a:stretch>
            <a:fillRect/>
          </a:stretch>
        </p:blipFill>
        <p:spPr bwMode="auto">
          <a:xfrm>
            <a:off x="357158" y="214290"/>
            <a:ext cx="8286808" cy="6450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세계경제위기전망과 </a:t>
            </a:r>
            <a:r>
              <a:rPr lang="en-US" altLang="ko-KR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/>
            </a:r>
            <a:br>
              <a:rPr lang="en-US" altLang="ko-KR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</a:br>
            <a:r>
              <a:rPr lang="ko-KR" altLang="en-US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한국사회운동의 전략</a:t>
            </a:r>
            <a:endParaRPr lang="ko-KR" altLang="en-US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한지원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(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노동자운동연구소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(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준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))</a:t>
            </a:r>
          </a:p>
          <a:p>
            <a:r>
              <a:rPr lang="en-US" altLang="ko-KR" sz="2000" b="1" dirty="0" smtClean="0">
                <a:solidFill>
                  <a:schemeClr val="bg1"/>
                </a:solidFill>
              </a:rPr>
              <a:t>jwhan77@gmail.com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순서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왜 경제위기를 분석하나</a:t>
            </a:r>
            <a:endParaRPr lang="en-US" altLang="ko-KR" dirty="0" smtClean="0"/>
          </a:p>
          <a:p>
            <a:r>
              <a:rPr lang="ko-KR" altLang="en-US" dirty="0" smtClean="0"/>
              <a:t>최근 경제 지표</a:t>
            </a:r>
            <a:endParaRPr lang="en-US" altLang="ko-KR" dirty="0" smtClean="0"/>
          </a:p>
          <a:p>
            <a:r>
              <a:rPr lang="ko-KR" altLang="en-US" dirty="0" smtClean="0"/>
              <a:t>전망들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시장정상화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금융규제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대안세계화</a:t>
            </a:r>
            <a:endParaRPr lang="en-US" altLang="ko-KR" dirty="0" smtClean="0"/>
          </a:p>
          <a:p>
            <a:r>
              <a:rPr lang="ko-KR" altLang="en-US" dirty="0" smtClean="0"/>
              <a:t>시각들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신고전파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케인즈주의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마르크스주의</a:t>
            </a:r>
            <a:endParaRPr lang="en-US" altLang="ko-KR" dirty="0" smtClean="0"/>
          </a:p>
          <a:p>
            <a:r>
              <a:rPr lang="ko-KR" altLang="en-US" dirty="0" smtClean="0"/>
              <a:t>최근 남유럽 재정위기 원인과 전망</a:t>
            </a:r>
            <a:endParaRPr lang="en-US" altLang="ko-KR" dirty="0" smtClean="0"/>
          </a:p>
          <a:p>
            <a:r>
              <a:rPr lang="ko-KR" altLang="en-US" dirty="0" smtClean="0"/>
              <a:t>한국 경제 전망</a:t>
            </a:r>
            <a:endParaRPr lang="en-US" altLang="ko-KR" dirty="0" smtClean="0"/>
          </a:p>
          <a:p>
            <a:r>
              <a:rPr lang="ko-KR" altLang="en-US" dirty="0" smtClean="0"/>
              <a:t>한국 사회운동의 전략</a:t>
            </a:r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경제 위기를 분석하나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158" y="1000108"/>
            <a:ext cx="8229600" cy="5072098"/>
          </a:xfrm>
        </p:spPr>
        <p:txBody>
          <a:bodyPr>
            <a:normAutofit lnSpcReduction="10000"/>
          </a:bodyPr>
          <a:lstStyle/>
          <a:p>
            <a:r>
              <a:rPr lang="en-US" altLang="ko-KR" dirty="0" smtClean="0"/>
              <a:t>(</a:t>
            </a:r>
            <a:r>
              <a:rPr lang="ko-KR" altLang="en-US" dirty="0" smtClean="0"/>
              <a:t>자본</a:t>
            </a:r>
            <a:r>
              <a:rPr lang="en-US" altLang="ko-KR" dirty="0" smtClean="0"/>
              <a:t>) </a:t>
            </a:r>
            <a:r>
              <a:rPr lang="ko-KR" altLang="en-US" dirty="0" smtClean="0"/>
              <a:t>투자 선택을 위해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설비 투자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증권</a:t>
            </a:r>
            <a:r>
              <a:rPr lang="en-US" altLang="ko-KR" dirty="0" smtClean="0"/>
              <a:t>(</a:t>
            </a:r>
            <a:r>
              <a:rPr lang="ko-KR" altLang="en-US" dirty="0" smtClean="0"/>
              <a:t>부동산</a:t>
            </a:r>
            <a:r>
              <a:rPr lang="en-US" altLang="ko-KR" dirty="0" smtClean="0"/>
              <a:t>)</a:t>
            </a:r>
            <a:r>
              <a:rPr lang="ko-KR" altLang="en-US" dirty="0" smtClean="0"/>
              <a:t> 투자</a:t>
            </a:r>
            <a:r>
              <a:rPr lang="en-US" altLang="ko-KR" dirty="0" smtClean="0"/>
              <a:t> </a:t>
            </a:r>
            <a:r>
              <a:rPr lang="ko-KR" altLang="en-US" dirty="0" smtClean="0"/>
              <a:t>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거시 경제 변화를 배경으로 미시적 투자 선택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정부</a:t>
            </a:r>
            <a:r>
              <a:rPr lang="en-US" altLang="ko-KR" dirty="0" smtClean="0"/>
              <a:t>)</a:t>
            </a:r>
            <a:r>
              <a:rPr lang="ko-KR" altLang="en-US" dirty="0" smtClean="0"/>
              <a:t> 경제 정책 결정을 위해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기준금리결정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재정정책 수준 결정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거시 경제의 주요 행위자인 정부의 선택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노동</a:t>
            </a:r>
            <a:r>
              <a:rPr lang="en-US" altLang="ko-KR" dirty="0" smtClean="0"/>
              <a:t>) </a:t>
            </a:r>
            <a:r>
              <a:rPr lang="ko-KR" altLang="en-US" dirty="0" smtClean="0"/>
              <a:t>노동권 방어 혹은 투쟁 전략을 위해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임금 및 고용에 관한 요구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노동에 유리한 정부 정책 수립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자본주의의 지속불가능성 입증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반자본주의 요구 정당성 확립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>
              <a:buNone/>
            </a:pPr>
            <a:r>
              <a:rPr lang="en-US" altLang="ko-KR" dirty="0" smtClean="0">
                <a:solidFill>
                  <a:srgbClr val="FF0000"/>
                </a:solidFill>
              </a:rPr>
              <a:t>--&gt; </a:t>
            </a:r>
            <a:r>
              <a:rPr lang="ko-KR" altLang="en-US" dirty="0" smtClean="0">
                <a:solidFill>
                  <a:srgbClr val="FF0000"/>
                </a:solidFill>
              </a:rPr>
              <a:t>관심사에 따라 분석의 대상과 방법이 달라짐</a:t>
            </a:r>
            <a:r>
              <a:rPr lang="en-US" altLang="ko-KR" dirty="0" smtClean="0">
                <a:solidFill>
                  <a:srgbClr val="FF0000"/>
                </a:solidFill>
              </a:rPr>
              <a:t>. </a:t>
            </a:r>
            <a:r>
              <a:rPr lang="ko-KR" altLang="en-US" dirty="0" smtClean="0">
                <a:solidFill>
                  <a:srgbClr val="FF0000"/>
                </a:solidFill>
              </a:rPr>
              <a:t>분석의 객관성과 더불어 어떠한 입장에서 분석하느냐가 중요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경제 위기를 분석하나</a:t>
            </a:r>
            <a:r>
              <a:rPr lang="en-US" altLang="ko-KR" dirty="0" smtClean="0"/>
              <a:t>? 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1000132"/>
          </a:xfrm>
        </p:spPr>
        <p:txBody>
          <a:bodyPr/>
          <a:lstStyle/>
          <a:p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) </a:t>
            </a:r>
            <a:r>
              <a:rPr lang="ko-KR" altLang="en-US" dirty="0" smtClean="0"/>
              <a:t>자본</a:t>
            </a:r>
            <a:r>
              <a:rPr lang="en-US" altLang="ko-KR" dirty="0" smtClean="0"/>
              <a:t>:</a:t>
            </a:r>
            <a:r>
              <a:rPr lang="ko-KR" altLang="en-US" dirty="0" smtClean="0"/>
              <a:t>거시 변화에 따른 미시적 경기 변동이 관심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새로운 수출 지역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금융 자산에 대한 포트폴리오 변화 등등</a:t>
            </a:r>
            <a:endParaRPr lang="en-US" altLang="ko-KR" dirty="0" smtClean="0"/>
          </a:p>
          <a:p>
            <a:pPr lvl="1"/>
            <a:endParaRPr lang="en-US" altLang="ko-KR" dirty="0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500306"/>
            <a:ext cx="6429420" cy="421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000100" y="2143116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예</a:t>
            </a:r>
            <a:r>
              <a:rPr lang="en-US" altLang="ko-KR" dirty="0" smtClean="0"/>
              <a:t>)</a:t>
            </a:r>
            <a:r>
              <a:rPr lang="ko-KR" altLang="en-US" dirty="0" smtClean="0"/>
              <a:t>삼성경제연구소 경제위기분석</a:t>
            </a:r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최근 경제 지표</a:t>
            </a:r>
            <a:endParaRPr lang="ko-KR" altLang="en-US" dirty="0"/>
          </a:p>
        </p:txBody>
      </p:sp>
      <p:graphicFrame>
        <p:nvGraphicFramePr>
          <p:cNvPr id="4" name="차트 3"/>
          <p:cNvGraphicFramePr/>
          <p:nvPr/>
        </p:nvGraphicFramePr>
        <p:xfrm>
          <a:off x="0" y="1142984"/>
          <a:ext cx="4572000" cy="4000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차트 4"/>
          <p:cNvGraphicFramePr/>
          <p:nvPr/>
        </p:nvGraphicFramePr>
        <p:xfrm>
          <a:off x="4500562" y="1071546"/>
          <a:ext cx="4643438" cy="3929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00034" y="5214950"/>
            <a:ext cx="8143932" cy="869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dirty="0" smtClean="0"/>
              <a:t> 경제 지표 상으로는 이른바 </a:t>
            </a:r>
            <a:r>
              <a:rPr lang="en-US" altLang="ko-KR" dirty="0" smtClean="0"/>
              <a:t>V </a:t>
            </a:r>
            <a:r>
              <a:rPr lang="ko-KR" altLang="en-US" dirty="0" smtClean="0"/>
              <a:t>자 회복이 나타남</a:t>
            </a:r>
            <a:endParaRPr lang="en-US" altLang="ko-KR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dirty="0" smtClean="0"/>
              <a:t> </a:t>
            </a:r>
            <a:r>
              <a:rPr lang="ko-KR" altLang="en-US" dirty="0" smtClean="0"/>
              <a:t>고용 회복 없는 경제 성장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429388" y="4714884"/>
            <a:ext cx="307180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dirty="0" smtClean="0"/>
              <a:t>자료</a:t>
            </a:r>
            <a:r>
              <a:rPr lang="en-US" altLang="ko-KR" sz="1300" dirty="0" smtClean="0"/>
              <a:t>: IMF</a:t>
            </a:r>
            <a:endParaRPr lang="ko-KR" alt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이번 경제위기와 대공황 비교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5072074"/>
            <a:ext cx="8229600" cy="1143008"/>
          </a:xfrm>
        </p:spPr>
        <p:txBody>
          <a:bodyPr/>
          <a:lstStyle/>
          <a:p>
            <a:pPr lvl="1"/>
            <a:r>
              <a:rPr lang="ko-KR" altLang="en-US" dirty="0" smtClean="0"/>
              <a:t>대공황 당시 보다 빠르게 하강했으나 회복 속도도 빨랐음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대공황 당시 회복은 결국 세계전쟁을 통해서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일종의 </a:t>
            </a:r>
            <a:r>
              <a:rPr lang="en-US" altLang="ko-KR" dirty="0" smtClean="0"/>
              <a:t>Reset)</a:t>
            </a:r>
          </a:p>
          <a:p>
            <a:pPr lvl="1"/>
            <a:r>
              <a:rPr lang="ko-KR" altLang="en-US" dirty="0" smtClean="0"/>
              <a:t>이번 경제위기는 혁신된 정부정책과 세계적 공조를 통해서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071546"/>
            <a:ext cx="4415194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142983"/>
            <a:ext cx="4214842" cy="3647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571604" y="1071546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세계경제성장률</a:t>
            </a:r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6215074" y="1071546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세계무역량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429388" y="4714884"/>
            <a:ext cx="307180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dirty="0" smtClean="0"/>
              <a:t>자료</a:t>
            </a:r>
            <a:r>
              <a:rPr lang="en-US" altLang="ko-KR" sz="1300" dirty="0" smtClean="0"/>
              <a:t>: </a:t>
            </a:r>
            <a:r>
              <a:rPr lang="en-US" altLang="ko-KR" sz="1300" dirty="0" err="1" smtClean="0"/>
              <a:t>Eighengreen</a:t>
            </a:r>
            <a:r>
              <a:rPr lang="en-US" altLang="ko-KR" sz="1300" dirty="0" smtClean="0"/>
              <a:t> 2010</a:t>
            </a:r>
            <a:r>
              <a:rPr lang="ko-KR" altLang="en-US" sz="1300" dirty="0" smtClean="0"/>
              <a:t>년 </a:t>
            </a:r>
            <a:r>
              <a:rPr lang="en-US" altLang="ko-KR" sz="1300" dirty="0" smtClean="0"/>
              <a:t>2</a:t>
            </a:r>
            <a:r>
              <a:rPr lang="ko-KR" altLang="en-US" sz="1300" dirty="0" smtClean="0"/>
              <a:t>월까지</a:t>
            </a:r>
            <a:endParaRPr lang="en-US" altLang="ko-KR" sz="13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경제위기에 대한 전망들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50720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시장 균형 회복에 따른 </a:t>
            </a:r>
            <a:r>
              <a:rPr lang="en-US" altLang="ko-KR" dirty="0" smtClean="0"/>
              <a:t>V</a:t>
            </a:r>
            <a:r>
              <a:rPr lang="ko-KR" altLang="en-US" dirty="0" smtClean="0"/>
              <a:t>자 회복 </a:t>
            </a:r>
            <a:r>
              <a:rPr lang="en-US" altLang="ko-KR" dirty="0" smtClean="0"/>
              <a:t>(Michael </a:t>
            </a:r>
            <a:r>
              <a:rPr lang="en-US" altLang="ko-KR" dirty="0" err="1" smtClean="0"/>
              <a:t>Mussa</a:t>
            </a:r>
            <a:r>
              <a:rPr lang="en-US" altLang="ko-KR" dirty="0" smtClean="0"/>
              <a:t>, IIE)</a:t>
            </a:r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시장근본주의자들의 견해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이번 경제 위기는 </a:t>
            </a:r>
            <a:r>
              <a:rPr lang="ko-KR" altLang="en-US" dirty="0" err="1" smtClean="0"/>
              <a:t>리만브라더스</a:t>
            </a:r>
            <a:r>
              <a:rPr lang="ko-KR" altLang="en-US" dirty="0" smtClean="0"/>
              <a:t> 등 한계기업들의 구조조정이 늦어지며 시장 교란 요인이 커진 것이 원인</a:t>
            </a:r>
            <a:r>
              <a:rPr lang="en-US" altLang="ko-KR" dirty="0" smtClean="0"/>
              <a:t>. </a:t>
            </a:r>
            <a:r>
              <a:rPr lang="ko-KR" altLang="en-US" dirty="0" smtClean="0"/>
              <a:t>강력한 구조조정으로 한계기업들을 정리하면 다시 시장 균형 회복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50000"/>
              </a:lnSpc>
            </a:pPr>
            <a:r>
              <a:rPr lang="en-US" altLang="ko-KR" dirty="0" smtClean="0"/>
              <a:t>2010</a:t>
            </a:r>
            <a:r>
              <a:rPr lang="ko-KR" altLang="en-US" dirty="0" smtClean="0"/>
              <a:t>년부터 회복되어</a:t>
            </a:r>
            <a:r>
              <a:rPr lang="en-US" altLang="ko-KR" dirty="0" smtClean="0"/>
              <a:t>, 1~2</a:t>
            </a:r>
            <a:r>
              <a:rPr lang="ko-KR" altLang="en-US" dirty="0" smtClean="0"/>
              <a:t>년 내 예전 규모로 </a:t>
            </a:r>
            <a:r>
              <a:rPr lang="en-US" altLang="ko-KR" dirty="0" smtClean="0"/>
              <a:t>4~5% </a:t>
            </a:r>
            <a:r>
              <a:rPr lang="ko-KR" altLang="en-US" dirty="0" smtClean="0"/>
              <a:t>세계 경제 성장 가능</a:t>
            </a:r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지나친 정부 개입이나 시장 규제는 오히려 균형 회복에 독</a:t>
            </a:r>
            <a:r>
              <a:rPr lang="en-US" altLang="ko-KR" dirty="0" smtClean="0"/>
              <a:t>. </a:t>
            </a:r>
            <a:r>
              <a:rPr lang="ko-KR" altLang="en-US" dirty="0" smtClean="0"/>
              <a:t>구조조정에 매진해야 함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endParaRPr lang="en-US" altLang="ko-KR" dirty="0" smtClean="0"/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경제위기에 대한 전망들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금융 규제 여부에 따라 </a:t>
            </a:r>
            <a:r>
              <a:rPr lang="en-US" altLang="ko-KR" dirty="0" smtClean="0"/>
              <a:t>U</a:t>
            </a:r>
            <a:r>
              <a:rPr lang="ko-KR" altLang="en-US" dirty="0" smtClean="0"/>
              <a:t>자 회복 </a:t>
            </a:r>
            <a:r>
              <a:rPr lang="en-US" altLang="ko-KR" dirty="0" smtClean="0"/>
              <a:t>(Paul </a:t>
            </a:r>
            <a:r>
              <a:rPr lang="en-US" altLang="ko-KR" dirty="0" err="1" smtClean="0"/>
              <a:t>Krugman</a:t>
            </a:r>
            <a:r>
              <a:rPr lang="en-US" altLang="ko-KR" dirty="0" smtClean="0"/>
              <a:t>)</a:t>
            </a:r>
          </a:p>
          <a:p>
            <a:pPr lvl="1">
              <a:lnSpc>
                <a:spcPct val="150000"/>
              </a:lnSpc>
            </a:pPr>
            <a:r>
              <a:rPr lang="ko-KR" altLang="en-US" dirty="0" err="1" smtClean="0"/>
              <a:t>케인지안의</a:t>
            </a:r>
            <a:r>
              <a:rPr lang="ko-KR" altLang="en-US" dirty="0" smtClean="0"/>
              <a:t> 견해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 번 경제 위기는 </a:t>
            </a:r>
            <a:r>
              <a:rPr lang="en-US" altLang="ko-KR" dirty="0" smtClean="0"/>
              <a:t>80</a:t>
            </a:r>
            <a:r>
              <a:rPr lang="ko-KR" altLang="en-US" dirty="0" smtClean="0"/>
              <a:t>년대 이후 무차별적인 시장 규제 해체로 발생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금융 시장의 투기성으로 인해 위기가 발생했으며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실물 경제와 동떨어진 자산 시장 거품이 정리되며 경제 회복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금융 규제 성공 여부에 따라 </a:t>
            </a:r>
            <a:r>
              <a:rPr lang="en-US" altLang="ko-KR" dirty="0" smtClean="0"/>
              <a:t>3~5</a:t>
            </a:r>
            <a:r>
              <a:rPr lang="ko-KR" altLang="en-US" dirty="0" smtClean="0"/>
              <a:t>년 동안 혼란기 거치며 정상화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정부 개입을 통한 금융 규제와 </a:t>
            </a:r>
            <a:r>
              <a:rPr lang="ko-KR" altLang="en-US" dirty="0" err="1" smtClean="0"/>
              <a:t>사회안전망</a:t>
            </a:r>
            <a:r>
              <a:rPr lang="ko-KR" altLang="en-US" dirty="0" smtClean="0"/>
              <a:t> 확보로 건전한 소비 촉진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경제위기에 대한 전망들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1142984"/>
            <a:ext cx="8501122" cy="507209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자본주의 구조적 위기로 </a:t>
            </a:r>
            <a:r>
              <a:rPr lang="en-US" altLang="ko-KR" dirty="0" smtClean="0"/>
              <a:t>L</a:t>
            </a:r>
            <a:r>
              <a:rPr lang="ko-KR" altLang="en-US" dirty="0" smtClean="0"/>
              <a:t>자 저성장 지속 </a:t>
            </a:r>
            <a:r>
              <a:rPr lang="en-US" altLang="ko-KR" dirty="0" smtClean="0"/>
              <a:t>(Gerard </a:t>
            </a:r>
            <a:r>
              <a:rPr lang="en-US" altLang="ko-KR" dirty="0" err="1" smtClean="0"/>
              <a:t>Dumenil</a:t>
            </a:r>
            <a:r>
              <a:rPr lang="en-US" altLang="ko-KR" dirty="0" smtClean="0"/>
              <a:t>)</a:t>
            </a:r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마르크스주의자들의 견해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 번 경제위기는 </a:t>
            </a:r>
            <a:r>
              <a:rPr lang="en-US" altLang="ko-KR" dirty="0" smtClean="0"/>
              <a:t>70</a:t>
            </a:r>
            <a:r>
              <a:rPr lang="ko-KR" altLang="en-US" dirty="0" smtClean="0"/>
              <a:t>년대 이후 계속된 이윤율 하락 국면에서 발생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이윤율 하락에 대한 금융적 대응이 문제가 생긴 것이 이번 위기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기축 통화 달러를 이용한 미국의 쌍둥이 적자 해결이 위기에 봉착하여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세계적 달러 헤게모니 붕괴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기술혁신을 통한 새로운 자본 축적 방식이 등장하지 않으면 위기 지속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자본주의를 넘어서는 새로운 대안 필요</a:t>
            </a:r>
            <a:r>
              <a:rPr lang="en-US" altLang="ko-KR" dirty="0" smtClean="0"/>
              <a:t>. </a:t>
            </a:r>
            <a:r>
              <a:rPr lang="ko-KR" altLang="en-US" dirty="0" smtClean="0"/>
              <a:t>노동자운동이 다시 살아나야 함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자본주의를 분석하는 시각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-14262" y="1142984"/>
            <a:ext cx="8229600" cy="5072098"/>
          </a:xfrm>
        </p:spPr>
        <p:txBody>
          <a:bodyPr/>
          <a:lstStyle/>
          <a:p>
            <a:r>
              <a:rPr lang="ko-KR" altLang="en-US" dirty="0" smtClean="0"/>
              <a:t>신고전파</a:t>
            </a:r>
            <a:r>
              <a:rPr lang="en-US" altLang="ko-KR" dirty="0" smtClean="0"/>
              <a:t>(</a:t>
            </a:r>
            <a:r>
              <a:rPr lang="ko-KR" altLang="en-US" dirty="0" smtClean="0"/>
              <a:t>시장근본주의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키워드</a:t>
            </a:r>
            <a:r>
              <a:rPr lang="en-US" altLang="ko-KR" dirty="0" smtClean="0"/>
              <a:t>: </a:t>
            </a:r>
            <a:r>
              <a:rPr lang="ko-KR" altLang="en-US" dirty="0" smtClean="0"/>
              <a:t>공급중심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일반균형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완벽한 시장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r>
              <a:rPr lang="ko-KR" altLang="en-US" dirty="0" smtClean="0"/>
              <a:t>공급중심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모든 생산은 이미 판매를 전제한다</a:t>
            </a:r>
            <a:r>
              <a:rPr lang="en-US" altLang="ko-KR" dirty="0" smtClean="0"/>
              <a:t>. (Say’s Law)</a:t>
            </a:r>
          </a:p>
          <a:p>
            <a:pPr lvl="2"/>
            <a:r>
              <a:rPr lang="ko-KR" altLang="en-US" dirty="0" smtClean="0"/>
              <a:t>상품 가격 </a:t>
            </a:r>
            <a:r>
              <a:rPr lang="en-US" altLang="ko-KR" dirty="0" smtClean="0"/>
              <a:t>= </a:t>
            </a:r>
            <a:r>
              <a:rPr lang="ko-KR" altLang="en-US" dirty="0" smtClean="0"/>
              <a:t>임금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이윤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임금과 이윤은 결국 소비로 이어진다</a:t>
            </a:r>
            <a:r>
              <a:rPr lang="en-US" altLang="ko-KR" dirty="0" smtClean="0"/>
              <a:t>.</a:t>
            </a:r>
          </a:p>
          <a:p>
            <a:pPr lvl="2"/>
            <a:r>
              <a:rPr lang="ko-KR" altLang="en-US" dirty="0" smtClean="0"/>
              <a:t>기업들의 생산을 촉진하기 위한 정책이 핵심</a:t>
            </a:r>
            <a:endParaRPr lang="en-US" altLang="ko-KR" dirty="0" smtClean="0"/>
          </a:p>
          <a:p>
            <a:pPr lvl="2"/>
            <a:endParaRPr lang="en-US" altLang="ko-KR" dirty="0" smtClean="0"/>
          </a:p>
          <a:p>
            <a:pPr lvl="1"/>
            <a:r>
              <a:rPr lang="ko-KR" altLang="en-US" dirty="0" smtClean="0"/>
              <a:t>일반 균형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수요</a:t>
            </a:r>
            <a:r>
              <a:rPr lang="en-US" altLang="ko-KR" dirty="0" smtClean="0"/>
              <a:t>-</a:t>
            </a:r>
            <a:r>
              <a:rPr lang="ko-KR" altLang="en-US" dirty="0" smtClean="0"/>
              <a:t>공급에 따른 균형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경제는 일반균형을 중심으로 변화</a:t>
            </a:r>
            <a:endParaRPr lang="en-US" altLang="ko-KR" dirty="0" smtClean="0"/>
          </a:p>
          <a:p>
            <a:pPr lvl="2"/>
            <a:endParaRPr lang="en-US" altLang="ko-KR" dirty="0" smtClean="0"/>
          </a:p>
          <a:p>
            <a:pPr lvl="1"/>
            <a:r>
              <a:rPr lang="ko-KR" altLang="en-US" dirty="0" smtClean="0"/>
              <a:t>통화의 중립성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정부 통화정책은 인플레이션만 발생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286124"/>
            <a:ext cx="4357686" cy="2968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자본주의를 분석하는 시각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3357586"/>
          </a:xfrm>
        </p:spPr>
        <p:txBody>
          <a:bodyPr/>
          <a:lstStyle/>
          <a:p>
            <a:r>
              <a:rPr lang="en-US" altLang="ko-KR" dirty="0" smtClean="0"/>
              <a:t>"</a:t>
            </a:r>
            <a:r>
              <a:rPr lang="ko-KR" altLang="en-US" dirty="0" smtClean="0"/>
              <a:t>최저임금 상승은 청년고용 위축 초래</a:t>
            </a:r>
            <a:r>
              <a:rPr lang="en-US" altLang="ko-KR" dirty="0" smtClean="0"/>
              <a:t>" </a:t>
            </a:r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김우영 교수 논문</a:t>
            </a:r>
            <a:r>
              <a:rPr lang="en-US" altLang="ko-KR" dirty="0" smtClean="0"/>
              <a:t>…"</a:t>
            </a:r>
            <a:r>
              <a:rPr lang="ko-KR" altLang="en-US" dirty="0" smtClean="0"/>
              <a:t>여성 고용에 더 큰 악영향</a:t>
            </a:r>
            <a:r>
              <a:rPr lang="en-US" altLang="ko-KR" dirty="0" smtClean="0"/>
              <a:t>“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sz="1700" dirty="0" smtClean="0"/>
              <a:t>최저임금 인상이 청년층의 일자리 창출에 부정적 영향을 미친다는 연구</a:t>
            </a:r>
            <a:r>
              <a:rPr lang="ko-KR" altLang="en-US" sz="1700" u="sng" dirty="0" smtClean="0"/>
              <a:t>결과</a:t>
            </a:r>
            <a:r>
              <a:rPr lang="ko-KR" altLang="en-US" sz="1700" dirty="0" smtClean="0"/>
              <a:t>가 나왔다</a:t>
            </a:r>
            <a:r>
              <a:rPr lang="en-US" altLang="ko-KR" sz="1700" dirty="0" smtClean="0"/>
              <a:t>.</a:t>
            </a:r>
            <a:br>
              <a:rPr lang="en-US" altLang="ko-KR" sz="1700" dirty="0" smtClean="0"/>
            </a:br>
            <a:r>
              <a:rPr lang="en-US" altLang="ko-KR" sz="1700" dirty="0" smtClean="0"/>
              <a:t>9</a:t>
            </a:r>
            <a:r>
              <a:rPr lang="ko-KR" altLang="en-US" sz="1700" dirty="0" smtClean="0"/>
              <a:t>일 김우영 </a:t>
            </a:r>
            <a:r>
              <a:rPr lang="ko-KR" altLang="en-US" sz="1700" u="sng" dirty="0" smtClean="0"/>
              <a:t>공주대</a:t>
            </a:r>
            <a:r>
              <a:rPr lang="ko-KR" altLang="en-US" sz="1700" dirty="0" smtClean="0"/>
              <a:t> 교수가 최근 열린 </a:t>
            </a:r>
            <a:r>
              <a:rPr lang="en-US" altLang="ko-KR" sz="1700" dirty="0" smtClean="0"/>
              <a:t>'2010 </a:t>
            </a:r>
            <a:r>
              <a:rPr lang="ko-KR" altLang="en-US" sz="1700" dirty="0" smtClean="0"/>
              <a:t>고용</a:t>
            </a:r>
            <a:r>
              <a:rPr lang="ko-KR" altLang="en-US" sz="1700" u="sng" dirty="0" smtClean="0"/>
              <a:t>동향</a:t>
            </a:r>
            <a:r>
              <a:rPr lang="ko-KR" altLang="en-US" sz="1700" dirty="0" smtClean="0"/>
              <a:t>조사 심포지엄</a:t>
            </a:r>
            <a:r>
              <a:rPr lang="en-US" altLang="ko-KR" sz="1700" dirty="0" smtClean="0"/>
              <a:t>'</a:t>
            </a:r>
            <a:r>
              <a:rPr lang="ko-KR" altLang="en-US" sz="1700" dirty="0" smtClean="0"/>
              <a:t>에서 발표한 </a:t>
            </a:r>
            <a:r>
              <a:rPr lang="en-US" altLang="ko-KR" sz="1700" dirty="0" smtClean="0"/>
              <a:t>'</a:t>
            </a:r>
            <a:r>
              <a:rPr lang="ko-KR" altLang="en-US" sz="1700" dirty="0" smtClean="0"/>
              <a:t>최저임금이 청년고용에 미치는 영향</a:t>
            </a:r>
            <a:r>
              <a:rPr lang="en-US" altLang="ko-KR" sz="1700" dirty="0" smtClean="0"/>
              <a:t>'</a:t>
            </a:r>
            <a:r>
              <a:rPr lang="ko-KR" altLang="en-US" sz="1700" dirty="0" smtClean="0"/>
              <a:t>이라는 논문을 보면 최저임금의 </a:t>
            </a:r>
            <a:r>
              <a:rPr lang="ko-KR" altLang="en-US" sz="1700" u="sng" dirty="0" smtClean="0"/>
              <a:t>상승</a:t>
            </a:r>
            <a:r>
              <a:rPr lang="ko-KR" altLang="en-US" sz="1700" dirty="0" smtClean="0"/>
              <a:t>은 </a:t>
            </a:r>
            <a:r>
              <a:rPr lang="en-US" altLang="ko-KR" sz="1700" dirty="0" smtClean="0"/>
              <a:t>15~24</a:t>
            </a:r>
            <a:r>
              <a:rPr lang="ko-KR" altLang="en-US" sz="1700" dirty="0" smtClean="0"/>
              <a:t>세의 청년 여성과 </a:t>
            </a:r>
            <a:r>
              <a:rPr lang="en-US" altLang="ko-KR" sz="1700" dirty="0" smtClean="0"/>
              <a:t>15~29</a:t>
            </a:r>
            <a:r>
              <a:rPr lang="ko-KR" altLang="en-US" sz="1700" dirty="0" smtClean="0"/>
              <a:t>세의 청년 남성의 고용을 줄이는 것으로 나타났다</a:t>
            </a:r>
          </a:p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57818" y="4065306"/>
            <a:ext cx="307180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dirty="0" smtClean="0"/>
              <a:t>자료</a:t>
            </a:r>
            <a:r>
              <a:rPr lang="en-US" altLang="ko-KR" sz="1300" dirty="0" smtClean="0"/>
              <a:t>: </a:t>
            </a:r>
            <a:r>
              <a:rPr lang="ko-KR" altLang="en-US" sz="1300" dirty="0" smtClean="0"/>
              <a:t>한국경제 </a:t>
            </a:r>
            <a:r>
              <a:rPr lang="en-US" altLang="ko-KR" sz="1300" dirty="0" smtClean="0"/>
              <a:t>2010</a:t>
            </a:r>
            <a:r>
              <a:rPr lang="ko-KR" altLang="en-US" sz="1300" dirty="0" smtClean="0"/>
              <a:t>년 </a:t>
            </a:r>
            <a:r>
              <a:rPr lang="en-US" altLang="ko-KR" sz="1300" dirty="0" smtClean="0"/>
              <a:t>5</a:t>
            </a:r>
            <a:r>
              <a:rPr lang="ko-KR" altLang="en-US" sz="1300" dirty="0" smtClean="0"/>
              <a:t>월 </a:t>
            </a:r>
            <a:r>
              <a:rPr lang="en-US" altLang="ko-KR" sz="1300" dirty="0" smtClean="0"/>
              <a:t>9</a:t>
            </a:r>
            <a:r>
              <a:rPr lang="ko-KR" altLang="en-US" sz="1300" dirty="0" smtClean="0"/>
              <a:t>일</a:t>
            </a:r>
            <a:endParaRPr lang="en-US" altLang="ko-KR" sz="1300" dirty="0" smtClean="0"/>
          </a:p>
        </p:txBody>
      </p:sp>
      <p:grpSp>
        <p:nvGrpSpPr>
          <p:cNvPr id="11" name="그룹 10"/>
          <p:cNvGrpSpPr/>
          <p:nvPr/>
        </p:nvGrpSpPr>
        <p:grpSpPr>
          <a:xfrm>
            <a:off x="1285852" y="4357694"/>
            <a:ext cx="6500858" cy="1971689"/>
            <a:chOff x="1285852" y="4357694"/>
            <a:chExt cx="6500858" cy="1971689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85852" y="4357694"/>
              <a:ext cx="3214710" cy="19716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7" name="직선 연결선 6"/>
            <p:cNvCxnSpPr/>
            <p:nvPr/>
          </p:nvCxnSpPr>
          <p:spPr>
            <a:xfrm>
              <a:off x="1928794" y="5214950"/>
              <a:ext cx="19288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왼쪽 중괄호 7"/>
            <p:cNvSpPr/>
            <p:nvPr/>
          </p:nvSpPr>
          <p:spPr>
            <a:xfrm rot="5400000">
              <a:off x="2678893" y="4607727"/>
              <a:ext cx="428628" cy="785818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000496" y="5000636"/>
              <a:ext cx="37862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시장 가격 </a:t>
              </a:r>
              <a:r>
                <a:rPr lang="ko-KR" altLang="en-US" smtClean="0"/>
                <a:t>이상의 최저임금 규제</a:t>
              </a:r>
              <a:endParaRPr lang="ko-KR" alt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071670" y="4357694"/>
              <a:ext cx="157163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/>
                <a:t>실업</a:t>
              </a:r>
              <a:endParaRPr lang="ko-KR" altLang="en-US" dirty="0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자본주의를 분석하는 시각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시장근본주의에 대한 비판</a:t>
            </a:r>
            <a:endParaRPr lang="en-US" altLang="ko-KR" dirty="0" smtClean="0"/>
          </a:p>
          <a:p>
            <a:endParaRPr lang="en-US" altLang="ko-KR" dirty="0" smtClean="0"/>
          </a:p>
          <a:p>
            <a:pPr lvl="1"/>
            <a:r>
              <a:rPr lang="ko-KR" altLang="en-US" dirty="0" smtClean="0"/>
              <a:t>일반균형은 언제 오는가</a:t>
            </a:r>
            <a:r>
              <a:rPr lang="en-US" altLang="ko-KR" dirty="0" smtClean="0"/>
              <a:t>? </a:t>
            </a:r>
          </a:p>
          <a:p>
            <a:pPr lvl="2"/>
            <a:r>
              <a:rPr lang="ko-KR" altLang="en-US" dirty="0" smtClean="0"/>
              <a:t>영원히 도래하지 않는 균형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현실 경제와 동떨어진 관념적 모델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smtClean="0">
                <a:sym typeface="Wingdings" pitchFamily="2" charset="2"/>
              </a:rPr>
              <a:t>화폐의 역할에 대한 무시</a:t>
            </a:r>
            <a:r>
              <a:rPr lang="en-US" altLang="ko-KR" dirty="0" smtClean="0">
                <a:sym typeface="Wingdings" pitchFamily="2" charset="2"/>
              </a:rPr>
              <a:t>	</a:t>
            </a:r>
          </a:p>
          <a:p>
            <a:pPr lvl="2"/>
            <a:r>
              <a:rPr lang="ko-KR" altLang="en-US" dirty="0" smtClean="0">
                <a:sym typeface="Wingdings" pitchFamily="2" charset="2"/>
              </a:rPr>
              <a:t>임금과 이윤은 </a:t>
            </a:r>
            <a:r>
              <a:rPr lang="en-US" altLang="ko-KR" dirty="0" smtClean="0">
                <a:sym typeface="Wingdings" pitchFamily="2" charset="2"/>
              </a:rPr>
              <a:t>‘</a:t>
            </a:r>
            <a:r>
              <a:rPr lang="ko-KR" altLang="en-US" dirty="0" smtClean="0">
                <a:sym typeface="Wingdings" pitchFamily="2" charset="2"/>
              </a:rPr>
              <a:t>현물</a:t>
            </a:r>
            <a:r>
              <a:rPr lang="en-US" altLang="ko-KR" dirty="0" smtClean="0">
                <a:sym typeface="Wingdings" pitchFamily="2" charset="2"/>
              </a:rPr>
              <a:t>’</a:t>
            </a:r>
            <a:r>
              <a:rPr lang="ko-KR" altLang="en-US" dirty="0" smtClean="0">
                <a:sym typeface="Wingdings" pitchFamily="2" charset="2"/>
              </a:rPr>
              <a:t>이 아니라 </a:t>
            </a:r>
            <a:r>
              <a:rPr lang="en-US" altLang="ko-KR" dirty="0" smtClean="0">
                <a:sym typeface="Wingdings" pitchFamily="2" charset="2"/>
              </a:rPr>
              <a:t>‘</a:t>
            </a:r>
            <a:r>
              <a:rPr lang="ko-KR" altLang="en-US" dirty="0" smtClean="0">
                <a:sym typeface="Wingdings" pitchFamily="2" charset="2"/>
              </a:rPr>
              <a:t>화폐</a:t>
            </a:r>
            <a:r>
              <a:rPr lang="en-US" altLang="ko-KR" dirty="0" smtClean="0">
                <a:sym typeface="Wingdings" pitchFamily="2" charset="2"/>
              </a:rPr>
              <a:t>’</a:t>
            </a:r>
            <a:r>
              <a:rPr lang="ko-KR" altLang="en-US" dirty="0" smtClean="0">
                <a:sym typeface="Wingdings" pitchFamily="2" charset="2"/>
              </a:rPr>
              <a:t>로 획득</a:t>
            </a:r>
            <a:r>
              <a:rPr lang="en-US" altLang="ko-KR" dirty="0" smtClean="0">
                <a:sym typeface="Wingdings" pitchFamily="2" charset="2"/>
              </a:rPr>
              <a:t>. </a:t>
            </a:r>
            <a:r>
              <a:rPr lang="ko-KR" altLang="en-US" dirty="0" smtClean="0">
                <a:sym typeface="Wingdings" pitchFamily="2" charset="2"/>
              </a:rPr>
              <a:t>미래 소득에 대한 불확실성이 수입을 모두 소비로 이어지게 하지 않음</a:t>
            </a:r>
            <a:r>
              <a:rPr lang="en-US" altLang="ko-KR" dirty="0" smtClean="0">
                <a:sym typeface="Wingdings" pitchFamily="2" charset="2"/>
              </a:rPr>
              <a:t>.  </a:t>
            </a:r>
            <a:r>
              <a:rPr lang="ko-KR" altLang="en-US" dirty="0" smtClean="0">
                <a:sym typeface="Wingdings" pitchFamily="2" charset="2"/>
              </a:rPr>
              <a:t>공급만큼 수요가 창출되지 않음</a:t>
            </a:r>
            <a:r>
              <a:rPr lang="en-US" altLang="ko-KR" dirty="0" smtClean="0">
                <a:sym typeface="Wingdings" pitchFamily="2" charset="2"/>
              </a:rPr>
              <a:t>!</a:t>
            </a:r>
          </a:p>
          <a:p>
            <a:pPr lvl="2"/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smtClean="0">
                <a:sym typeface="Wingdings" pitchFamily="2" charset="2"/>
              </a:rPr>
              <a:t>완벽한 시장에 대한 부당 전제</a:t>
            </a:r>
            <a:endParaRPr lang="en-US" altLang="ko-KR" dirty="0" smtClean="0">
              <a:sym typeface="Wingdings" pitchFamily="2" charset="2"/>
            </a:endParaRPr>
          </a:p>
          <a:p>
            <a:pPr lvl="2"/>
            <a:r>
              <a:rPr lang="ko-KR" altLang="en-US" dirty="0" smtClean="0">
                <a:sym typeface="Wingdings" pitchFamily="2" charset="2"/>
              </a:rPr>
              <a:t>시장의 모든 행위자들은 시장 상황과 다른 행위자들에 대한 모든 정보를 가지고 있음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endParaRPr lang="ko-KR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자본주의를 분석하는 시각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072098"/>
          </a:xfrm>
        </p:spPr>
        <p:txBody>
          <a:bodyPr/>
          <a:lstStyle/>
          <a:p>
            <a:r>
              <a:rPr lang="ko-KR" altLang="en-US" dirty="0" err="1" smtClean="0"/>
              <a:t>케인즈주의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키워드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유효 수요 부족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적극적 경제 정책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노사정협조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r>
              <a:rPr lang="ko-KR" altLang="en-US" dirty="0" smtClean="0"/>
              <a:t>유효 수요 부족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유동성 선호로 총수요가 부족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정부가 앞장서서 투자에 대한 민간의 불안 해소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금융 규제를 통해 금융 투기를 통한 차익 획득 가능성 줄여야</a:t>
            </a:r>
            <a:endParaRPr lang="en-US" altLang="ko-KR" dirty="0" smtClean="0"/>
          </a:p>
          <a:p>
            <a:pPr lvl="2"/>
            <a:endParaRPr lang="en-US" altLang="ko-KR" dirty="0" smtClean="0"/>
          </a:p>
          <a:p>
            <a:pPr lvl="1"/>
            <a:r>
              <a:rPr lang="ko-KR" altLang="en-US" dirty="0" smtClean="0"/>
              <a:t>정부의 경제 정책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재정 정책</a:t>
            </a:r>
            <a:r>
              <a:rPr lang="en-US" altLang="ko-KR" dirty="0" smtClean="0"/>
              <a:t>, </a:t>
            </a:r>
            <a:r>
              <a:rPr lang="ko-KR" altLang="en-US" dirty="0" smtClean="0"/>
              <a:t>통화 정책을 통해 총수요 확대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정부 지출</a:t>
            </a:r>
            <a:r>
              <a:rPr lang="en-US" altLang="ko-KR" dirty="0" smtClean="0"/>
              <a:t>(</a:t>
            </a:r>
            <a:r>
              <a:rPr lang="ko-KR" altLang="en-US" dirty="0" smtClean="0"/>
              <a:t>개발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복지 등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통한 수요 자극을 통해 수요 주도 성장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시장에 통화 공급을 통한 단기적 수요 자극 정책 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57158" y="4572008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 smtClean="0"/>
              <a:t>cf</a:t>
            </a:r>
            <a:r>
              <a:rPr lang="en-US" altLang="ko-KR" dirty="0" smtClean="0"/>
              <a:t>) </a:t>
            </a:r>
            <a:r>
              <a:rPr lang="ko-KR" altLang="en-US" dirty="0" err="1" smtClean="0"/>
              <a:t>케인즈승수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9" name="_x35085760" descr="DRW0000087c488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3" y="5214950"/>
            <a:ext cx="7795473" cy="5000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자본주의를 분석하는 시각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“</a:t>
            </a:r>
            <a:r>
              <a:rPr lang="ko-KR" altLang="en-US" dirty="0" err="1" smtClean="0"/>
              <a:t>노르딕</a:t>
            </a:r>
            <a:r>
              <a:rPr lang="ko-KR" altLang="en-US" dirty="0" smtClean="0"/>
              <a:t> 모델은 복지와 노동을 </a:t>
            </a:r>
            <a:r>
              <a:rPr lang="ko-KR" altLang="en-US" dirty="0" err="1" smtClean="0"/>
              <a:t>선순환하도록</a:t>
            </a:r>
            <a:r>
              <a:rPr lang="ko-KR" altLang="en-US" dirty="0" smtClean="0"/>
              <a:t> 하는 게 핵심이다</a:t>
            </a:r>
            <a:r>
              <a:rPr lang="en-US" altLang="ko-KR" dirty="0" smtClean="0"/>
              <a:t>”</a:t>
            </a:r>
          </a:p>
          <a:p>
            <a:pPr lvl="1">
              <a:lnSpc>
                <a:spcPct val="150000"/>
              </a:lnSpc>
            </a:pPr>
            <a:r>
              <a:rPr lang="ko-KR" altLang="en-US" sz="1500" dirty="0" smtClean="0"/>
              <a:t>노르웨이의 올해 </a:t>
            </a:r>
            <a:r>
              <a:rPr lang="en-US" altLang="ko-KR" sz="1500" dirty="0" smtClean="0"/>
              <a:t>1</a:t>
            </a:r>
            <a:r>
              <a:rPr lang="ko-KR" altLang="en-US" sz="1500" dirty="0" smtClean="0"/>
              <a:t>분기 실업률은 </a:t>
            </a:r>
            <a:r>
              <a:rPr lang="en-US" altLang="ko-KR" sz="1500" dirty="0" smtClean="0"/>
              <a:t>3.1%</a:t>
            </a:r>
            <a:r>
              <a:rPr lang="ko-KR" altLang="en-US" sz="1500" dirty="0" smtClean="0"/>
              <a:t>다</a:t>
            </a:r>
            <a:r>
              <a:rPr lang="en-US" altLang="ko-KR" sz="1500" dirty="0" smtClean="0"/>
              <a:t>. </a:t>
            </a:r>
            <a:r>
              <a:rPr lang="ko-KR" altLang="en-US" sz="1500" dirty="0" smtClean="0"/>
              <a:t>경제위기 이전에는 </a:t>
            </a:r>
            <a:r>
              <a:rPr lang="en-US" altLang="ko-KR" sz="1500" dirty="0" smtClean="0"/>
              <a:t>2%</a:t>
            </a:r>
            <a:r>
              <a:rPr lang="ko-KR" altLang="en-US" sz="1500" dirty="0" smtClean="0"/>
              <a:t>대 실업률이 일반적이었다</a:t>
            </a:r>
            <a:r>
              <a:rPr lang="en-US" altLang="ko-KR" sz="1500" dirty="0" smtClean="0"/>
              <a:t>. </a:t>
            </a:r>
            <a:r>
              <a:rPr lang="ko-KR" altLang="en-US" sz="1500" dirty="0" smtClean="0"/>
              <a:t>거의 완전 고용이다</a:t>
            </a:r>
            <a:r>
              <a:rPr lang="en-US" altLang="ko-KR" sz="1500" dirty="0" smtClean="0"/>
              <a:t>. </a:t>
            </a:r>
            <a:r>
              <a:rPr lang="ko-KR" altLang="en-US" sz="1500" dirty="0" smtClean="0"/>
              <a:t>경제 지표에 먹구름 조짐이 없는 것은 아니지만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노르웨이 경제는 다른 선진국들에 견줄 수 없을 만큼 안정적이다</a:t>
            </a:r>
            <a:r>
              <a:rPr lang="en-US" altLang="ko-KR" sz="1500" dirty="0" smtClean="0"/>
              <a:t>. </a:t>
            </a:r>
            <a:r>
              <a:rPr lang="ko-KR" altLang="en-US" sz="1500" dirty="0" smtClean="0"/>
              <a:t>노르웨이가 걸어온 ‘</a:t>
            </a:r>
            <a:r>
              <a:rPr lang="ko-KR" altLang="en-US" sz="1500" u="sng" dirty="0" err="1" smtClean="0"/>
              <a:t>노르딕</a:t>
            </a:r>
            <a:r>
              <a:rPr lang="ko-KR" altLang="en-US" sz="1500" dirty="0" smtClean="0"/>
              <a:t> 모델’의 길이 세계적 경제위기에서 </a:t>
            </a:r>
            <a:r>
              <a:rPr lang="ko-KR" altLang="en-US" sz="1500" dirty="0" err="1" smtClean="0"/>
              <a:t>주목받는</a:t>
            </a:r>
            <a:r>
              <a:rPr lang="ko-KR" altLang="en-US" sz="1500" dirty="0" smtClean="0"/>
              <a:t> 이유다</a:t>
            </a:r>
            <a:r>
              <a:rPr lang="en-US" altLang="ko-KR" sz="1500" dirty="0" smtClean="0"/>
              <a:t>. </a:t>
            </a:r>
            <a:r>
              <a:rPr lang="ko-KR" altLang="en-US" sz="1500" dirty="0" err="1" smtClean="0"/>
              <a:t>노르딕</a:t>
            </a:r>
            <a:r>
              <a:rPr lang="ko-KR" altLang="en-US" sz="1500" dirty="0" smtClean="0"/>
              <a:t> 모델은 복지와 노동을 </a:t>
            </a:r>
            <a:r>
              <a:rPr lang="ko-KR" altLang="en-US" sz="1500" dirty="0" err="1" smtClean="0"/>
              <a:t>선순환하도록</a:t>
            </a:r>
            <a:r>
              <a:rPr lang="ko-KR" altLang="en-US" sz="1500" dirty="0" smtClean="0"/>
              <a:t> 하는 게 핵심이다</a:t>
            </a:r>
            <a:r>
              <a:rPr lang="en-US" altLang="ko-KR" sz="1500" dirty="0" smtClean="0"/>
              <a:t>. </a:t>
            </a:r>
            <a:r>
              <a:rPr lang="ko-KR" altLang="en-US" sz="1500" dirty="0" smtClean="0"/>
              <a:t>중앙</a:t>
            </a:r>
            <a:r>
              <a:rPr lang="en-US" altLang="ko-KR" sz="1500" dirty="0" smtClean="0"/>
              <a:t>·</a:t>
            </a:r>
            <a:r>
              <a:rPr lang="ko-KR" altLang="en-US" sz="1500" dirty="0" smtClean="0"/>
              <a:t>지방 정부는 누구든 실업</a:t>
            </a:r>
            <a:r>
              <a:rPr lang="en-US" altLang="ko-KR" sz="1500" dirty="0" smtClean="0"/>
              <a:t>·</a:t>
            </a:r>
            <a:r>
              <a:rPr lang="ko-KR" altLang="en-US" sz="1500" dirty="0" smtClean="0"/>
              <a:t>질병</a:t>
            </a:r>
            <a:r>
              <a:rPr lang="en-US" altLang="ko-KR" sz="1500" dirty="0" smtClean="0"/>
              <a:t>·</a:t>
            </a:r>
            <a:r>
              <a:rPr lang="ko-KR" altLang="en-US" sz="1500" u="sng" dirty="0" smtClean="0">
                <a:hlinkClick r:id="rId2"/>
              </a:rPr>
              <a:t>출산</a:t>
            </a:r>
            <a:r>
              <a:rPr lang="ko-KR" altLang="en-US" sz="1500" dirty="0" smtClean="0"/>
              <a:t> 등으로 일을 못해 소득을 잃게 되면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국가</a:t>
            </a:r>
            <a:r>
              <a:rPr lang="ko-KR" altLang="en-US" sz="1500" u="sng" dirty="0" smtClean="0"/>
              <a:t>보험</a:t>
            </a:r>
            <a:r>
              <a:rPr lang="en-US" altLang="ko-KR" sz="1500" dirty="0" smtClean="0"/>
              <a:t>(</a:t>
            </a:r>
            <a:r>
              <a:rPr lang="en-US" altLang="ko-KR" sz="1500" dirty="0" err="1" smtClean="0"/>
              <a:t>Natioanl</a:t>
            </a:r>
            <a:r>
              <a:rPr lang="en-US" altLang="ko-KR" sz="1500" dirty="0" smtClean="0"/>
              <a:t> Insurance System)</a:t>
            </a:r>
            <a:r>
              <a:rPr lang="ko-KR" altLang="en-US" sz="1500" dirty="0" smtClean="0"/>
              <a:t>이란 </a:t>
            </a:r>
            <a:r>
              <a:rPr lang="ko-KR" altLang="en-US" sz="1500" u="sng" dirty="0" smtClean="0">
                <a:hlinkClick r:id="rId3"/>
              </a:rPr>
              <a:t>보편적</a:t>
            </a:r>
            <a:r>
              <a:rPr lang="ko-KR" altLang="en-US" sz="1500" dirty="0" smtClean="0"/>
              <a:t> 복지시스템으로 기존 </a:t>
            </a:r>
            <a:r>
              <a:rPr lang="ko-KR" altLang="en-US" sz="1500" u="sng" dirty="0" smtClean="0"/>
              <a:t>수입</a:t>
            </a:r>
            <a:r>
              <a:rPr lang="ko-KR" altLang="en-US" sz="1500" dirty="0" smtClean="0"/>
              <a:t>의 </a:t>
            </a:r>
            <a:r>
              <a:rPr lang="en-US" altLang="ko-KR" sz="1500" dirty="0" smtClean="0"/>
              <a:t>50~100%</a:t>
            </a:r>
            <a:r>
              <a:rPr lang="ko-KR" altLang="en-US" sz="1500" dirty="0" smtClean="0"/>
              <a:t>를 보전해준다</a:t>
            </a:r>
            <a:r>
              <a:rPr lang="en-US" altLang="ko-KR" sz="1500" dirty="0" smtClean="0"/>
              <a:t>. </a:t>
            </a:r>
            <a:r>
              <a:rPr lang="ko-KR" altLang="en-US" sz="1500" dirty="0" smtClean="0"/>
              <a:t>복지 못지않게 강조하는 것이 노동시장 활성화다</a:t>
            </a:r>
            <a:r>
              <a:rPr lang="en-US" altLang="ko-KR" sz="1500" dirty="0" smtClean="0"/>
              <a:t>. </a:t>
            </a:r>
            <a:r>
              <a:rPr lang="ko-KR" altLang="en-US" sz="1500" dirty="0" smtClean="0"/>
              <a:t>이들은 사회 구성원들 사이 삶의 질 격차를 줄이고 복지사회를 유지</a:t>
            </a:r>
            <a:r>
              <a:rPr lang="en-US" altLang="ko-KR" sz="1500" dirty="0" smtClean="0"/>
              <a:t>·</a:t>
            </a:r>
            <a:r>
              <a:rPr lang="ko-KR" altLang="en-US" sz="1500" dirty="0" smtClean="0"/>
              <a:t>발전시키려면 완전고용이 필수라고 본다</a:t>
            </a:r>
            <a:r>
              <a:rPr lang="en-US" altLang="ko-KR" sz="1500" dirty="0" smtClean="0"/>
              <a:t>.</a:t>
            </a:r>
            <a:endParaRPr lang="ko-KR" altLang="en-US" sz="1500" dirty="0"/>
          </a:p>
        </p:txBody>
      </p:sp>
      <p:sp>
        <p:nvSpPr>
          <p:cNvPr id="4" name="TextBox 3"/>
          <p:cNvSpPr txBox="1"/>
          <p:nvPr/>
        </p:nvSpPr>
        <p:spPr>
          <a:xfrm>
            <a:off x="5715008" y="5357826"/>
            <a:ext cx="307180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dirty="0" smtClean="0"/>
              <a:t>자료</a:t>
            </a:r>
            <a:r>
              <a:rPr lang="en-US" altLang="ko-KR" sz="1300" dirty="0" smtClean="0"/>
              <a:t>: </a:t>
            </a:r>
            <a:r>
              <a:rPr lang="ko-KR" altLang="en-US" sz="1300" dirty="0" err="1" smtClean="0"/>
              <a:t>한겨레</a:t>
            </a:r>
            <a:r>
              <a:rPr lang="ko-KR" altLang="en-US" sz="1300" dirty="0" smtClean="0"/>
              <a:t> </a:t>
            </a:r>
            <a:r>
              <a:rPr lang="en-US" altLang="ko-KR" sz="1300" dirty="0" smtClean="0"/>
              <a:t>2009</a:t>
            </a:r>
            <a:r>
              <a:rPr lang="ko-KR" altLang="en-US" sz="1300" dirty="0" smtClean="0"/>
              <a:t>년 </a:t>
            </a:r>
            <a:r>
              <a:rPr lang="en-US" altLang="ko-KR" sz="1300" dirty="0" smtClean="0"/>
              <a:t>5</a:t>
            </a:r>
            <a:r>
              <a:rPr lang="ko-KR" altLang="en-US" sz="1300" dirty="0" smtClean="0"/>
              <a:t>월 </a:t>
            </a:r>
            <a:r>
              <a:rPr lang="en-US" altLang="ko-KR" sz="1300" dirty="0" smtClean="0"/>
              <a:t>5</a:t>
            </a:r>
            <a:r>
              <a:rPr lang="ko-KR" altLang="en-US" sz="1300" dirty="0" smtClean="0"/>
              <a:t>일</a:t>
            </a:r>
            <a:endParaRPr lang="en-US" altLang="ko-KR" sz="1300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자본주의를 분석하는 시각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42984"/>
            <a:ext cx="8115328" cy="5072098"/>
          </a:xfrm>
        </p:spPr>
        <p:txBody>
          <a:bodyPr/>
          <a:lstStyle/>
          <a:p>
            <a:r>
              <a:rPr lang="ko-KR" altLang="en-US" dirty="0" err="1" smtClean="0"/>
              <a:t>케인즈주의에</a:t>
            </a:r>
            <a:r>
              <a:rPr lang="ko-KR" altLang="en-US" dirty="0" smtClean="0"/>
              <a:t> 대한 비판</a:t>
            </a:r>
            <a:endParaRPr lang="en-US" altLang="ko-KR" dirty="0" smtClean="0"/>
          </a:p>
          <a:p>
            <a:endParaRPr lang="en-US" altLang="ko-KR" dirty="0" smtClean="0"/>
          </a:p>
          <a:p>
            <a:pPr lvl="1"/>
            <a:r>
              <a:rPr lang="ko-KR" altLang="en-US" dirty="0" smtClean="0"/>
              <a:t>반복되는 위기에 대한 분석 부재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1970</a:t>
            </a:r>
            <a:r>
              <a:rPr lang="ko-KR" altLang="en-US" dirty="0" smtClean="0"/>
              <a:t>년대 이후 반복되는 위기는 결국 정책 실수</a:t>
            </a:r>
            <a:r>
              <a:rPr lang="en-US" altLang="ko-KR" dirty="0" smtClean="0"/>
              <a:t>?</a:t>
            </a:r>
          </a:p>
          <a:p>
            <a:pPr lvl="2"/>
            <a:r>
              <a:rPr lang="ko-KR" altLang="en-US" dirty="0" smtClean="0"/>
              <a:t>금융화된 경제에 대한 묘사는 있지만 원인에 대한 분석은 없음</a:t>
            </a:r>
            <a:endParaRPr lang="en-US" altLang="ko-KR" dirty="0" smtClean="0"/>
          </a:p>
          <a:p>
            <a:pPr lvl="2"/>
            <a:endParaRPr lang="en-US" altLang="ko-KR" dirty="0" smtClean="0"/>
          </a:p>
          <a:p>
            <a:pPr lvl="1"/>
            <a:r>
              <a:rPr lang="ko-KR" altLang="en-US" dirty="0" smtClean="0"/>
              <a:t>장기적 동학 없는 단기 균형 이론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장기적 자본 축적을 가능하게 하는 동력은 무엇인가</a:t>
            </a:r>
            <a:r>
              <a:rPr lang="en-US" altLang="ko-KR" dirty="0" smtClean="0"/>
              <a:t>?</a:t>
            </a:r>
          </a:p>
          <a:p>
            <a:pPr lvl="2"/>
            <a:endParaRPr lang="en-US" altLang="ko-KR" dirty="0" smtClean="0"/>
          </a:p>
          <a:p>
            <a:pPr lvl="1"/>
            <a:r>
              <a:rPr lang="ko-KR" altLang="en-US" dirty="0" smtClean="0"/>
              <a:t>기술 혁신에 대한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맹목</a:t>
            </a:r>
            <a:r>
              <a:rPr lang="en-US" altLang="ko-KR" dirty="0" smtClean="0"/>
              <a:t>’</a:t>
            </a:r>
          </a:p>
          <a:p>
            <a:pPr lvl="2"/>
            <a:r>
              <a:rPr lang="ko-KR" altLang="en-US" dirty="0" smtClean="0"/>
              <a:t>기술은 혁신되고 생산성을 무한정 상승할 것이라는 믿음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20</a:t>
            </a:r>
            <a:r>
              <a:rPr lang="ko-KR" altLang="en-US" dirty="0" smtClean="0"/>
              <a:t>세기 기술 혁신의 특징에 대한 무시</a:t>
            </a:r>
            <a:endParaRPr lang="en-US" altLang="ko-KR" dirty="0" smtClean="0"/>
          </a:p>
          <a:p>
            <a:pPr lvl="1"/>
            <a:endParaRPr lang="ko-KR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자본주의를 분석하는 시각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1071546"/>
            <a:ext cx="8401080" cy="5072098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마르크스주의</a:t>
            </a:r>
            <a:endParaRPr lang="en-US" altLang="ko-KR" dirty="0" smtClean="0"/>
          </a:p>
          <a:p>
            <a:endParaRPr lang="en-US" altLang="ko-KR" dirty="0" smtClean="0"/>
          </a:p>
          <a:p>
            <a:pPr lvl="1"/>
            <a:r>
              <a:rPr lang="ko-KR" altLang="en-US" dirty="0" smtClean="0"/>
              <a:t>키워드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착취와 잉여가치</a:t>
            </a:r>
            <a:r>
              <a:rPr lang="en-US" altLang="ko-KR" dirty="0" smtClean="0"/>
              <a:t>,</a:t>
            </a:r>
            <a:r>
              <a:rPr lang="ko-KR" altLang="en-US" dirty="0" smtClean="0"/>
              <a:t> 이윤율 저하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대안세계화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r>
              <a:rPr lang="ko-KR" altLang="en-US" dirty="0" smtClean="0"/>
              <a:t>착취와 잉여가치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임금으로 받지 못한 가치가 이윤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부가가치는 노동을 통해 생산</a:t>
            </a:r>
            <a:r>
              <a:rPr lang="en-US" altLang="ko-KR" dirty="0" smtClean="0"/>
              <a:t>. </a:t>
            </a:r>
            <a:r>
              <a:rPr lang="ko-KR" altLang="en-US" dirty="0" smtClean="0"/>
              <a:t>화폐로 쥐어주는 임금은 </a:t>
            </a:r>
            <a:r>
              <a:rPr lang="ko-KR" altLang="en-US" dirty="0" err="1" smtClean="0"/>
              <a:t>총부가가치의</a:t>
            </a:r>
            <a:r>
              <a:rPr lang="ko-KR" altLang="en-US" dirty="0" smtClean="0"/>
              <a:t> 일부분</a:t>
            </a:r>
            <a:r>
              <a:rPr lang="en-US" altLang="ko-KR" dirty="0" smtClean="0"/>
              <a:t>. </a:t>
            </a:r>
            <a:r>
              <a:rPr lang="ko-KR" altLang="en-US" dirty="0" smtClean="0"/>
              <a:t>나머지는 자본이 획득하는 이윤</a:t>
            </a:r>
            <a:r>
              <a:rPr lang="en-US" altLang="ko-KR" dirty="0" smtClean="0"/>
              <a:t>.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이윤은 자본 소득이 아닌 노동에 대한 착취</a:t>
            </a:r>
            <a:r>
              <a:rPr lang="en-US" altLang="ko-KR" dirty="0" smtClean="0">
                <a:sym typeface="Wingdings" pitchFamily="2" charset="2"/>
              </a:rPr>
              <a:t>!</a:t>
            </a:r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국내총생산 </a:t>
            </a:r>
            <a:r>
              <a:rPr lang="en-US" altLang="ko-KR" dirty="0" smtClean="0"/>
              <a:t>= </a:t>
            </a:r>
            <a:r>
              <a:rPr lang="ko-KR" altLang="en-US" dirty="0" smtClean="0"/>
              <a:t>노동의 화폐적 표현 상수 </a:t>
            </a:r>
            <a:r>
              <a:rPr lang="en-US" altLang="ko-KR" dirty="0" smtClean="0"/>
              <a:t>x </a:t>
            </a:r>
            <a:r>
              <a:rPr lang="ko-KR" altLang="en-US" dirty="0" err="1" smtClean="0"/>
              <a:t>총노동시간</a:t>
            </a:r>
            <a:r>
              <a:rPr lang="ko-KR" altLang="en-US" dirty="0" smtClean="0"/>
              <a:t>  </a:t>
            </a:r>
            <a:r>
              <a:rPr lang="en-US" altLang="ko-KR" dirty="0" smtClean="0"/>
              <a:t>= </a:t>
            </a:r>
            <a:r>
              <a:rPr lang="ko-KR" altLang="en-US" dirty="0" smtClean="0"/>
              <a:t>임금총액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이윤총액</a:t>
            </a:r>
            <a:endParaRPr lang="en-US" altLang="ko-KR" dirty="0" smtClean="0"/>
          </a:p>
          <a:p>
            <a:pPr lvl="2"/>
            <a:endParaRPr lang="en-US" altLang="ko-KR" dirty="0" smtClean="0"/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이윤율 저하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노동 절약적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자본 소비적 기술 발전으로 인한 결과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자본 축적의 핵심 동인은 이윤율 </a:t>
            </a:r>
            <a:r>
              <a:rPr lang="en-US" altLang="ko-KR" dirty="0" smtClean="0"/>
              <a:t>( </a:t>
            </a:r>
            <a:r>
              <a:rPr lang="ko-KR" altLang="en-US" dirty="0" smtClean="0"/>
              <a:t>이윤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총투하자본</a:t>
            </a:r>
            <a:r>
              <a:rPr lang="en-US" altLang="ko-KR" dirty="0" smtClean="0"/>
              <a:t>)</a:t>
            </a:r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시장 경쟁으로 인해 가치 생산의 원천인 노동은 절약하고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자본은 더욱 소비하는 기술 발전 가속</a:t>
            </a:r>
            <a:r>
              <a:rPr lang="en-US" altLang="ko-KR" dirty="0" smtClean="0"/>
              <a:t>.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개별 자본들의 비용 경쟁이 총자본 입장에서는 이윤율 저하로 나타나는 모순</a:t>
            </a:r>
            <a:endParaRPr lang="ko-KR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마르크스주의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</a:p>
          <a:p>
            <a:endParaRPr lang="ko-KR" altLang="en-US" dirty="0"/>
          </a:p>
        </p:txBody>
      </p:sp>
      <p:grpSp>
        <p:nvGrpSpPr>
          <p:cNvPr id="10" name="그룹 9"/>
          <p:cNvGrpSpPr/>
          <p:nvPr/>
        </p:nvGrpSpPr>
        <p:grpSpPr>
          <a:xfrm>
            <a:off x="71407" y="1857364"/>
            <a:ext cx="5429287" cy="3929090"/>
            <a:chOff x="71406" y="1857364"/>
            <a:chExt cx="6074793" cy="3929090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1406" y="1857364"/>
              <a:ext cx="6074793" cy="307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아래쪽 화살표 설명선 4"/>
            <p:cNvSpPr/>
            <p:nvPr/>
          </p:nvSpPr>
          <p:spPr>
            <a:xfrm>
              <a:off x="214282" y="3000372"/>
              <a:ext cx="1143008" cy="785818"/>
            </a:xfrm>
            <a:prstGeom prst="down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 smtClean="0"/>
                <a:t>생산혁명</a:t>
              </a:r>
              <a:r>
                <a:rPr lang="en-US" altLang="ko-KR" sz="1500" dirty="0" smtClean="0"/>
                <a:t>/</a:t>
              </a:r>
              <a:r>
                <a:rPr lang="ko-KR" altLang="en-US" sz="1500" dirty="0" smtClean="0"/>
                <a:t>경영혁명</a:t>
              </a:r>
              <a:endParaRPr lang="ko-KR" altLang="en-US" sz="1500" dirty="0"/>
            </a:p>
          </p:txBody>
        </p:sp>
        <p:sp>
          <p:nvSpPr>
            <p:cNvPr id="6" name="위쪽 화살표 설명선 5"/>
            <p:cNvSpPr/>
            <p:nvPr/>
          </p:nvSpPr>
          <p:spPr>
            <a:xfrm>
              <a:off x="3428992" y="4643446"/>
              <a:ext cx="928694" cy="642942"/>
            </a:xfrm>
            <a:prstGeom prst="up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 smtClean="0"/>
                <a:t>금융화</a:t>
              </a:r>
              <a:endParaRPr lang="ko-KR" altLang="en-US" sz="1500" dirty="0"/>
            </a:p>
          </p:txBody>
        </p:sp>
        <p:sp>
          <p:nvSpPr>
            <p:cNvPr id="7" name="아래쪽 화살표 설명선 6"/>
            <p:cNvSpPr/>
            <p:nvPr/>
          </p:nvSpPr>
          <p:spPr>
            <a:xfrm>
              <a:off x="3643306" y="2357430"/>
              <a:ext cx="1143008" cy="571504"/>
            </a:xfrm>
            <a:prstGeom prst="down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sz="1500" dirty="0" smtClean="0"/>
                <a:t>IT </a:t>
              </a:r>
              <a:r>
                <a:rPr lang="ko-KR" altLang="en-US" sz="1500" dirty="0" smtClean="0"/>
                <a:t>거품</a:t>
              </a:r>
              <a:endParaRPr lang="ko-KR" altLang="en-US" sz="1500" dirty="0"/>
            </a:p>
          </p:txBody>
        </p:sp>
        <p:sp>
          <p:nvSpPr>
            <p:cNvPr id="9" name="위쪽 화살표 설명선 8"/>
            <p:cNvSpPr/>
            <p:nvPr/>
          </p:nvSpPr>
          <p:spPr>
            <a:xfrm>
              <a:off x="4143372" y="5143512"/>
              <a:ext cx="928694" cy="642942"/>
            </a:xfrm>
            <a:prstGeom prst="up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 smtClean="0"/>
                <a:t>부동산거품</a:t>
              </a:r>
              <a:endParaRPr lang="ko-KR" altLang="en-US" sz="1500" dirty="0"/>
            </a:p>
          </p:txBody>
        </p:sp>
      </p:grpSp>
      <p:graphicFrame>
        <p:nvGraphicFramePr>
          <p:cNvPr id="13" name="다이어그램 12"/>
          <p:cNvGraphicFramePr/>
          <p:nvPr/>
        </p:nvGraphicFramePr>
        <p:xfrm>
          <a:off x="5643570" y="1357298"/>
          <a:ext cx="3357586" cy="460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마르크스주의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</a:p>
          <a:p>
            <a:endParaRPr lang="en-US" altLang="ko-KR" dirty="0" smtClean="0"/>
          </a:p>
          <a:p>
            <a:pPr lvl="1"/>
            <a:r>
              <a:rPr lang="ko-KR" altLang="en-US" dirty="0" smtClean="0"/>
              <a:t>금융화의 기반 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금융화가 투기 확대만을 지칭하는 것은 아님</a:t>
            </a:r>
            <a:r>
              <a:rPr lang="en-US" altLang="ko-KR" dirty="0" smtClean="0"/>
              <a:t>. </a:t>
            </a:r>
            <a:r>
              <a:rPr lang="ko-KR" altLang="en-US" dirty="0" smtClean="0"/>
              <a:t>투기는 금융화의 모습 중 하나</a:t>
            </a:r>
            <a:r>
              <a:rPr lang="en-US" altLang="ko-KR" dirty="0" smtClean="0"/>
              <a:t>.</a:t>
            </a:r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이윤율 저하에 대한 반작용 </a:t>
            </a:r>
            <a:r>
              <a:rPr lang="en-US" altLang="ko-KR" dirty="0" smtClean="0"/>
              <a:t>1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olidFill>
                  <a:srgbClr val="FF0000"/>
                </a:solidFill>
                <a:sym typeface="Wingdings" pitchFamily="2" charset="2"/>
              </a:rPr>
              <a:t>증권 시장 등을 통한 가공 자본 확대</a:t>
            </a:r>
            <a:r>
              <a:rPr lang="ko-KR" altLang="en-US" dirty="0" smtClean="0">
                <a:sym typeface="Wingdings" pitchFamily="2" charset="2"/>
              </a:rPr>
              <a:t> 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미래의 자산 소득을 기반으로 한 소비 확대</a:t>
            </a:r>
            <a:r>
              <a:rPr lang="en-US" altLang="ko-KR" dirty="0" smtClean="0">
                <a:sym typeface="Wingdings" pitchFamily="2" charset="2"/>
              </a:rPr>
              <a:t>  </a:t>
            </a:r>
            <a:r>
              <a:rPr lang="ko-KR" altLang="en-US" dirty="0" smtClean="0">
                <a:sym typeface="Wingdings" pitchFamily="2" charset="2"/>
              </a:rPr>
              <a:t>금융 자본 이윤 ↑↑</a:t>
            </a:r>
            <a:r>
              <a:rPr lang="en-US" altLang="ko-KR" dirty="0" smtClean="0">
                <a:sym typeface="Wingdings" pitchFamily="2" charset="2"/>
              </a:rPr>
              <a:t>, </a:t>
            </a:r>
            <a:r>
              <a:rPr lang="ko-KR" altLang="en-US" dirty="0" smtClean="0">
                <a:sym typeface="Wingdings" pitchFamily="2" charset="2"/>
              </a:rPr>
              <a:t>산업자본 이윤↑</a:t>
            </a:r>
            <a:endParaRPr lang="en-US" altLang="ko-KR" dirty="0" smtClean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이윤율저하에 대한 반작용 </a:t>
            </a:r>
            <a:r>
              <a:rPr lang="en-US" altLang="ko-KR" dirty="0" smtClean="0">
                <a:sym typeface="Wingdings" pitchFamily="2" charset="2"/>
              </a:rPr>
              <a:t>2  </a:t>
            </a:r>
            <a:r>
              <a:rPr lang="ko-KR" altLang="en-US" dirty="0" smtClean="0">
                <a:solidFill>
                  <a:srgbClr val="FF0000"/>
                </a:solidFill>
                <a:sym typeface="Wingdings" pitchFamily="2" charset="2"/>
              </a:rPr>
              <a:t>금융자본 주도의 세계화</a:t>
            </a:r>
            <a:r>
              <a:rPr lang="en-US" altLang="ko-KR" dirty="0" smtClean="0">
                <a:solidFill>
                  <a:srgbClr val="FF0000"/>
                </a:solidFill>
                <a:sym typeface="Wingdings" pitchFamily="2" charset="2"/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  <a:sym typeface="Wingdings" pitchFamily="2" charset="2"/>
              </a:rPr>
              <a:t>자본 이동성의 극대화 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저임금 </a:t>
            </a:r>
            <a:r>
              <a:rPr lang="en-US" altLang="ko-KR" dirty="0" smtClean="0">
                <a:sym typeface="Wingdings" pitchFamily="2" charset="2"/>
              </a:rPr>
              <a:t>+</a:t>
            </a:r>
            <a:r>
              <a:rPr lang="ko-KR" altLang="en-US" dirty="0" smtClean="0">
                <a:sym typeface="Wingdings" pitchFamily="2" charset="2"/>
              </a:rPr>
              <a:t>신흥 소비 시장 </a:t>
            </a:r>
            <a:r>
              <a:rPr lang="en-US" altLang="ko-KR" dirty="0" smtClean="0">
                <a:sym typeface="Wingdings" pitchFamily="2" charset="2"/>
              </a:rPr>
              <a:t>(</a:t>
            </a:r>
            <a:r>
              <a:rPr lang="ko-KR" altLang="en-US" dirty="0" smtClean="0">
                <a:sym typeface="Wingdings" pitchFamily="2" charset="2"/>
              </a:rPr>
              <a:t>중국 등</a:t>
            </a:r>
            <a:r>
              <a:rPr lang="en-US" altLang="ko-KR" dirty="0" smtClean="0">
                <a:sym typeface="Wingdings" pitchFamily="2" charset="2"/>
              </a:rPr>
              <a:t>) </a:t>
            </a:r>
            <a:r>
              <a:rPr lang="ko-KR" altLang="en-US" dirty="0" smtClean="0">
                <a:sym typeface="Wingdings" pitchFamily="2" charset="2"/>
              </a:rPr>
              <a:t>성장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세계적 수준의 </a:t>
            </a:r>
            <a:r>
              <a:rPr lang="ko-KR" altLang="en-US" dirty="0" err="1" smtClean="0">
                <a:sym typeface="Wingdings" pitchFamily="2" charset="2"/>
              </a:rPr>
              <a:t>착취율</a:t>
            </a:r>
            <a:r>
              <a:rPr lang="ko-KR" altLang="en-US" dirty="0" smtClean="0">
                <a:sym typeface="Wingdings" pitchFamily="2" charset="2"/>
              </a:rPr>
              <a:t> 증가와 부등가교환을 통한 선진국으로 가치 이전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세계적 이윤율 회복의 기반 마련</a:t>
            </a:r>
            <a:endParaRPr lang="en-US" altLang="ko-KR" dirty="0" smtClean="0">
              <a:sym typeface="Wingdings" pitchFamily="2" charset="2"/>
            </a:endParaRPr>
          </a:p>
          <a:p>
            <a:pPr lvl="1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달러 </a:t>
            </a:r>
            <a:r>
              <a:rPr lang="ko-KR" altLang="en-US" dirty="0" err="1" smtClean="0">
                <a:sym typeface="Wingdings" pitchFamily="2" charset="2"/>
              </a:rPr>
              <a:t>환류</a:t>
            </a:r>
            <a:endParaRPr lang="en-US" altLang="ko-KR" dirty="0" smtClean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미국의 이중적자 </a:t>
            </a:r>
            <a:r>
              <a:rPr lang="en-US" altLang="ko-KR" dirty="0" smtClean="0">
                <a:sym typeface="Wingdings" pitchFamily="2" charset="2"/>
              </a:rPr>
              <a:t> </a:t>
            </a:r>
            <a:r>
              <a:rPr lang="ko-KR" altLang="en-US" dirty="0" smtClean="0">
                <a:sym typeface="Wingdings" pitchFamily="2" charset="2"/>
              </a:rPr>
              <a:t>중국의 미국 자산 투자 </a:t>
            </a:r>
            <a:endParaRPr lang="en-US" altLang="ko-KR" dirty="0" smtClean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국제 화폐로서 달러의 지위를 이용한 가공 자본을 통한 가치 이전</a:t>
            </a:r>
            <a:endParaRPr lang="en-US" altLang="ko-KR" dirty="0" smtClean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endParaRPr lang="ko-KR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785818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마르크스주의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금융화의 지속 불가능성</a:t>
            </a:r>
            <a:endParaRPr lang="ko-KR" altLang="en-US" dirty="0"/>
          </a:p>
        </p:txBody>
      </p:sp>
      <p:grpSp>
        <p:nvGrpSpPr>
          <p:cNvPr id="10" name="그룹 9"/>
          <p:cNvGrpSpPr/>
          <p:nvPr/>
        </p:nvGrpSpPr>
        <p:grpSpPr>
          <a:xfrm>
            <a:off x="285720" y="1857364"/>
            <a:ext cx="5786477" cy="2286016"/>
            <a:chOff x="285720" y="2071678"/>
            <a:chExt cx="6786563" cy="2786063"/>
          </a:xfrm>
        </p:grpSpPr>
        <p:pic>
          <p:nvPicPr>
            <p:cNvPr id="4" name="_x71008888" descr="DRW0000091818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5720" y="2071678"/>
              <a:ext cx="6786563" cy="27860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6" name="직선 연결선 5"/>
            <p:cNvCxnSpPr/>
            <p:nvPr/>
          </p:nvCxnSpPr>
          <p:spPr>
            <a:xfrm flipV="1">
              <a:off x="6072198" y="2857496"/>
              <a:ext cx="428628" cy="214314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8" name="자유형 7"/>
            <p:cNvSpPr/>
            <p:nvPr/>
          </p:nvSpPr>
          <p:spPr>
            <a:xfrm>
              <a:off x="6072198" y="2643182"/>
              <a:ext cx="509451" cy="389708"/>
            </a:xfrm>
            <a:custGeom>
              <a:avLst/>
              <a:gdLst>
                <a:gd name="connsiteX0" fmla="*/ 0 w 509451"/>
                <a:gd name="connsiteY0" fmla="*/ 0 h 389708"/>
                <a:gd name="connsiteX1" fmla="*/ 313509 w 509451"/>
                <a:gd name="connsiteY1" fmla="*/ 326571 h 389708"/>
                <a:gd name="connsiteX2" fmla="*/ 509451 w 509451"/>
                <a:gd name="connsiteY2" fmla="*/ 378823 h 389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9451" h="389708">
                  <a:moveTo>
                    <a:pt x="0" y="0"/>
                  </a:moveTo>
                  <a:cubicBezTo>
                    <a:pt x="114300" y="131717"/>
                    <a:pt x="228600" y="263434"/>
                    <a:pt x="313509" y="326571"/>
                  </a:cubicBezTo>
                  <a:cubicBezTo>
                    <a:pt x="398418" y="389708"/>
                    <a:pt x="453934" y="384265"/>
                    <a:pt x="509451" y="378823"/>
                  </a:cubicBezTo>
                </a:path>
              </a:pathLst>
            </a:custGeom>
            <a:ln w="28575"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타원 8"/>
            <p:cNvSpPr/>
            <p:nvPr/>
          </p:nvSpPr>
          <p:spPr>
            <a:xfrm>
              <a:off x="5286380" y="2214554"/>
              <a:ext cx="1643074" cy="1214446"/>
            </a:xfrm>
            <a:prstGeom prst="ellipse">
              <a:avLst/>
            </a:prstGeom>
            <a:noFill/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6072198" y="2285992"/>
            <a:ext cx="29289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ko-KR" altLang="en-US" sz="1500" b="1" dirty="0" smtClean="0"/>
              <a:t>부채 소비 </a:t>
            </a:r>
            <a:endParaRPr lang="en-US" altLang="ko-KR" sz="1500" b="1" dirty="0" smtClean="0"/>
          </a:p>
          <a:p>
            <a:pPr lvl="1">
              <a:buFontTx/>
              <a:buChar char="-"/>
            </a:pPr>
            <a:r>
              <a:rPr lang="ko-KR" altLang="en-US" sz="1500" b="1" dirty="0" smtClean="0"/>
              <a:t>실제 가치와 괴리</a:t>
            </a:r>
            <a:endParaRPr lang="en-US" altLang="ko-KR" sz="1500" b="1" dirty="0" smtClean="0"/>
          </a:p>
          <a:p>
            <a:pPr lvl="1">
              <a:buFontTx/>
              <a:buChar char="-"/>
            </a:pPr>
            <a:r>
              <a:rPr lang="ko-KR" altLang="en-US" sz="1500" b="1" dirty="0" smtClean="0"/>
              <a:t>끊임없는 자산 가격 상승</a:t>
            </a:r>
            <a:endParaRPr lang="en-US" altLang="ko-KR" sz="1500" b="1" dirty="0" smtClean="0"/>
          </a:p>
          <a:p>
            <a:pPr lvl="1">
              <a:buFontTx/>
              <a:buChar char="-"/>
            </a:pPr>
            <a:r>
              <a:rPr lang="ko-KR" altLang="en-US" sz="1500" b="1" dirty="0" smtClean="0"/>
              <a:t>정부 부채를 통한 소비</a:t>
            </a:r>
            <a:endParaRPr lang="en-US" altLang="ko-KR" sz="1500" b="1" dirty="0" smtClean="0"/>
          </a:p>
          <a:p>
            <a:pPr lvl="1">
              <a:buFontTx/>
              <a:buChar char="-"/>
            </a:pPr>
            <a:endParaRPr lang="en-US" altLang="ko-KR" sz="1500" b="1" dirty="0" smtClean="0"/>
          </a:p>
          <a:p>
            <a:pPr>
              <a:buFontTx/>
              <a:buChar char="-"/>
            </a:pPr>
            <a:endParaRPr lang="ko-KR" altLang="en-US" sz="15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281488"/>
            <a:ext cx="4857784" cy="257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6215074" y="4643446"/>
            <a:ext cx="2786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ko-KR" altLang="en-US" sz="1500" b="1" dirty="0" smtClean="0"/>
              <a:t>달러 </a:t>
            </a:r>
            <a:r>
              <a:rPr lang="ko-KR" altLang="en-US" sz="1500" b="1" dirty="0" err="1" smtClean="0"/>
              <a:t>환류</a:t>
            </a:r>
            <a:r>
              <a:rPr lang="ko-KR" altLang="en-US" sz="1500" b="1" dirty="0" smtClean="0"/>
              <a:t> </a:t>
            </a:r>
            <a:endParaRPr lang="en-US" altLang="ko-KR" sz="1500" b="1" dirty="0" smtClean="0"/>
          </a:p>
          <a:p>
            <a:pPr lvl="1">
              <a:buFontTx/>
              <a:buChar char="-"/>
            </a:pPr>
            <a:r>
              <a:rPr lang="ko-KR" altLang="en-US" sz="1500" b="1" dirty="0" smtClean="0"/>
              <a:t> 미국 지불 능력</a:t>
            </a:r>
            <a:endParaRPr lang="en-US" altLang="ko-KR" sz="1500" b="1" dirty="0" smtClean="0"/>
          </a:p>
          <a:p>
            <a:pPr lvl="1">
              <a:buFontTx/>
              <a:buChar char="-"/>
            </a:pPr>
            <a:r>
              <a:rPr lang="en-US" altLang="ko-KR" sz="1500" b="1" dirty="0" smtClean="0"/>
              <a:t> </a:t>
            </a:r>
            <a:r>
              <a:rPr lang="ko-KR" altLang="en-US" sz="1500" b="1" dirty="0" smtClean="0"/>
              <a:t>중국의 선택</a:t>
            </a:r>
            <a:endParaRPr lang="en-US" altLang="ko-KR" sz="1500" b="1" dirty="0" smtClean="0"/>
          </a:p>
          <a:p>
            <a:pPr lvl="1">
              <a:buFontTx/>
              <a:buChar char="-"/>
            </a:pPr>
            <a:r>
              <a:rPr lang="en-US" altLang="ko-KR" sz="1500" b="1" dirty="0" smtClean="0"/>
              <a:t> </a:t>
            </a:r>
            <a:r>
              <a:rPr lang="ko-KR" altLang="en-US" sz="1500" b="1" dirty="0" smtClean="0"/>
              <a:t>자산 시장 전망</a:t>
            </a:r>
            <a:endParaRPr lang="ko-KR" altLang="en-US" sz="1500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남유럽 재정 위기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2007~2010</a:t>
            </a:r>
            <a:r>
              <a:rPr lang="ko-KR" altLang="en-US" dirty="0" smtClean="0"/>
              <a:t>년 금융위기 진행</a:t>
            </a:r>
            <a:endParaRPr lang="ko-KR" altLang="en-US" dirty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500034" y="2071678"/>
          <a:ext cx="7715304" cy="3357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57224" y="5072074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자산 거품을 대체하는 정부 지출의 결말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남유럽 재정 위기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214422"/>
            <a:ext cx="5302069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643314"/>
            <a:ext cx="5572136" cy="2985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남유럽 재정 위기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남유럽 재정 위기 원인</a:t>
            </a:r>
            <a:endParaRPr lang="en-US" altLang="ko-KR" dirty="0" smtClean="0"/>
          </a:p>
          <a:p>
            <a:endParaRPr lang="en-US" altLang="ko-KR" dirty="0" smtClean="0"/>
          </a:p>
          <a:p>
            <a:pPr lvl="1"/>
            <a:r>
              <a:rPr lang="ko-KR" altLang="en-US" dirty="0" smtClean="0"/>
              <a:t>금융 위기 이후 경제성장률 급감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2009</a:t>
            </a:r>
            <a:r>
              <a:rPr lang="ko-KR" altLang="en-US" dirty="0" smtClean="0"/>
              <a:t>년 재정 지출 급증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r>
              <a:rPr lang="ko-KR" altLang="en-US" dirty="0" smtClean="0"/>
              <a:t>화폐 통합에 따른 통화 정책 상실 </a:t>
            </a:r>
            <a:r>
              <a:rPr lang="en-US" altLang="ko-KR" dirty="0" smtClean="0"/>
              <a:t>+ </a:t>
            </a:r>
            <a:r>
              <a:rPr lang="ko-KR" altLang="en-US" dirty="0" smtClean="0"/>
              <a:t>독일과 생산성 격차</a:t>
            </a: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1571612"/>
            <a:ext cx="3709975" cy="1549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4000502"/>
            <a:ext cx="5715040" cy="2857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남유럽 재정 위기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재정 적자는 惡인가</a:t>
            </a:r>
            <a:r>
              <a:rPr lang="en-US" altLang="ko-KR" dirty="0" smtClean="0"/>
              <a:t>? </a:t>
            </a:r>
          </a:p>
          <a:p>
            <a:endParaRPr lang="en-US" altLang="ko-KR" dirty="0" smtClean="0"/>
          </a:p>
          <a:p>
            <a:pPr lvl="1"/>
            <a:r>
              <a:rPr lang="ko-KR" altLang="en-US" dirty="0" err="1" smtClean="0"/>
              <a:t>균형재정론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워싱턴 </a:t>
            </a:r>
            <a:r>
              <a:rPr lang="ko-KR" altLang="en-US" dirty="0" err="1" smtClean="0"/>
              <a:t>컨센서스의</a:t>
            </a:r>
            <a:r>
              <a:rPr lang="ko-KR" altLang="en-US" dirty="0" smtClean="0"/>
              <a:t> 핵심 이데올로기 중 하나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균형 재정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통화 안정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물가 안정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실질금리보호</a:t>
            </a:r>
            <a:endParaRPr lang="en-US" altLang="ko-KR" dirty="0" smtClean="0">
              <a:sym typeface="Wingdings" pitchFamily="2" charset="2"/>
            </a:endParaRPr>
          </a:p>
          <a:p>
            <a:pPr lvl="2"/>
            <a:r>
              <a:rPr lang="en-US" altLang="ko-KR" dirty="0" smtClean="0">
                <a:sym typeface="Wingdings" pitchFamily="2" charset="2"/>
              </a:rPr>
              <a:t>1970</a:t>
            </a:r>
            <a:r>
              <a:rPr lang="ko-KR" altLang="en-US" dirty="0" smtClean="0">
                <a:sym typeface="Wingdings" pitchFamily="2" charset="2"/>
              </a:rPr>
              <a:t>년대 이전 </a:t>
            </a:r>
            <a:r>
              <a:rPr lang="en-US" altLang="ko-KR" dirty="0" smtClean="0">
                <a:sym typeface="Wingdings" pitchFamily="2" charset="2"/>
              </a:rPr>
              <a:t>: </a:t>
            </a:r>
            <a:r>
              <a:rPr lang="ko-KR" altLang="en-US" dirty="0" smtClean="0">
                <a:sym typeface="Wingdings" pitchFamily="2" charset="2"/>
              </a:rPr>
              <a:t>유효 수요 창출을 위한 적자재정 일반화</a:t>
            </a:r>
            <a:endParaRPr lang="en-US" altLang="ko-KR" dirty="0" smtClean="0">
              <a:sym typeface="Wingdings" pitchFamily="2" charset="2"/>
            </a:endParaRPr>
          </a:p>
          <a:p>
            <a:pPr lvl="2"/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err="1" smtClean="0">
                <a:sym typeface="Wingdings" pitchFamily="2" charset="2"/>
              </a:rPr>
              <a:t>지속가능한</a:t>
            </a:r>
            <a:r>
              <a:rPr lang="ko-KR" altLang="en-US" dirty="0" smtClean="0">
                <a:sym typeface="Wingdings" pitchFamily="2" charset="2"/>
              </a:rPr>
              <a:t> 국가 부채</a:t>
            </a:r>
            <a:endParaRPr lang="en-US" altLang="ko-KR" dirty="0" smtClean="0">
              <a:sym typeface="Wingdings" pitchFamily="2" charset="2"/>
            </a:endParaRPr>
          </a:p>
          <a:p>
            <a:pPr lvl="2"/>
            <a:r>
              <a:rPr lang="ko-KR" altLang="en-US" dirty="0" smtClean="0">
                <a:sym typeface="Wingdings" pitchFamily="2" charset="2"/>
              </a:rPr>
              <a:t>예</a:t>
            </a:r>
            <a:r>
              <a:rPr lang="en-US" altLang="ko-KR" dirty="0" smtClean="0">
                <a:sym typeface="Wingdings" pitchFamily="2" charset="2"/>
              </a:rPr>
              <a:t>) </a:t>
            </a:r>
            <a:r>
              <a:rPr lang="ko-KR" altLang="en-US" dirty="0" smtClean="0">
                <a:sym typeface="Wingdings" pitchFamily="2" charset="2"/>
              </a:rPr>
              <a:t>일본은 </a:t>
            </a:r>
            <a:r>
              <a:rPr lang="en-US" altLang="ko-KR" dirty="0" smtClean="0">
                <a:sym typeface="Wingdings" pitchFamily="2" charset="2"/>
              </a:rPr>
              <a:t>1990</a:t>
            </a:r>
            <a:r>
              <a:rPr lang="ko-KR" altLang="en-US" dirty="0" smtClean="0">
                <a:sym typeface="Wingdings" pitchFamily="2" charset="2"/>
              </a:rPr>
              <a:t>년대부터 총생산 대비 부채 비율이 </a:t>
            </a:r>
            <a:r>
              <a:rPr lang="en-US" altLang="ko-KR" dirty="0" smtClean="0">
                <a:sym typeface="Wingdings" pitchFamily="2" charset="2"/>
              </a:rPr>
              <a:t>100%</a:t>
            </a:r>
            <a:r>
              <a:rPr lang="ko-KR" altLang="en-US" dirty="0" smtClean="0">
                <a:sym typeface="Wingdings" pitchFamily="2" charset="2"/>
              </a:rPr>
              <a:t>를 상회</a:t>
            </a:r>
            <a:r>
              <a:rPr lang="en-US" altLang="ko-KR" dirty="0" smtClean="0">
                <a:sym typeface="Wingdings" pitchFamily="2" charset="2"/>
              </a:rPr>
              <a:t>. </a:t>
            </a:r>
            <a:r>
              <a:rPr lang="ko-KR" altLang="en-US" dirty="0" smtClean="0">
                <a:sym typeface="Wingdings" pitchFamily="2" charset="2"/>
              </a:rPr>
              <a:t>현재 거의 </a:t>
            </a:r>
            <a:r>
              <a:rPr lang="en-US" altLang="ko-KR" dirty="0" smtClean="0">
                <a:sym typeface="Wingdings" pitchFamily="2" charset="2"/>
              </a:rPr>
              <a:t>200%</a:t>
            </a:r>
            <a:r>
              <a:rPr lang="ko-KR" altLang="en-US" dirty="0" smtClean="0">
                <a:sym typeface="Wingdings" pitchFamily="2" charset="2"/>
              </a:rPr>
              <a:t>에 육박</a:t>
            </a:r>
            <a:r>
              <a:rPr lang="en-US" altLang="ko-KR" dirty="0" smtClean="0">
                <a:sym typeface="Wingdings" pitchFamily="2" charset="2"/>
              </a:rPr>
              <a:t>. </a:t>
            </a:r>
            <a:r>
              <a:rPr lang="ko-KR" altLang="en-US" dirty="0" smtClean="0">
                <a:sym typeface="Wingdings" pitchFamily="2" charset="2"/>
              </a:rPr>
              <a:t>그래도 부도위기는 없음</a:t>
            </a:r>
            <a:r>
              <a:rPr lang="en-US" altLang="ko-KR" dirty="0" smtClean="0">
                <a:sym typeface="Wingdings" pitchFamily="2" charset="2"/>
              </a:rPr>
              <a:t>.</a:t>
            </a:r>
          </a:p>
          <a:p>
            <a:pPr lvl="2"/>
            <a:r>
              <a:rPr lang="ko-KR" altLang="en-US" dirty="0" smtClean="0">
                <a:sym typeface="Wingdings" pitchFamily="2" charset="2"/>
              </a:rPr>
              <a:t>경제성장률이 부채 이자율에 비해 높은 경우 부채 비율 증가 없이도 재정 적자가 가능</a:t>
            </a:r>
            <a:r>
              <a:rPr lang="en-US" altLang="ko-KR" dirty="0" smtClean="0">
                <a:sym typeface="Wingdings" pitchFamily="2" charset="2"/>
              </a:rPr>
              <a:t>. </a:t>
            </a:r>
            <a:r>
              <a:rPr lang="ko-KR" altLang="en-US" dirty="0" smtClean="0">
                <a:sym typeface="Wingdings" pitchFamily="2" charset="2"/>
              </a:rPr>
              <a:t> </a:t>
            </a:r>
            <a:endParaRPr lang="en-US" altLang="ko-KR" dirty="0" smtClean="0">
              <a:sym typeface="Wingdings" pitchFamily="2" charset="2"/>
            </a:endParaRPr>
          </a:p>
          <a:p>
            <a:pPr lvl="2"/>
            <a:r>
              <a:rPr lang="ko-KR" altLang="en-US" dirty="0" smtClean="0">
                <a:sym typeface="Wingdings" pitchFamily="2" charset="2"/>
              </a:rPr>
              <a:t>국채 이자율이 미치는 영향</a:t>
            </a:r>
            <a:r>
              <a:rPr lang="en-US" altLang="ko-KR" dirty="0" smtClean="0">
                <a:sym typeface="Wingdings" pitchFamily="2" charset="2"/>
              </a:rPr>
              <a:t>! </a:t>
            </a:r>
            <a:r>
              <a:rPr lang="ko-KR" altLang="en-US" dirty="0" smtClean="0">
                <a:sym typeface="Wingdings" pitchFamily="2" charset="2"/>
              </a:rPr>
              <a:t>신용기관과 금융 자본들의 역할에 대해 고려해야 함</a:t>
            </a:r>
            <a:r>
              <a:rPr lang="en-US" altLang="ko-KR" dirty="0" smtClean="0">
                <a:sym typeface="Wingdings" pitchFamily="2" charset="2"/>
              </a:rPr>
              <a:t>.</a:t>
            </a:r>
          </a:p>
          <a:p>
            <a:pPr lvl="2"/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smtClean="0">
                <a:sym typeface="Wingdings" pitchFamily="2" charset="2"/>
              </a:rPr>
              <a:t>그리스 재정 지출 감소 시 경제성장률 영향</a:t>
            </a:r>
            <a:endParaRPr lang="en-US" altLang="ko-KR" dirty="0" smtClean="0">
              <a:sym typeface="Wingdings" pitchFamily="2" charset="2"/>
            </a:endParaRPr>
          </a:p>
          <a:p>
            <a:pPr lvl="2"/>
            <a:r>
              <a:rPr lang="ko-KR" altLang="en-US" dirty="0" smtClean="0">
                <a:sym typeface="Wingdings" pitchFamily="2" charset="2"/>
              </a:rPr>
              <a:t>그리스는 정부 지출 감소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경제성장률 저하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정부 수입 감소</a:t>
            </a:r>
            <a:endParaRPr lang="en-US" altLang="ko-KR" dirty="0" smtClean="0">
              <a:sym typeface="Wingdings" pitchFamily="2" charset="2"/>
            </a:endParaRPr>
          </a:p>
          <a:p>
            <a:pPr lvl="2"/>
            <a:r>
              <a:rPr lang="ko-KR" altLang="en-US" dirty="0" smtClean="0">
                <a:sym typeface="Wingdings" pitchFamily="2" charset="2"/>
              </a:rPr>
              <a:t>무역 흑자로 이를 보충할 수 있을까</a:t>
            </a:r>
            <a:r>
              <a:rPr lang="en-US" altLang="ko-KR" dirty="0" smtClean="0">
                <a:sym typeface="Wingdings" pitchFamily="2" charset="2"/>
              </a:rPr>
              <a:t>?</a:t>
            </a:r>
          </a:p>
          <a:p>
            <a:pPr lvl="2"/>
            <a:endParaRPr lang="ko-KR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남유럽 재정 위기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그리스 재정위기는 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금융위기의 방아쇠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714488"/>
            <a:ext cx="4205268" cy="1185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143248"/>
            <a:ext cx="6286544" cy="3284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572100" y="1785926"/>
            <a:ext cx="35719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dirty="0" smtClean="0"/>
              <a:t>유로화 위기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유럽 은행들의 신용 문제</a:t>
            </a:r>
            <a:endParaRPr lang="en-US" altLang="ko-KR" dirty="0" smtClean="0">
              <a:sym typeface="Wingdings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국제적 신용 위기 재발</a:t>
            </a:r>
            <a:endParaRPr lang="ko-KR" alt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14313"/>
            <a:ext cx="9144000" cy="63182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한국 경제 전망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1142992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dirty="0" smtClean="0"/>
              <a:t>한국 경제 전망</a:t>
            </a:r>
            <a:endParaRPr lang="en-US" altLang="ko-KR" dirty="0" smtClean="0"/>
          </a:p>
          <a:p>
            <a:pPr lvl="1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ko-KR" altLang="en-US" dirty="0" smtClean="0"/>
              <a:t>독자적 전망보다는 세계 경제 흐름에 종속</a:t>
            </a:r>
            <a:r>
              <a:rPr lang="en-US" altLang="ko-KR" dirty="0" smtClean="0"/>
              <a:t>. </a:t>
            </a:r>
            <a:r>
              <a:rPr lang="ko-KR" altLang="en-US" dirty="0" smtClean="0"/>
              <a:t>수출이 큰 비중을 차지하기 때문</a:t>
            </a:r>
            <a:r>
              <a:rPr lang="en-US" altLang="ko-KR" dirty="0" smtClean="0"/>
              <a:t>(</a:t>
            </a:r>
            <a:r>
              <a:rPr lang="ko-KR" altLang="en-US" dirty="0" smtClean="0"/>
              <a:t>수출의 성장기여도는 </a:t>
            </a:r>
            <a:r>
              <a:rPr lang="en-US" altLang="ko-KR" dirty="0" smtClean="0"/>
              <a:t>90%</a:t>
            </a:r>
            <a:r>
              <a:rPr lang="ko-KR" altLang="en-US" dirty="0" smtClean="0"/>
              <a:t>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709D515-49AD-4458-8F43-BC2ECAD56A45}" type="slidenum">
              <a:rPr lang="ko-KR" altLang="en-US"/>
              <a:pPr>
                <a:defRPr/>
              </a:pPr>
              <a:t>25</a:t>
            </a:fld>
            <a:endParaRPr lang="ko-KR" altLang="en-US" dirty="0"/>
          </a:p>
        </p:txBody>
      </p:sp>
      <p:graphicFrame>
        <p:nvGraphicFramePr>
          <p:cNvPr id="5" name="차트 4"/>
          <p:cNvGraphicFramePr/>
          <p:nvPr/>
        </p:nvGraphicFramePr>
        <p:xfrm>
          <a:off x="642910" y="2428868"/>
          <a:ext cx="7286676" cy="286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2534" name="TextBox 5"/>
          <p:cNvSpPr txBox="1">
            <a:spLocks noChangeArrowheads="1"/>
          </p:cNvSpPr>
          <p:nvPr/>
        </p:nvSpPr>
        <p:spPr bwMode="auto">
          <a:xfrm>
            <a:off x="1000125" y="5286375"/>
            <a:ext cx="757237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ko-KR" sz="1500">
                <a:latin typeface="나눔고딕 Bold" pitchFamily="50" charset="-127"/>
                <a:ea typeface="나눔고딕 Bold" pitchFamily="50" charset="-127"/>
              </a:rPr>
              <a:t>IMF</a:t>
            </a:r>
            <a:r>
              <a:rPr kumimoji="0" lang="ko-KR" altLang="en-US" sz="1500">
                <a:latin typeface="나눔고딕 Bold" pitchFamily="50" charset="-127"/>
                <a:ea typeface="나눔고딕 Bold" pitchFamily="50" charset="-127"/>
              </a:rPr>
              <a:t>를 비롯한 국내 경제연구소들은 대부분 </a:t>
            </a:r>
            <a:r>
              <a:rPr kumimoji="0" lang="en-US" altLang="ko-KR" sz="1500">
                <a:latin typeface="나눔고딕 Bold" pitchFamily="50" charset="-127"/>
                <a:ea typeface="나눔고딕 Bold" pitchFamily="50" charset="-127"/>
              </a:rPr>
              <a:t>2010</a:t>
            </a:r>
            <a:r>
              <a:rPr kumimoji="0" lang="ko-KR" altLang="en-US" sz="1500">
                <a:latin typeface="나눔고딕 Bold" pitchFamily="50" charset="-127"/>
                <a:ea typeface="나눔고딕 Bold" pitchFamily="50" charset="-127"/>
              </a:rPr>
              <a:t>년부터 </a:t>
            </a:r>
            <a:r>
              <a:rPr kumimoji="0" lang="en-US" altLang="ko-KR" sz="1500">
                <a:latin typeface="나눔고딕 Bold" pitchFamily="50" charset="-127"/>
                <a:ea typeface="나눔고딕 Bold" pitchFamily="50" charset="-127"/>
              </a:rPr>
              <a:t>3~5%</a:t>
            </a:r>
            <a:r>
              <a:rPr kumimoji="0" lang="ko-KR" altLang="en-US" sz="1500">
                <a:latin typeface="나눔고딕 Bold" pitchFamily="50" charset="-127"/>
                <a:ea typeface="나눔고딕 Bold" pitchFamily="50" charset="-127"/>
              </a:rPr>
              <a:t>대 성장을 전망</a:t>
            </a:r>
            <a:r>
              <a:rPr kumimoji="0" lang="en-US" altLang="ko-KR" sz="1500">
                <a:latin typeface="나눔고딕 Bold" pitchFamily="50" charset="-127"/>
                <a:ea typeface="나눔고딕 Bold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kumimoji="0" lang="ko-KR" altLang="en-US" sz="1500">
                <a:latin typeface="나눔고딕 Bold" pitchFamily="50" charset="-127"/>
                <a:ea typeface="나눔고딕 Bold" pitchFamily="50" charset="-127"/>
              </a:rPr>
              <a:t>경상수지</a:t>
            </a:r>
            <a:r>
              <a:rPr kumimoji="0" lang="en-US" altLang="ko-KR" sz="1500">
                <a:latin typeface="나눔고딕 Bold" pitchFamily="50" charset="-127"/>
                <a:ea typeface="나눔고딕 Bold" pitchFamily="50" charset="-127"/>
              </a:rPr>
              <a:t>(</a:t>
            </a:r>
            <a:r>
              <a:rPr kumimoji="0" lang="ko-KR" altLang="en-US" sz="1500">
                <a:latin typeface="나눔고딕 Bold" pitchFamily="50" charset="-127"/>
                <a:ea typeface="나눔고딕 Bold" pitchFamily="50" charset="-127"/>
              </a:rPr>
              <a:t>상품</a:t>
            </a:r>
            <a:r>
              <a:rPr kumimoji="0" lang="en-US" altLang="ko-KR" sz="1500">
                <a:latin typeface="나눔고딕 Bold" pitchFamily="50" charset="-127"/>
                <a:ea typeface="나눔고딕 Bold" pitchFamily="50" charset="-127"/>
              </a:rPr>
              <a:t>+</a:t>
            </a:r>
            <a:r>
              <a:rPr kumimoji="0" lang="ko-KR" altLang="en-US" sz="1500">
                <a:latin typeface="나눔고딕 Bold" pitchFamily="50" charset="-127"/>
                <a:ea typeface="나눔고딕 Bold" pitchFamily="50" charset="-127"/>
              </a:rPr>
              <a:t>서비스</a:t>
            </a:r>
            <a:r>
              <a:rPr kumimoji="0" lang="en-US" altLang="ko-KR" sz="1500">
                <a:latin typeface="나눔고딕 Bold" pitchFamily="50" charset="-127"/>
                <a:ea typeface="나눔고딕 Bold" pitchFamily="50" charset="-127"/>
              </a:rPr>
              <a:t>)</a:t>
            </a:r>
            <a:r>
              <a:rPr kumimoji="0" lang="ko-KR" altLang="en-US" sz="1500">
                <a:latin typeface="나눔고딕 Bold" pitchFamily="50" charset="-127"/>
                <a:ea typeface="나눔고딕 Bold" pitchFamily="50" charset="-127"/>
              </a:rPr>
              <a:t>는 </a:t>
            </a:r>
            <a:r>
              <a:rPr kumimoji="0" lang="en-US" altLang="ko-KR" sz="1500">
                <a:latin typeface="나눔고딕 Bold" pitchFamily="50" charset="-127"/>
                <a:ea typeface="나눔고딕 Bold" pitchFamily="50" charset="-127"/>
              </a:rPr>
              <a:t>200~250</a:t>
            </a:r>
            <a:r>
              <a:rPr kumimoji="0" lang="ko-KR" altLang="en-US" sz="1500">
                <a:latin typeface="나눔고딕 Bold" pitchFamily="50" charset="-127"/>
                <a:ea typeface="나눔고딕 Bold" pitchFamily="50" charset="-127"/>
              </a:rPr>
              <a:t>억 달러 흑자 전망</a:t>
            </a:r>
            <a:endParaRPr kumimoji="0" lang="en-US" altLang="ko-KR" sz="1500"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22535" name="TextBox 6"/>
          <p:cNvSpPr txBox="1">
            <a:spLocks noChangeArrowheads="1"/>
          </p:cNvSpPr>
          <p:nvPr/>
        </p:nvSpPr>
        <p:spPr bwMode="auto">
          <a:xfrm>
            <a:off x="5572125" y="2071688"/>
            <a:ext cx="157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>
                <a:latin typeface="맑은 고딕" pitchFamily="50" charset="-127"/>
                <a:ea typeface="맑은 고딕" pitchFamily="50" charset="-127"/>
              </a:rPr>
              <a:t>IMF </a:t>
            </a:r>
            <a:r>
              <a:rPr kumimoji="0" lang="ko-KR" altLang="en-US" b="1">
                <a:latin typeface="맑은 고딕" pitchFamily="50" charset="-127"/>
                <a:ea typeface="맑은 고딕" pitchFamily="50" charset="-127"/>
              </a:rPr>
              <a:t>전망치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 경제 전망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71504"/>
          </a:xfrm>
        </p:spPr>
        <p:txBody>
          <a:bodyPr/>
          <a:lstStyle/>
          <a:p>
            <a:r>
              <a:rPr lang="ko-KR" altLang="en-US" dirty="0" smtClean="0"/>
              <a:t>재벌 대기업들의 경쟁력</a:t>
            </a:r>
            <a:r>
              <a:rPr lang="en-US" altLang="ko-KR" dirty="0" smtClean="0"/>
              <a:t>?</a:t>
            </a:r>
          </a:p>
          <a:p>
            <a:endParaRPr lang="ko-KR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38568" t="14674" r="32951" b="36413"/>
          <a:stretch>
            <a:fillRect/>
          </a:stretch>
        </p:blipFill>
        <p:spPr bwMode="auto">
          <a:xfrm>
            <a:off x="428595" y="1714488"/>
            <a:ext cx="3643339" cy="2732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 l="39320" t="33695" r="33386" b="18750"/>
          <a:stretch>
            <a:fillRect/>
          </a:stretch>
        </p:blipFill>
        <p:spPr bwMode="auto">
          <a:xfrm>
            <a:off x="4429124" y="1714488"/>
            <a:ext cx="3571900" cy="27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857356" y="1571612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 smtClean="0"/>
              <a:t>삼성전자</a:t>
            </a:r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286380" y="1500174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 err="1" smtClean="0"/>
              <a:t>현대차</a:t>
            </a:r>
            <a:endParaRPr lang="ko-KR" altLang="en-US" sz="15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42910" y="4572009"/>
            <a:ext cx="75724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dirty="0" err="1" smtClean="0"/>
              <a:t>도요타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현대차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폭스바겐의</a:t>
            </a:r>
            <a:r>
              <a:rPr lang="ko-KR" altLang="en-US" dirty="0" smtClean="0"/>
              <a:t> 차이점</a:t>
            </a:r>
            <a:endParaRPr lang="en-US" altLang="ko-KR" dirty="0" smtClean="0"/>
          </a:p>
          <a:p>
            <a:pPr lvl="1">
              <a:lnSpc>
                <a:spcPct val="150000"/>
              </a:lnSpc>
              <a:buFontTx/>
              <a:buChar char="-"/>
            </a:pPr>
            <a:r>
              <a:rPr lang="ko-KR" altLang="en-US" dirty="0" smtClean="0"/>
              <a:t> </a:t>
            </a:r>
            <a:r>
              <a:rPr lang="ko-KR" altLang="en-US" dirty="0" err="1" smtClean="0"/>
              <a:t>도요타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미국 시장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글로벌 </a:t>
            </a:r>
            <a:r>
              <a:rPr lang="ko-KR" altLang="en-US" dirty="0" err="1" smtClean="0"/>
              <a:t>아웃소싱</a:t>
            </a:r>
            <a:r>
              <a:rPr lang="en-US" altLang="ko-KR" dirty="0" smtClean="0"/>
              <a:t>+</a:t>
            </a:r>
            <a:r>
              <a:rPr lang="ko-KR" altLang="en-US" dirty="0" smtClean="0"/>
              <a:t>무차별적 비용절감</a:t>
            </a:r>
            <a:endParaRPr lang="en-US" altLang="ko-KR" dirty="0" smtClean="0"/>
          </a:p>
          <a:p>
            <a:pPr lvl="1">
              <a:lnSpc>
                <a:spcPct val="150000"/>
              </a:lnSpc>
              <a:buFontTx/>
              <a:buChar char="-"/>
            </a:pPr>
            <a:r>
              <a:rPr lang="ko-KR" altLang="en-US" dirty="0" smtClean="0"/>
              <a:t> </a:t>
            </a:r>
            <a:r>
              <a:rPr lang="ko-KR" altLang="en-US" dirty="0" err="1" smtClean="0"/>
              <a:t>폭스바겐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신흥시장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국내적 </a:t>
            </a:r>
            <a:r>
              <a:rPr lang="ko-KR" altLang="en-US" dirty="0" err="1" smtClean="0"/>
              <a:t>코포라티즘</a:t>
            </a:r>
            <a:r>
              <a:rPr lang="en-US" altLang="ko-KR" dirty="0" smtClean="0"/>
              <a:t>+</a:t>
            </a:r>
            <a:r>
              <a:rPr lang="ko-KR" altLang="en-US" dirty="0" smtClean="0"/>
              <a:t>국외적 비용절감</a:t>
            </a:r>
            <a:endParaRPr lang="en-US" altLang="ko-KR" dirty="0" smtClean="0"/>
          </a:p>
          <a:p>
            <a:pPr lvl="1">
              <a:lnSpc>
                <a:spcPct val="150000"/>
              </a:lnSpc>
              <a:buFontTx/>
              <a:buChar char="-"/>
            </a:pPr>
            <a:r>
              <a:rPr lang="en-US" altLang="ko-KR" dirty="0" smtClean="0"/>
              <a:t> </a:t>
            </a:r>
            <a:r>
              <a:rPr lang="ko-KR" altLang="en-US" dirty="0" err="1" smtClean="0"/>
              <a:t>현대차</a:t>
            </a:r>
            <a:r>
              <a:rPr lang="en-US" altLang="ko-KR" dirty="0" smtClean="0"/>
              <a:t>: </a:t>
            </a:r>
            <a:r>
              <a:rPr lang="ko-KR" altLang="en-US" dirty="0" smtClean="0"/>
              <a:t>미국 시장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국내 하청 체계 </a:t>
            </a:r>
            <a:r>
              <a:rPr lang="en-US" altLang="ko-KR" dirty="0" smtClean="0"/>
              <a:t>+ </a:t>
            </a:r>
            <a:r>
              <a:rPr lang="ko-KR" altLang="en-US" dirty="0" smtClean="0"/>
              <a:t>국내 비용 전가 체계</a:t>
            </a:r>
            <a:endParaRPr lang="ko-KR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 사회운동 전략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2009</a:t>
            </a:r>
            <a:r>
              <a:rPr lang="ko-KR" altLang="en-US" dirty="0" smtClean="0"/>
              <a:t>년 세계 주요 흐름</a:t>
            </a:r>
            <a:endParaRPr lang="en-US" altLang="ko-KR" dirty="0" smtClean="0"/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미국 실리주의 노동운동의 파탄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전미자동차노조 </a:t>
            </a:r>
            <a:r>
              <a:rPr lang="en-US" altLang="ko-KR" dirty="0" smtClean="0"/>
              <a:t>:  2000</a:t>
            </a:r>
            <a:r>
              <a:rPr lang="ko-KR" altLang="en-US" dirty="0" smtClean="0"/>
              <a:t>년대 대규모 구조조정 합의를 대가로 받아낸 퇴직자건강보험기금 모두 </a:t>
            </a:r>
            <a:r>
              <a:rPr lang="ko-KR" altLang="en-US" dirty="0" err="1" smtClean="0"/>
              <a:t>지엠과</a:t>
            </a:r>
            <a:r>
              <a:rPr lang="ko-KR" altLang="en-US" dirty="0" smtClean="0"/>
              <a:t> 크라이슬러에 출자</a:t>
            </a:r>
            <a:r>
              <a:rPr lang="en-US" altLang="ko-KR" dirty="0" smtClean="0"/>
              <a:t>. 3</a:t>
            </a:r>
            <a:r>
              <a:rPr lang="ko-KR" altLang="en-US" dirty="0" err="1" smtClean="0"/>
              <a:t>만여명</a:t>
            </a:r>
            <a:r>
              <a:rPr lang="ko-KR" altLang="en-US" dirty="0" smtClean="0"/>
              <a:t> 규모의 정리해고</a:t>
            </a:r>
            <a:r>
              <a:rPr lang="en-US" altLang="ko-KR" dirty="0" smtClean="0"/>
              <a:t> </a:t>
            </a:r>
            <a:r>
              <a:rPr lang="ko-KR" altLang="en-US" dirty="0" smtClean="0"/>
              <a:t>합의</a:t>
            </a:r>
            <a:r>
              <a:rPr lang="en-US" altLang="ko-KR" dirty="0" smtClean="0"/>
              <a:t>. </a:t>
            </a:r>
            <a:r>
              <a:rPr lang="ko-KR" altLang="en-US" dirty="0" smtClean="0"/>
              <a:t>포드 </a:t>
            </a:r>
            <a:r>
              <a:rPr lang="en-US" altLang="ko-KR" dirty="0" smtClean="0"/>
              <a:t>15</a:t>
            </a:r>
            <a:r>
              <a:rPr lang="ko-KR" altLang="en-US" dirty="0" smtClean="0"/>
              <a:t>년간 </a:t>
            </a:r>
            <a:r>
              <a:rPr lang="ko-KR" altLang="en-US" dirty="0" err="1" smtClean="0"/>
              <a:t>무쟁의</a:t>
            </a:r>
            <a:r>
              <a:rPr lang="ko-KR" altLang="en-US" dirty="0" smtClean="0"/>
              <a:t> 합의</a:t>
            </a:r>
            <a:r>
              <a:rPr lang="en-US" altLang="ko-KR" dirty="0" smtClean="0"/>
              <a:t>.</a:t>
            </a:r>
          </a:p>
          <a:p>
            <a:pPr lvl="2">
              <a:lnSpc>
                <a:spcPct val="150000"/>
              </a:lnSpc>
            </a:pPr>
            <a:endParaRPr lang="en-US" altLang="ko-KR" dirty="0" smtClean="0"/>
          </a:p>
          <a:p>
            <a:pPr lvl="1">
              <a:lnSpc>
                <a:spcPct val="150000"/>
              </a:lnSpc>
            </a:pPr>
            <a:r>
              <a:rPr lang="ko-KR" altLang="en-US" dirty="0" err="1" smtClean="0"/>
              <a:t>범유럽주의에서</a:t>
            </a:r>
            <a:r>
              <a:rPr lang="ko-KR" altLang="en-US" dirty="0" smtClean="0"/>
              <a:t> 국가별 고립주의로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더 나은 유럽을 향한 연대에서 국가별 생산 경쟁으로 </a:t>
            </a:r>
            <a:r>
              <a:rPr lang="en-US" altLang="ko-KR" dirty="0" smtClean="0"/>
              <a:t>(ex. </a:t>
            </a:r>
            <a:r>
              <a:rPr lang="ko-KR" altLang="en-US" dirty="0" err="1" smtClean="0"/>
              <a:t>오펠</a:t>
            </a:r>
            <a:r>
              <a:rPr lang="ko-KR" altLang="en-US" dirty="0" smtClean="0"/>
              <a:t> 구조조정 대응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그리스 사태에 대한 태도</a:t>
            </a:r>
            <a:r>
              <a:rPr lang="en-US" altLang="ko-KR" dirty="0" smtClean="0"/>
              <a:t>)</a:t>
            </a:r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독일</a:t>
            </a:r>
            <a:r>
              <a:rPr lang="en-US" altLang="ko-KR" dirty="0" smtClean="0"/>
              <a:t>:</a:t>
            </a:r>
            <a:r>
              <a:rPr lang="ko-KR" altLang="en-US" dirty="0" smtClean="0"/>
              <a:t> 노동자 운동의 보수화 </a:t>
            </a:r>
            <a:r>
              <a:rPr lang="en-US" altLang="ko-KR" dirty="0" smtClean="0"/>
              <a:t>(</a:t>
            </a:r>
            <a:r>
              <a:rPr lang="ko-KR" altLang="en-US" dirty="0" smtClean="0"/>
              <a:t>탈정치화 가속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고립주의 확대</a:t>
            </a:r>
            <a:r>
              <a:rPr lang="en-US" altLang="ko-KR" dirty="0" smtClean="0"/>
              <a:t>)</a:t>
            </a:r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이탈리아</a:t>
            </a:r>
            <a:r>
              <a:rPr lang="en-US" altLang="ko-KR" dirty="0" smtClean="0"/>
              <a:t>: </a:t>
            </a:r>
            <a:r>
              <a:rPr lang="ko-KR" altLang="en-US" dirty="0" smtClean="0"/>
              <a:t>계속되는 무기력과 정부의 </a:t>
            </a:r>
            <a:r>
              <a:rPr lang="ko-KR" altLang="en-US" dirty="0" err="1" smtClean="0"/>
              <a:t>반노조</a:t>
            </a:r>
            <a:r>
              <a:rPr lang="ko-KR" altLang="en-US" dirty="0" smtClean="0"/>
              <a:t> 정책 </a:t>
            </a:r>
            <a:endParaRPr lang="ko-KR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 사회운동 전략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4282" y="1142984"/>
            <a:ext cx="8643998" cy="507209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쟁점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노동자운동의 </a:t>
            </a:r>
            <a:r>
              <a:rPr lang="ko-KR" altLang="en-US" dirty="0" err="1" smtClean="0"/>
              <a:t>재정치화와</a:t>
            </a:r>
            <a:r>
              <a:rPr lang="ko-KR" altLang="en-US" dirty="0" smtClean="0"/>
              <a:t> 대안세력화</a:t>
            </a:r>
            <a:endParaRPr lang="en-US" altLang="ko-KR" dirty="0" smtClean="0"/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정부 경제 정책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재정 적자에 대한 비판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무조건적 복지 주장보다는 세입 세출의 계급성 폭로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출구 전략에 대한 좌파적 대안 </a:t>
            </a:r>
            <a:r>
              <a:rPr lang="en-US" altLang="ko-KR" dirty="0" smtClean="0"/>
              <a:t>:  </a:t>
            </a:r>
            <a:r>
              <a:rPr lang="ko-KR" altLang="en-US" dirty="0" smtClean="0"/>
              <a:t>금리 인상과 같은 </a:t>
            </a:r>
            <a:r>
              <a:rPr lang="ko-KR" altLang="en-US" dirty="0" err="1" smtClean="0"/>
              <a:t>신자유주의적</a:t>
            </a:r>
            <a:r>
              <a:rPr lang="ko-KR" altLang="en-US" dirty="0" smtClean="0"/>
              <a:t> 대안보다는 금융 수익에 대한 사회적 환수에 대해 주장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재벌 중심 비용 전가 체계 비판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국민경제와 괴리된 재벌 수익에 대한 사회적 환수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중소영세사업장에 대한 보호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err="1" smtClean="0"/>
              <a:t>초국적</a:t>
            </a:r>
            <a:r>
              <a:rPr lang="ko-KR" altLang="en-US" dirty="0" smtClean="0"/>
              <a:t> 자본 이동과 정부 </a:t>
            </a:r>
            <a:r>
              <a:rPr lang="ko-KR" altLang="en-US" dirty="0" err="1" smtClean="0"/>
              <a:t>무규제</a:t>
            </a:r>
            <a:r>
              <a:rPr lang="ko-KR" altLang="en-US" dirty="0" smtClean="0"/>
              <a:t> 비판 </a:t>
            </a:r>
            <a:endParaRPr lang="en-US" altLang="ko-KR" dirty="0" smtClean="0"/>
          </a:p>
          <a:p>
            <a:pPr lvl="1">
              <a:lnSpc>
                <a:spcPct val="150000"/>
              </a:lnSpc>
            </a:pPr>
            <a:r>
              <a:rPr lang="ko-KR" altLang="en-US" dirty="0" smtClean="0"/>
              <a:t>노동권 방어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노동조합 탄압에 대한 공동 대응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법정 최저임금 등 다수 노동자의 임금 인상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연대를 중심에 둔 </a:t>
            </a:r>
            <a:r>
              <a:rPr lang="ko-KR" altLang="en-US" dirty="0" err="1" smtClean="0"/>
              <a:t>임단협</a:t>
            </a:r>
            <a:r>
              <a:rPr lang="ko-KR" altLang="en-US" dirty="0" smtClean="0"/>
              <a:t> 교섭</a:t>
            </a:r>
            <a:endParaRPr lang="ko-KR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쟁점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노동자운동의 </a:t>
            </a:r>
            <a:r>
              <a:rPr lang="ko-KR" altLang="en-US" dirty="0" err="1" smtClean="0"/>
              <a:t>재정치화와</a:t>
            </a:r>
            <a:r>
              <a:rPr lang="ko-KR" altLang="en-US" dirty="0" smtClean="0"/>
              <a:t> 대안세력화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계속</a:t>
            </a:r>
            <a:r>
              <a:rPr lang="en-US" altLang="ko-KR" dirty="0" smtClean="0"/>
              <a:t>)</a:t>
            </a:r>
          </a:p>
          <a:p>
            <a:pPr lvl="1"/>
            <a:endParaRPr lang="en-US" altLang="ko-KR" dirty="0" smtClean="0"/>
          </a:p>
          <a:p>
            <a:pPr lvl="1"/>
            <a:r>
              <a:rPr lang="ko-KR" altLang="en-US" dirty="0" smtClean="0"/>
              <a:t>조직 체계 논의에서 투쟁 의제 논의 중심으로</a:t>
            </a:r>
            <a:endParaRPr lang="en-US" altLang="ko-KR" dirty="0" smtClean="0"/>
          </a:p>
          <a:p>
            <a:pPr lvl="2"/>
            <a:r>
              <a:rPr lang="ko-KR" altLang="en-US" dirty="0" err="1" smtClean="0"/>
              <a:t>산별노조</a:t>
            </a:r>
            <a:r>
              <a:rPr lang="ko-KR" altLang="en-US" dirty="0" smtClean="0"/>
              <a:t> 등 </a:t>
            </a:r>
            <a:r>
              <a:rPr lang="ko-KR" altLang="en-US" dirty="0" err="1" smtClean="0"/>
              <a:t>과잉된</a:t>
            </a:r>
            <a:r>
              <a:rPr lang="ko-KR" altLang="en-US" dirty="0" smtClean="0"/>
              <a:t> 조직 모델 논의보다 산업적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경제적 투쟁 의제 논의 필요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 무리한 기업별 노조의 전환보다는 공동 투쟁을 중심으로 노조 정체성을 새롭게 만들어 낼 필요</a:t>
            </a:r>
            <a:r>
              <a:rPr lang="en-US" altLang="ko-KR" dirty="0" smtClean="0"/>
              <a:t>.</a:t>
            </a:r>
          </a:p>
          <a:p>
            <a:pPr lvl="2"/>
            <a:endParaRPr lang="en-US" altLang="ko-KR" dirty="0" smtClean="0"/>
          </a:p>
          <a:p>
            <a:pPr lvl="1"/>
            <a:r>
              <a:rPr lang="ko-KR" altLang="en-US" dirty="0" err="1" smtClean="0"/>
              <a:t>반엠비연합에서</a:t>
            </a:r>
            <a:r>
              <a:rPr lang="ko-KR" altLang="en-US" dirty="0" smtClean="0"/>
              <a:t> 반신자유주의연대로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민주당이 선거에서 승리해도 얻는 것이 없는 민중운동진영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중단기적으로 노동자 운동이 어떠한 정치적 포지션을 잡는지가 중요</a:t>
            </a:r>
            <a:r>
              <a:rPr lang="en-US" altLang="ko-KR" dirty="0" smtClean="0"/>
              <a:t>.</a:t>
            </a:r>
          </a:p>
          <a:p>
            <a:pPr lvl="2"/>
            <a:endParaRPr lang="en-US" altLang="ko-KR" dirty="0" smtClean="0"/>
          </a:p>
          <a:p>
            <a:pPr lvl="1"/>
            <a:r>
              <a:rPr lang="ko-KR" altLang="en-US" dirty="0" smtClean="0"/>
              <a:t>대중적 대안세계화 교육 운동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경제 위기 이후 범국민 경제 배우기 열풍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하지만 좌파의 교육은 미약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미디어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현장 토론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노조 교육 시간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지역연대 토론회 등 다양한 교육 토론의 자리 필요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맑은 고딕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맑은 고딕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1934</TotalTime>
  <Words>1796</Words>
  <Application>Microsoft Office PowerPoint</Application>
  <PresentationFormat>화면 슬라이드 쇼(4:3)</PresentationFormat>
  <Paragraphs>267</Paragraphs>
  <Slides>29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0" baseType="lpstr">
      <vt:lpstr>Office 테마</vt:lpstr>
      <vt:lpstr>세계경제위기전망과  한국사회운동의 전략</vt:lpstr>
      <vt:lpstr>순서</vt:lpstr>
      <vt:lpstr>왜 경제 위기를 분석하나?</vt:lpstr>
      <vt:lpstr>왜 경제 위기를 분석하나? (계속)</vt:lpstr>
      <vt:lpstr>최근 경제 지표</vt:lpstr>
      <vt:lpstr>이번 경제위기와 대공황 비교</vt:lpstr>
      <vt:lpstr>경제위기에 대한 전망들</vt:lpstr>
      <vt:lpstr>경제위기에 대한 전망들 (계속)</vt:lpstr>
      <vt:lpstr>경제위기에 대한 전망들 (계속)</vt:lpstr>
      <vt:lpstr>자본주의를 분석하는 시각</vt:lpstr>
      <vt:lpstr>자본주의를 분석하는 시각 (계속)</vt:lpstr>
      <vt:lpstr>자본주의를 분석하는 시각 (계속)</vt:lpstr>
      <vt:lpstr>자본주의를 분석하는 시각 (계속)</vt:lpstr>
      <vt:lpstr>자본주의를 분석하는 시각 (계속)</vt:lpstr>
      <vt:lpstr>자본주의를 분석하는 시각 (계속)</vt:lpstr>
      <vt:lpstr>자본주의를 분석하는 시각 (계속)</vt:lpstr>
      <vt:lpstr>슬라이드 17</vt:lpstr>
      <vt:lpstr>슬라이드 18</vt:lpstr>
      <vt:lpstr>슬라이드 19</vt:lpstr>
      <vt:lpstr>남유럽 재정 위기</vt:lpstr>
      <vt:lpstr>남유럽 재정 위기(계속)</vt:lpstr>
      <vt:lpstr>남유럽 재정 위기(계속)</vt:lpstr>
      <vt:lpstr>남유럽 재정 위기(계속)</vt:lpstr>
      <vt:lpstr>남유럽 재정 위기(계속)</vt:lpstr>
      <vt:lpstr>한국 경제 전망</vt:lpstr>
      <vt:lpstr>한국 경제 전망 (계속)</vt:lpstr>
      <vt:lpstr>한국 사회운동 전략</vt:lpstr>
      <vt:lpstr>한국 사회운동 전략 (계속)</vt:lpstr>
      <vt:lpstr>슬라이드 29</vt:lpstr>
    </vt:vector>
  </TitlesOfParts>
  <Company>Samsung Electronics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세계경제위기전망과  한국사회운동의 전략</dc:title>
  <dc:creator>jwhan</dc:creator>
  <cp:lastModifiedBy>jwhan</cp:lastModifiedBy>
  <cp:revision>25</cp:revision>
  <dcterms:created xsi:type="dcterms:W3CDTF">2010-06-04T03:44:18Z</dcterms:created>
  <dcterms:modified xsi:type="dcterms:W3CDTF">2010-06-06T08:54:31Z</dcterms:modified>
</cp:coreProperties>
</file>