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87" r:id="rId6"/>
    <p:sldId id="288" r:id="rId7"/>
    <p:sldId id="310" r:id="rId8"/>
    <p:sldId id="289" r:id="rId9"/>
    <p:sldId id="309" r:id="rId10"/>
    <p:sldId id="290" r:id="rId11"/>
    <p:sldId id="306" r:id="rId12"/>
    <p:sldId id="307" r:id="rId13"/>
    <p:sldId id="291" r:id="rId14"/>
    <p:sldId id="261" r:id="rId15"/>
    <p:sldId id="292" r:id="rId16"/>
    <p:sldId id="260" r:id="rId17"/>
    <p:sldId id="294" r:id="rId18"/>
    <p:sldId id="315" r:id="rId19"/>
    <p:sldId id="293" r:id="rId20"/>
    <p:sldId id="295" r:id="rId21"/>
    <p:sldId id="312" r:id="rId22"/>
    <p:sldId id="305" r:id="rId23"/>
    <p:sldId id="264" r:id="rId24"/>
    <p:sldId id="265" r:id="rId25"/>
    <p:sldId id="266" r:id="rId26"/>
    <p:sldId id="267" r:id="rId27"/>
    <p:sldId id="286" r:id="rId28"/>
    <p:sldId id="268" r:id="rId29"/>
    <p:sldId id="269" r:id="rId30"/>
    <p:sldId id="304" r:id="rId31"/>
    <p:sldId id="285" r:id="rId32"/>
    <p:sldId id="272" r:id="rId33"/>
    <p:sldId id="274" r:id="rId34"/>
    <p:sldId id="275" r:id="rId35"/>
    <p:sldId id="276" r:id="rId36"/>
    <p:sldId id="277" r:id="rId37"/>
    <p:sldId id="278" r:id="rId38"/>
    <p:sldId id="279" r:id="rId39"/>
    <p:sldId id="280" r:id="rId40"/>
    <p:sldId id="281" r:id="rId41"/>
    <p:sldId id="319" r:id="rId42"/>
    <p:sldId id="320" r:id="rId43"/>
    <p:sldId id="321" r:id="rId44"/>
    <p:sldId id="317" r:id="rId45"/>
    <p:sldId id="318" r:id="rId46"/>
    <p:sldId id="282" r:id="rId47"/>
    <p:sldId id="316" r:id="rId48"/>
    <p:sldId id="283" r:id="rId49"/>
  </p:sldIdLst>
  <p:sldSz cx="9144000" cy="6858000" type="screen4x3"/>
  <p:notesSz cx="6735763" cy="98663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9" autoAdjust="0"/>
    <p:restoredTop sz="94660"/>
  </p:normalViewPr>
  <p:slideViewPr>
    <p:cSldViewPr>
      <p:cViewPr varScale="1">
        <p:scale>
          <a:sx n="73" d="100"/>
          <a:sy n="73" d="100"/>
        </p:scale>
        <p:origin x="-10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heet1" TargetMode="External"/><Relationship Id="rId2" Type="http://schemas.openxmlformats.org/officeDocument/2006/relationships/image" Target="../media/image5.jpeg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Z:\mydoc\&#49324;&#54924;&#50868;&#46041;\Project\&#54868;&#47932;\&#52968;&#53580;&#51060;&#45320;&#47932;&#46041;&#47049;2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9.587741794141523E-2"/>
          <c:y val="4.3284677134656516E-2"/>
          <c:w val="0.88011821762869091"/>
          <c:h val="0.91732928120827062"/>
        </c:manualLayout>
      </c:layout>
      <c:lineChart>
        <c:grouping val="standard"/>
        <c:ser>
          <c:idx val="0"/>
          <c:order val="0"/>
          <c:spPr>
            <a:ln w="38100"/>
          </c:spPr>
          <c:marker>
            <c:symbol val="none"/>
          </c:marker>
          <c:cat>
            <c:strRef>
              <c:f>Sheet1!$A$12:$A$25</c:f>
              <c:strCache>
                <c:ptCount val="14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</c:strCache>
            </c:strRef>
          </c:cat>
          <c:val>
            <c:numRef>
              <c:f>Sheet1!$B$12:$B$25</c:f>
              <c:numCache>
                <c:formatCode>General</c:formatCode>
                <c:ptCount val="14"/>
                <c:pt idx="0">
                  <c:v>9.2000000000000011</c:v>
                </c:pt>
                <c:pt idx="1">
                  <c:v>7</c:v>
                </c:pt>
                <c:pt idx="2">
                  <c:v>4.7</c:v>
                </c:pt>
                <c:pt idx="3">
                  <c:v>-6.9</c:v>
                </c:pt>
                <c:pt idx="4">
                  <c:v>9.5</c:v>
                </c:pt>
                <c:pt idx="5">
                  <c:v>8.5</c:v>
                </c:pt>
                <c:pt idx="6" formatCode="#,##0_ ">
                  <c:v>4</c:v>
                </c:pt>
                <c:pt idx="7" formatCode="#,##0.0_ ">
                  <c:v>7.2</c:v>
                </c:pt>
                <c:pt idx="8" formatCode="#,##0.0_ ">
                  <c:v>2.8</c:v>
                </c:pt>
                <c:pt idx="9" formatCode="#,##0.0_ ">
                  <c:v>4.5999999999999996</c:v>
                </c:pt>
                <c:pt idx="10" formatCode="#,##0_ ">
                  <c:v>4</c:v>
                </c:pt>
                <c:pt idx="11" formatCode="#,##0.0_ ">
                  <c:v>5.2</c:v>
                </c:pt>
                <c:pt idx="12" formatCode="#,##0.0_ ">
                  <c:v>5.0999999999999996</c:v>
                </c:pt>
                <c:pt idx="13" formatCode="#,##0.0_ ">
                  <c:v>2.2000000000000002</c:v>
                </c:pt>
              </c:numCache>
            </c:numRef>
          </c:val>
          <c:smooth val="1"/>
        </c:ser>
        <c:marker val="1"/>
        <c:axId val="53457664"/>
        <c:axId val="49816320"/>
      </c:lineChart>
      <c:catAx>
        <c:axId val="53457664"/>
        <c:scaling>
          <c:orientation val="minMax"/>
        </c:scaling>
        <c:axPos val="b"/>
        <c:tickLblPos val="nextTo"/>
        <c:crossAx val="49816320"/>
        <c:crosses val="autoZero"/>
        <c:auto val="1"/>
        <c:lblAlgn val="ctr"/>
        <c:lblOffset val="100"/>
      </c:catAx>
      <c:valAx>
        <c:axId val="49816320"/>
        <c:scaling>
          <c:orientation val="minMax"/>
        </c:scaling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ko-KR" altLang="en-US"/>
                  <a:t>경제성장률</a:t>
                </a:r>
                <a:r>
                  <a:rPr lang="en-US" altLang="ko-KR"/>
                  <a:t>(%)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8.9470812875068223E-2"/>
              <c:y val="1.2105109668309058E-2"/>
            </c:manualLayout>
          </c:layout>
        </c:title>
        <c:numFmt formatCode="General" sourceLinked="1"/>
        <c:tickLblPos val="nextTo"/>
        <c:crossAx val="53457664"/>
        <c:crosses val="autoZero"/>
        <c:crossBetween val="between"/>
      </c:valAx>
      <c:spPr>
        <a:blipFill>
          <a:blip xmlns:r="http://schemas.openxmlformats.org/officeDocument/2006/relationships" r:embed="rId2"/>
          <a:tile tx="0" ty="0" sx="100000" sy="100000" flip="none" algn="tl"/>
        </a:blipFill>
      </c:spPr>
    </c:plotArea>
    <c:plotVisOnly val="1"/>
  </c:chart>
  <c:externalData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0"/>
          <c:order val="0"/>
          <c:marker>
            <c:symbol val="none"/>
          </c:marker>
          <c:cat>
            <c:multiLvlStrRef>
              <c:f>컨테이너물동량2!$A$2:$B$21</c:f>
              <c:multiLvlStrCache>
                <c:ptCount val="20"/>
                <c:lvl>
                  <c:pt idx="0">
                    <c:v>1월</c:v>
                  </c:pt>
                  <c:pt idx="1">
                    <c:v>2월</c:v>
                  </c:pt>
                  <c:pt idx="2">
                    <c:v>3월</c:v>
                  </c:pt>
                  <c:pt idx="3">
                    <c:v>4월</c:v>
                  </c:pt>
                  <c:pt idx="4">
                    <c:v>5월</c:v>
                  </c:pt>
                  <c:pt idx="5">
                    <c:v>6월</c:v>
                  </c:pt>
                  <c:pt idx="6">
                    <c:v>7월</c:v>
                  </c:pt>
                  <c:pt idx="7">
                    <c:v>8월</c:v>
                  </c:pt>
                  <c:pt idx="8">
                    <c:v>9월</c:v>
                  </c:pt>
                  <c:pt idx="9">
                    <c:v>10월</c:v>
                  </c:pt>
                  <c:pt idx="10">
                    <c:v>11월</c:v>
                  </c:pt>
                  <c:pt idx="11">
                    <c:v>12월</c:v>
                  </c:pt>
                  <c:pt idx="12">
                    <c:v>1월</c:v>
                  </c:pt>
                  <c:pt idx="13">
                    <c:v>2월</c:v>
                  </c:pt>
                  <c:pt idx="14">
                    <c:v>3월</c:v>
                  </c:pt>
                  <c:pt idx="15">
                    <c:v>4월</c:v>
                  </c:pt>
                  <c:pt idx="16">
                    <c:v>5월</c:v>
                  </c:pt>
                  <c:pt idx="17">
                    <c:v>6월</c:v>
                  </c:pt>
                  <c:pt idx="18">
                    <c:v>7월</c:v>
                  </c:pt>
                  <c:pt idx="19">
                    <c:v>8월</c:v>
                  </c:pt>
                </c:lvl>
                <c:lvl>
                  <c:pt idx="0">
                    <c:v>2008년</c:v>
                  </c:pt>
                  <c:pt idx="12">
                    <c:v>2009년</c:v>
                  </c:pt>
                </c:lvl>
              </c:multiLvlStrCache>
            </c:multiLvlStrRef>
          </c:cat>
          <c:val>
            <c:numRef>
              <c:f>컨테이너물동량2!$I$2:$I$21</c:f>
              <c:numCache>
                <c:formatCode>General</c:formatCode>
                <c:ptCount val="20"/>
                <c:pt idx="0">
                  <c:v>958110</c:v>
                </c:pt>
                <c:pt idx="1">
                  <c:v>874460</c:v>
                </c:pt>
                <c:pt idx="2">
                  <c:v>1115449</c:v>
                </c:pt>
                <c:pt idx="3">
                  <c:v>1045487</c:v>
                </c:pt>
                <c:pt idx="4">
                  <c:v>1033839</c:v>
                </c:pt>
                <c:pt idx="5">
                  <c:v>939747</c:v>
                </c:pt>
                <c:pt idx="6">
                  <c:v>1061361</c:v>
                </c:pt>
                <c:pt idx="7">
                  <c:v>1002486</c:v>
                </c:pt>
                <c:pt idx="8">
                  <c:v>970196</c:v>
                </c:pt>
                <c:pt idx="9">
                  <c:v>990323</c:v>
                </c:pt>
                <c:pt idx="10">
                  <c:v>850552</c:v>
                </c:pt>
                <c:pt idx="11">
                  <c:v>805880</c:v>
                </c:pt>
                <c:pt idx="12">
                  <c:v>698967</c:v>
                </c:pt>
                <c:pt idx="13">
                  <c:v>687823</c:v>
                </c:pt>
                <c:pt idx="14">
                  <c:v>840974</c:v>
                </c:pt>
                <c:pt idx="15">
                  <c:v>847418</c:v>
                </c:pt>
                <c:pt idx="16">
                  <c:v>861455</c:v>
                </c:pt>
                <c:pt idx="17">
                  <c:v>870998</c:v>
                </c:pt>
                <c:pt idx="18">
                  <c:v>894992</c:v>
                </c:pt>
                <c:pt idx="19">
                  <c:v>879216</c:v>
                </c:pt>
              </c:numCache>
            </c:numRef>
          </c:val>
        </c:ser>
        <c:marker val="1"/>
        <c:axId val="49115520"/>
        <c:axId val="49117056"/>
      </c:lineChart>
      <c:catAx>
        <c:axId val="49115520"/>
        <c:scaling>
          <c:orientation val="minMax"/>
        </c:scaling>
        <c:axPos val="b"/>
        <c:tickLblPos val="nextTo"/>
        <c:crossAx val="49117056"/>
        <c:crosses val="autoZero"/>
        <c:auto val="1"/>
        <c:lblAlgn val="ctr"/>
        <c:lblOffset val="100"/>
      </c:catAx>
      <c:valAx>
        <c:axId val="49117056"/>
        <c:scaling>
          <c:orientation val="minMax"/>
          <c:min val="600000"/>
        </c:scaling>
        <c:axPos val="l"/>
        <c:numFmt formatCode="#,##0;[Red]\-#,##0" sourceLinked="0"/>
        <c:tickLblPos val="nextTo"/>
        <c:crossAx val="49115520"/>
        <c:crosses val="autoZero"/>
        <c:crossBetween val="between"/>
      </c:valAx>
    </c:plotArea>
    <c:plotVisOnly val="1"/>
  </c:chart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5FB5D5-46FE-4EF1-9234-655D5DBA003A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9BDA036-0F58-45FF-9B37-EF6A4E990D2C}">
      <dgm:prSet phldrT="[텍스트]"/>
      <dgm:spPr/>
      <dgm:t>
        <a:bodyPr/>
        <a:lstStyle/>
        <a:p>
          <a:pPr latinLnBrk="1"/>
          <a:r>
            <a:rPr lang="ko-KR" altLang="en-US" dirty="0" smtClean="0"/>
            <a:t>미국 부동산 시장 급상승</a:t>
          </a:r>
          <a:endParaRPr lang="ko-KR" altLang="en-US" dirty="0"/>
        </a:p>
      </dgm:t>
    </dgm:pt>
    <dgm:pt modelId="{D822DB8A-3219-4282-B307-0CF60774677E}" type="parTrans" cxnId="{DE78C87B-E4D7-4BCA-A249-9B8035466203}">
      <dgm:prSet/>
      <dgm:spPr/>
      <dgm:t>
        <a:bodyPr/>
        <a:lstStyle/>
        <a:p>
          <a:pPr latinLnBrk="1"/>
          <a:endParaRPr lang="ko-KR" altLang="en-US"/>
        </a:p>
      </dgm:t>
    </dgm:pt>
    <dgm:pt modelId="{2A29F146-A033-4219-8093-E40FC6B1F3B1}" type="sibTrans" cxnId="{DE78C87B-E4D7-4BCA-A249-9B8035466203}">
      <dgm:prSet/>
      <dgm:spPr/>
      <dgm:t>
        <a:bodyPr/>
        <a:lstStyle/>
        <a:p>
          <a:pPr latinLnBrk="1"/>
          <a:endParaRPr lang="ko-KR" altLang="en-US"/>
        </a:p>
      </dgm:t>
    </dgm:pt>
    <dgm:pt modelId="{97F12758-1C58-41C7-999F-D7B1821807B0}">
      <dgm:prSet phldrT="[텍스트]"/>
      <dgm:spPr/>
      <dgm:t>
        <a:bodyPr/>
        <a:lstStyle/>
        <a:p>
          <a:pPr latinLnBrk="1"/>
          <a:r>
            <a:rPr lang="ko-KR" altLang="en-US" dirty="0" smtClean="0"/>
            <a:t>연봉</a:t>
          </a:r>
          <a:r>
            <a:rPr lang="en-US" altLang="ko-KR" dirty="0" smtClean="0"/>
            <a:t>2</a:t>
          </a:r>
          <a:r>
            <a:rPr lang="ko-KR" altLang="en-US" dirty="0" err="1" smtClean="0"/>
            <a:t>천만원</a:t>
          </a:r>
          <a:r>
            <a:rPr lang="ko-KR" altLang="en-US" dirty="0" smtClean="0"/>
            <a:t> 노동자</a:t>
          </a:r>
          <a:r>
            <a:rPr lang="en-US" altLang="ko-KR" dirty="0" smtClean="0"/>
            <a:t>, </a:t>
          </a:r>
        </a:p>
        <a:p>
          <a:pPr latinLnBrk="1"/>
          <a:r>
            <a:rPr lang="en-US" altLang="ko-KR" dirty="0" smtClean="0"/>
            <a:t>8</a:t>
          </a:r>
          <a:r>
            <a:rPr lang="ko-KR" altLang="en-US" dirty="0" err="1" smtClean="0"/>
            <a:t>천만원</a:t>
          </a:r>
          <a:r>
            <a:rPr lang="ko-KR" altLang="en-US" dirty="0" smtClean="0"/>
            <a:t> 빚내어 주택구매</a:t>
          </a:r>
          <a:endParaRPr lang="ko-KR" altLang="en-US" dirty="0"/>
        </a:p>
      </dgm:t>
    </dgm:pt>
    <dgm:pt modelId="{1D090210-3D79-4FA2-9CA1-934DA4CB3C44}" type="parTrans" cxnId="{71B9DFE1-A132-491A-8D73-C5B11CE446D3}">
      <dgm:prSet/>
      <dgm:spPr/>
      <dgm:t>
        <a:bodyPr/>
        <a:lstStyle/>
        <a:p>
          <a:pPr latinLnBrk="1"/>
          <a:endParaRPr lang="ko-KR" altLang="en-US"/>
        </a:p>
      </dgm:t>
    </dgm:pt>
    <dgm:pt modelId="{A4599487-2FED-4816-8EB3-A94589FF41A4}" type="sibTrans" cxnId="{71B9DFE1-A132-491A-8D73-C5B11CE446D3}">
      <dgm:prSet/>
      <dgm:spPr/>
      <dgm:t>
        <a:bodyPr/>
        <a:lstStyle/>
        <a:p>
          <a:pPr latinLnBrk="1"/>
          <a:endParaRPr lang="ko-KR" altLang="en-US"/>
        </a:p>
      </dgm:t>
    </dgm:pt>
    <dgm:pt modelId="{739A2803-DBCD-456E-9EAA-6DDF4EBAEEC7}">
      <dgm:prSet phldrT="[텍스트]"/>
      <dgm:spPr/>
      <dgm:t>
        <a:bodyPr/>
        <a:lstStyle/>
        <a:p>
          <a:pPr latinLnBrk="1"/>
          <a:r>
            <a:rPr lang="en-US" altLang="ko-KR" dirty="0" smtClean="0"/>
            <a:t>2</a:t>
          </a:r>
          <a:r>
            <a:rPr lang="ko-KR" altLang="en-US" dirty="0" smtClean="0"/>
            <a:t>년 후 </a:t>
          </a:r>
          <a:r>
            <a:rPr lang="en-US" altLang="ko-KR" dirty="0" smtClean="0"/>
            <a:t>1</a:t>
          </a:r>
          <a:r>
            <a:rPr lang="ko-KR" altLang="en-US" dirty="0" smtClean="0"/>
            <a:t>억 </a:t>
          </a:r>
          <a:r>
            <a:rPr lang="en-US" altLang="ko-KR" dirty="0" smtClean="0"/>
            <a:t>3</a:t>
          </a:r>
          <a:r>
            <a:rPr lang="ko-KR" altLang="en-US" dirty="0" smtClean="0"/>
            <a:t>천만 원 예상</a:t>
          </a:r>
          <a:r>
            <a:rPr lang="en-US" altLang="ko-KR" dirty="0" smtClean="0"/>
            <a:t>.  </a:t>
          </a:r>
          <a:r>
            <a:rPr lang="ko-KR" altLang="en-US" dirty="0" smtClean="0"/>
            <a:t>예상 차익인 </a:t>
          </a:r>
          <a:r>
            <a:rPr lang="en-US" altLang="ko-KR" dirty="0" smtClean="0"/>
            <a:t>5</a:t>
          </a:r>
          <a:r>
            <a:rPr lang="ko-KR" altLang="en-US" dirty="0" smtClean="0"/>
            <a:t>천만 원을 가지고 신용구매</a:t>
          </a:r>
          <a:endParaRPr lang="ko-KR" altLang="en-US" dirty="0"/>
        </a:p>
      </dgm:t>
    </dgm:pt>
    <dgm:pt modelId="{92245AF5-4644-4DB5-BCF7-1FBD0C4ADBE4}" type="parTrans" cxnId="{AA119B50-0CBD-4610-B79C-5437F51EEBCB}">
      <dgm:prSet/>
      <dgm:spPr/>
      <dgm:t>
        <a:bodyPr/>
        <a:lstStyle/>
        <a:p>
          <a:pPr latinLnBrk="1"/>
          <a:endParaRPr lang="ko-KR" altLang="en-US"/>
        </a:p>
      </dgm:t>
    </dgm:pt>
    <dgm:pt modelId="{11BAECCB-DAAF-4D15-8E35-76DDE3F80937}" type="sibTrans" cxnId="{AA119B50-0CBD-4610-B79C-5437F51EEBCB}">
      <dgm:prSet/>
      <dgm:spPr/>
      <dgm:t>
        <a:bodyPr/>
        <a:lstStyle/>
        <a:p>
          <a:pPr latinLnBrk="1"/>
          <a:endParaRPr lang="ko-KR" altLang="en-US"/>
        </a:p>
      </dgm:t>
    </dgm:pt>
    <dgm:pt modelId="{3E708865-7842-4A88-A95F-7F45C50D825F}">
      <dgm:prSet phldrT="[텍스트]"/>
      <dgm:spPr/>
      <dgm:t>
        <a:bodyPr/>
        <a:lstStyle/>
        <a:p>
          <a:pPr latinLnBrk="1"/>
          <a:r>
            <a:rPr lang="ko-KR" altLang="en-US" dirty="0" smtClean="0"/>
            <a:t>자동차 새로 뽑고</a:t>
          </a:r>
          <a:r>
            <a:rPr lang="en-US" altLang="ko-KR" dirty="0" smtClean="0"/>
            <a:t>, </a:t>
          </a:r>
          <a:r>
            <a:rPr lang="ko-KR" altLang="en-US" dirty="0" smtClean="0"/>
            <a:t>두 배로 먹고</a:t>
          </a:r>
          <a:r>
            <a:rPr lang="en-US" altLang="ko-KR" dirty="0" smtClean="0"/>
            <a:t>, </a:t>
          </a:r>
        </a:p>
        <a:p>
          <a:pPr latinLnBrk="1"/>
          <a:r>
            <a:rPr lang="ko-KR" altLang="en-US" dirty="0" smtClean="0"/>
            <a:t>두 배로 소비</a:t>
          </a:r>
          <a:endParaRPr lang="ko-KR" altLang="en-US" dirty="0"/>
        </a:p>
      </dgm:t>
    </dgm:pt>
    <dgm:pt modelId="{8666184C-C492-4030-A9B5-EDC98FF639DA}" type="parTrans" cxnId="{5637F5AE-3593-4CEF-9862-7A8E7FE2418E}">
      <dgm:prSet/>
      <dgm:spPr/>
      <dgm:t>
        <a:bodyPr/>
        <a:lstStyle/>
        <a:p>
          <a:pPr latinLnBrk="1"/>
          <a:endParaRPr lang="ko-KR" altLang="en-US"/>
        </a:p>
      </dgm:t>
    </dgm:pt>
    <dgm:pt modelId="{445D3ADB-6FCD-4FAB-B654-065D5294DC18}" type="sibTrans" cxnId="{5637F5AE-3593-4CEF-9862-7A8E7FE2418E}">
      <dgm:prSet/>
      <dgm:spPr/>
      <dgm:t>
        <a:bodyPr/>
        <a:lstStyle/>
        <a:p>
          <a:pPr latinLnBrk="1"/>
          <a:endParaRPr lang="ko-KR" altLang="en-US"/>
        </a:p>
      </dgm:t>
    </dgm:pt>
    <dgm:pt modelId="{7FBD88D6-2AE3-471E-9572-BF05B29603FF}">
      <dgm:prSet phldrT="[텍스트]"/>
      <dgm:spPr/>
      <dgm:t>
        <a:bodyPr/>
        <a:lstStyle/>
        <a:p>
          <a:pPr latinLnBrk="1"/>
          <a:r>
            <a:rPr lang="ko-KR" altLang="en-US" dirty="0" smtClean="0"/>
            <a:t>중국 수출 급성장</a:t>
          </a:r>
          <a:endParaRPr lang="en-US" altLang="ko-KR" dirty="0" smtClean="0"/>
        </a:p>
        <a:p>
          <a:pPr latinLnBrk="1"/>
          <a:r>
            <a:rPr lang="ko-KR" altLang="en-US" dirty="0" smtClean="0"/>
            <a:t>중국 및 미국에 한국 수출 급성장</a:t>
          </a:r>
          <a:endParaRPr lang="ko-KR" altLang="en-US" dirty="0"/>
        </a:p>
      </dgm:t>
    </dgm:pt>
    <dgm:pt modelId="{84E8A08F-35A6-47BE-9D25-62C74684CBCF}" type="parTrans" cxnId="{77355FFB-3FD5-4740-A248-D43CE30D736B}">
      <dgm:prSet/>
      <dgm:spPr/>
      <dgm:t>
        <a:bodyPr/>
        <a:lstStyle/>
        <a:p>
          <a:pPr latinLnBrk="1"/>
          <a:endParaRPr lang="ko-KR" altLang="en-US"/>
        </a:p>
      </dgm:t>
    </dgm:pt>
    <dgm:pt modelId="{C52279A0-A097-438A-8E01-36DC31B3B18A}" type="sibTrans" cxnId="{77355FFB-3FD5-4740-A248-D43CE30D736B}">
      <dgm:prSet/>
      <dgm:spPr/>
      <dgm:t>
        <a:bodyPr/>
        <a:lstStyle/>
        <a:p>
          <a:pPr latinLnBrk="1"/>
          <a:endParaRPr lang="ko-KR" altLang="en-US"/>
        </a:p>
      </dgm:t>
    </dgm:pt>
    <dgm:pt modelId="{CE651E46-79BF-4B5B-8AA6-CB822955369A}" type="pres">
      <dgm:prSet presAssocID="{C85FB5D5-46FE-4EF1-9234-655D5DBA003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5600D3-252B-4455-9AF5-69EAE02FE278}" type="pres">
      <dgm:prSet presAssocID="{09BDA036-0F58-45FF-9B37-EF6A4E990D2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0B225F-5487-4F92-A8C9-76459D5841E4}" type="pres">
      <dgm:prSet presAssocID="{2A29F146-A033-4219-8093-E40FC6B1F3B1}" presName="sibTrans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13FBCA7B-A087-40BC-AB3C-16EB214CBFAD}" type="pres">
      <dgm:prSet presAssocID="{2A29F146-A033-4219-8093-E40FC6B1F3B1}" presName="connectorText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A2A20A7A-7B40-4DDD-AC76-134A143D8715}" type="pres">
      <dgm:prSet presAssocID="{97F12758-1C58-41C7-999F-D7B1821807B0}" presName="node" presStyleLbl="node1" presStyleIdx="1" presStyleCnt="5" custScaleX="11603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987CFC7-A1D4-4C90-AE49-19B71A2CB70D}" type="pres">
      <dgm:prSet presAssocID="{A4599487-2FED-4816-8EB3-A94589FF41A4}" presName="sibTrans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DFD5BAF7-E8FA-4C7C-B0B5-4369F6A36155}" type="pres">
      <dgm:prSet presAssocID="{A4599487-2FED-4816-8EB3-A94589FF41A4}" presName="connectorText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E92356E9-7329-4D9B-BD42-C01D31A59F3C}" type="pres">
      <dgm:prSet presAssocID="{739A2803-DBCD-456E-9EAA-6DDF4EBAEEC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112D432-DE18-4F0F-8A55-BDDE90A9F923}" type="pres">
      <dgm:prSet presAssocID="{11BAECCB-DAAF-4D15-8E35-76DDE3F80937}" presName="sibTrans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8B615818-E2E9-43BB-B51D-7321A8B0E221}" type="pres">
      <dgm:prSet presAssocID="{11BAECCB-DAAF-4D15-8E35-76DDE3F80937}" presName="connectorText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1227827E-1E27-4F28-ADEC-B1E5F375756D}" type="pres">
      <dgm:prSet presAssocID="{3E708865-7842-4A88-A95F-7F45C50D825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308A1AE-EE09-4221-96D9-50B5340A8E29}" type="pres">
      <dgm:prSet presAssocID="{445D3ADB-6FCD-4FAB-B654-065D5294DC18}" presName="sibTrans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9A48FD17-16C8-4A36-ACE5-13380017140D}" type="pres">
      <dgm:prSet presAssocID="{445D3ADB-6FCD-4FAB-B654-065D5294DC18}" presName="connectorText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A12E1F27-38F0-4CDC-9750-1E885FDBDC45}" type="pres">
      <dgm:prSet presAssocID="{7FBD88D6-2AE3-471E-9572-BF05B29603FF}" presName="node" presStyleLbl="node1" presStyleIdx="4" presStyleCnt="5" custScaleX="11919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7355FFB-3FD5-4740-A248-D43CE30D736B}" srcId="{C85FB5D5-46FE-4EF1-9234-655D5DBA003A}" destId="{7FBD88D6-2AE3-471E-9572-BF05B29603FF}" srcOrd="4" destOrd="0" parTransId="{84E8A08F-35A6-47BE-9D25-62C74684CBCF}" sibTransId="{C52279A0-A097-438A-8E01-36DC31B3B18A}"/>
    <dgm:cxn modelId="{984B7F9D-0158-40DB-B80E-D76799E01666}" type="presOf" srcId="{11BAECCB-DAAF-4D15-8E35-76DDE3F80937}" destId="{8B615818-E2E9-43BB-B51D-7321A8B0E221}" srcOrd="1" destOrd="0" presId="urn:microsoft.com/office/officeart/2005/8/layout/process5"/>
    <dgm:cxn modelId="{DE78C87B-E4D7-4BCA-A249-9B8035466203}" srcId="{C85FB5D5-46FE-4EF1-9234-655D5DBA003A}" destId="{09BDA036-0F58-45FF-9B37-EF6A4E990D2C}" srcOrd="0" destOrd="0" parTransId="{D822DB8A-3219-4282-B307-0CF60774677E}" sibTransId="{2A29F146-A033-4219-8093-E40FC6B1F3B1}"/>
    <dgm:cxn modelId="{F7EEE778-4DC2-4DA2-B5C3-43B674ADDDB9}" type="presOf" srcId="{3E708865-7842-4A88-A95F-7F45C50D825F}" destId="{1227827E-1E27-4F28-ADEC-B1E5F375756D}" srcOrd="0" destOrd="0" presId="urn:microsoft.com/office/officeart/2005/8/layout/process5"/>
    <dgm:cxn modelId="{71B9DFE1-A132-491A-8D73-C5B11CE446D3}" srcId="{C85FB5D5-46FE-4EF1-9234-655D5DBA003A}" destId="{97F12758-1C58-41C7-999F-D7B1821807B0}" srcOrd="1" destOrd="0" parTransId="{1D090210-3D79-4FA2-9CA1-934DA4CB3C44}" sibTransId="{A4599487-2FED-4816-8EB3-A94589FF41A4}"/>
    <dgm:cxn modelId="{D075C476-5207-4F83-9545-681D907C64FA}" type="presOf" srcId="{7FBD88D6-2AE3-471E-9572-BF05B29603FF}" destId="{A12E1F27-38F0-4CDC-9750-1E885FDBDC45}" srcOrd="0" destOrd="0" presId="urn:microsoft.com/office/officeart/2005/8/layout/process5"/>
    <dgm:cxn modelId="{9558BB9E-40DB-441E-8645-75A0DA1D5508}" type="presOf" srcId="{739A2803-DBCD-456E-9EAA-6DDF4EBAEEC7}" destId="{E92356E9-7329-4D9B-BD42-C01D31A59F3C}" srcOrd="0" destOrd="0" presId="urn:microsoft.com/office/officeart/2005/8/layout/process5"/>
    <dgm:cxn modelId="{A98FC915-B250-4617-A328-B9FDF2C988D4}" type="presOf" srcId="{445D3ADB-6FCD-4FAB-B654-065D5294DC18}" destId="{0308A1AE-EE09-4221-96D9-50B5340A8E29}" srcOrd="0" destOrd="0" presId="urn:microsoft.com/office/officeart/2005/8/layout/process5"/>
    <dgm:cxn modelId="{703A4ED1-2521-4699-8987-0409478FE787}" type="presOf" srcId="{11BAECCB-DAAF-4D15-8E35-76DDE3F80937}" destId="{3112D432-DE18-4F0F-8A55-BDDE90A9F923}" srcOrd="0" destOrd="0" presId="urn:microsoft.com/office/officeart/2005/8/layout/process5"/>
    <dgm:cxn modelId="{33165DA8-8AE6-47C6-9314-C3148E8BD548}" type="presOf" srcId="{09BDA036-0F58-45FF-9B37-EF6A4E990D2C}" destId="{C15600D3-252B-4455-9AF5-69EAE02FE278}" srcOrd="0" destOrd="0" presId="urn:microsoft.com/office/officeart/2005/8/layout/process5"/>
    <dgm:cxn modelId="{AA119B50-0CBD-4610-B79C-5437F51EEBCB}" srcId="{C85FB5D5-46FE-4EF1-9234-655D5DBA003A}" destId="{739A2803-DBCD-456E-9EAA-6DDF4EBAEEC7}" srcOrd="2" destOrd="0" parTransId="{92245AF5-4644-4DB5-BCF7-1FBD0C4ADBE4}" sibTransId="{11BAECCB-DAAF-4D15-8E35-76DDE3F80937}"/>
    <dgm:cxn modelId="{2284C4E5-60A0-4888-9008-3FF47870C006}" type="presOf" srcId="{445D3ADB-6FCD-4FAB-B654-065D5294DC18}" destId="{9A48FD17-16C8-4A36-ACE5-13380017140D}" srcOrd="1" destOrd="0" presId="urn:microsoft.com/office/officeart/2005/8/layout/process5"/>
    <dgm:cxn modelId="{5764E526-F018-439D-8F8E-A7ACE396144E}" type="presOf" srcId="{A4599487-2FED-4816-8EB3-A94589FF41A4}" destId="{DFD5BAF7-E8FA-4C7C-B0B5-4369F6A36155}" srcOrd="1" destOrd="0" presId="urn:microsoft.com/office/officeart/2005/8/layout/process5"/>
    <dgm:cxn modelId="{0B4FA8EB-1ACD-4067-8798-B0FDAAA17FA1}" type="presOf" srcId="{2A29F146-A033-4219-8093-E40FC6B1F3B1}" destId="{13FBCA7B-A087-40BC-AB3C-16EB214CBFAD}" srcOrd="1" destOrd="0" presId="urn:microsoft.com/office/officeart/2005/8/layout/process5"/>
    <dgm:cxn modelId="{5637F5AE-3593-4CEF-9862-7A8E7FE2418E}" srcId="{C85FB5D5-46FE-4EF1-9234-655D5DBA003A}" destId="{3E708865-7842-4A88-A95F-7F45C50D825F}" srcOrd="3" destOrd="0" parTransId="{8666184C-C492-4030-A9B5-EDC98FF639DA}" sibTransId="{445D3ADB-6FCD-4FAB-B654-065D5294DC18}"/>
    <dgm:cxn modelId="{4DAFAB2E-AC65-44CF-BF88-360B0988FF39}" type="presOf" srcId="{A4599487-2FED-4816-8EB3-A94589FF41A4}" destId="{2987CFC7-A1D4-4C90-AE49-19B71A2CB70D}" srcOrd="0" destOrd="0" presId="urn:microsoft.com/office/officeart/2005/8/layout/process5"/>
    <dgm:cxn modelId="{054BEF19-F45B-457B-93BB-57846B43E644}" type="presOf" srcId="{97F12758-1C58-41C7-999F-D7B1821807B0}" destId="{A2A20A7A-7B40-4DDD-AC76-134A143D8715}" srcOrd="0" destOrd="0" presId="urn:microsoft.com/office/officeart/2005/8/layout/process5"/>
    <dgm:cxn modelId="{AB6A3356-E96F-415B-BEEB-979B90BECDE5}" type="presOf" srcId="{2A29F146-A033-4219-8093-E40FC6B1F3B1}" destId="{980B225F-5487-4F92-A8C9-76459D5841E4}" srcOrd="0" destOrd="0" presId="urn:microsoft.com/office/officeart/2005/8/layout/process5"/>
    <dgm:cxn modelId="{514CE487-2E02-424D-BD21-6EEBF8F05B6C}" type="presOf" srcId="{C85FB5D5-46FE-4EF1-9234-655D5DBA003A}" destId="{CE651E46-79BF-4B5B-8AA6-CB822955369A}" srcOrd="0" destOrd="0" presId="urn:microsoft.com/office/officeart/2005/8/layout/process5"/>
    <dgm:cxn modelId="{C5D6D000-BE9F-472A-A948-B311BE5D35D4}" type="presParOf" srcId="{CE651E46-79BF-4B5B-8AA6-CB822955369A}" destId="{C15600D3-252B-4455-9AF5-69EAE02FE278}" srcOrd="0" destOrd="0" presId="urn:microsoft.com/office/officeart/2005/8/layout/process5"/>
    <dgm:cxn modelId="{C6688D40-7153-4C60-B7A5-1E4B57A1ABFE}" type="presParOf" srcId="{CE651E46-79BF-4B5B-8AA6-CB822955369A}" destId="{980B225F-5487-4F92-A8C9-76459D5841E4}" srcOrd="1" destOrd="0" presId="urn:microsoft.com/office/officeart/2005/8/layout/process5"/>
    <dgm:cxn modelId="{688751EC-695A-4C2C-B0C4-AC1FB4D5BF07}" type="presParOf" srcId="{980B225F-5487-4F92-A8C9-76459D5841E4}" destId="{13FBCA7B-A087-40BC-AB3C-16EB214CBFAD}" srcOrd="0" destOrd="0" presId="urn:microsoft.com/office/officeart/2005/8/layout/process5"/>
    <dgm:cxn modelId="{C5F2EB53-BAFB-4BAA-92C8-2BA51AC74217}" type="presParOf" srcId="{CE651E46-79BF-4B5B-8AA6-CB822955369A}" destId="{A2A20A7A-7B40-4DDD-AC76-134A143D8715}" srcOrd="2" destOrd="0" presId="urn:microsoft.com/office/officeart/2005/8/layout/process5"/>
    <dgm:cxn modelId="{FAD1A7ED-1789-419D-B954-C0CDAC105250}" type="presParOf" srcId="{CE651E46-79BF-4B5B-8AA6-CB822955369A}" destId="{2987CFC7-A1D4-4C90-AE49-19B71A2CB70D}" srcOrd="3" destOrd="0" presId="urn:microsoft.com/office/officeart/2005/8/layout/process5"/>
    <dgm:cxn modelId="{7B532118-0BC7-4D05-9F46-5344BECEE77D}" type="presParOf" srcId="{2987CFC7-A1D4-4C90-AE49-19B71A2CB70D}" destId="{DFD5BAF7-E8FA-4C7C-B0B5-4369F6A36155}" srcOrd="0" destOrd="0" presId="urn:microsoft.com/office/officeart/2005/8/layout/process5"/>
    <dgm:cxn modelId="{416D805B-3B4C-4ADF-A375-03AB7D6C1B31}" type="presParOf" srcId="{CE651E46-79BF-4B5B-8AA6-CB822955369A}" destId="{E92356E9-7329-4D9B-BD42-C01D31A59F3C}" srcOrd="4" destOrd="0" presId="urn:microsoft.com/office/officeart/2005/8/layout/process5"/>
    <dgm:cxn modelId="{DE982D50-C9A7-4FAA-8738-610494C4358B}" type="presParOf" srcId="{CE651E46-79BF-4B5B-8AA6-CB822955369A}" destId="{3112D432-DE18-4F0F-8A55-BDDE90A9F923}" srcOrd="5" destOrd="0" presId="urn:microsoft.com/office/officeart/2005/8/layout/process5"/>
    <dgm:cxn modelId="{D3E8C275-9080-4A97-8261-4A7B277ECDC3}" type="presParOf" srcId="{3112D432-DE18-4F0F-8A55-BDDE90A9F923}" destId="{8B615818-E2E9-43BB-B51D-7321A8B0E221}" srcOrd="0" destOrd="0" presId="urn:microsoft.com/office/officeart/2005/8/layout/process5"/>
    <dgm:cxn modelId="{33241062-82DB-46AA-9FF8-5F504D0D4C27}" type="presParOf" srcId="{CE651E46-79BF-4B5B-8AA6-CB822955369A}" destId="{1227827E-1E27-4F28-ADEC-B1E5F375756D}" srcOrd="6" destOrd="0" presId="urn:microsoft.com/office/officeart/2005/8/layout/process5"/>
    <dgm:cxn modelId="{B2A4C5AF-8CB9-4E4F-8D68-74BA4A0A5209}" type="presParOf" srcId="{CE651E46-79BF-4B5B-8AA6-CB822955369A}" destId="{0308A1AE-EE09-4221-96D9-50B5340A8E29}" srcOrd="7" destOrd="0" presId="urn:microsoft.com/office/officeart/2005/8/layout/process5"/>
    <dgm:cxn modelId="{B007A534-4A51-412D-BAB1-FC65D05413FF}" type="presParOf" srcId="{0308A1AE-EE09-4221-96D9-50B5340A8E29}" destId="{9A48FD17-16C8-4A36-ACE5-13380017140D}" srcOrd="0" destOrd="0" presId="urn:microsoft.com/office/officeart/2005/8/layout/process5"/>
    <dgm:cxn modelId="{8E97C931-E0C3-4373-9637-F3E119C03F20}" type="presParOf" srcId="{CE651E46-79BF-4B5B-8AA6-CB822955369A}" destId="{A12E1F27-38F0-4CDC-9750-1E885FDBDC45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82703C-9E15-4888-9BC4-9754D80EDA3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FB4ABF62-873C-4E93-BE86-9F52CB6A186C}">
      <dgm:prSet phldrT="[텍스트]"/>
      <dgm:spPr/>
      <dgm:t>
        <a:bodyPr/>
        <a:lstStyle/>
        <a:p>
          <a:pPr latinLnBrk="1"/>
          <a:r>
            <a:rPr lang="ko-KR" altLang="en-US" dirty="0" smtClean="0"/>
            <a:t>물동량 </a:t>
          </a:r>
          <a:endParaRPr lang="en-US" altLang="ko-KR" dirty="0" smtClean="0"/>
        </a:p>
        <a:p>
          <a:pPr latinLnBrk="1"/>
          <a:r>
            <a:rPr lang="ko-KR" altLang="en-US" dirty="0" smtClean="0"/>
            <a:t>감소</a:t>
          </a:r>
          <a:endParaRPr lang="ko-KR" altLang="en-US" dirty="0"/>
        </a:p>
      </dgm:t>
    </dgm:pt>
    <dgm:pt modelId="{D96A54AA-49B6-4468-9350-A18E394F860F}" type="parTrans" cxnId="{C3919D5A-9B66-4A42-A2A0-CA0D696F87CE}">
      <dgm:prSet/>
      <dgm:spPr/>
      <dgm:t>
        <a:bodyPr/>
        <a:lstStyle/>
        <a:p>
          <a:pPr latinLnBrk="1"/>
          <a:endParaRPr lang="ko-KR" altLang="en-US"/>
        </a:p>
      </dgm:t>
    </dgm:pt>
    <dgm:pt modelId="{02940E2B-F6AF-4278-B54D-2FBBFF3297E1}" type="sibTrans" cxnId="{C3919D5A-9B66-4A42-A2A0-CA0D696F87CE}">
      <dgm:prSet/>
      <dgm:spPr/>
      <dgm:t>
        <a:bodyPr/>
        <a:lstStyle/>
        <a:p>
          <a:pPr latinLnBrk="1"/>
          <a:endParaRPr lang="ko-KR" altLang="en-US"/>
        </a:p>
      </dgm:t>
    </dgm:pt>
    <dgm:pt modelId="{918BBB54-0C3B-4F3D-AF0A-DE1B4000A0EA}">
      <dgm:prSet phldrT="[텍스트]"/>
      <dgm:spPr/>
      <dgm:t>
        <a:bodyPr/>
        <a:lstStyle/>
        <a:p>
          <a:pPr latinLnBrk="1"/>
          <a:r>
            <a:rPr lang="ko-KR" altLang="en-US" dirty="0" smtClean="0"/>
            <a:t>실업 증가로 경쟁 격화</a:t>
          </a:r>
          <a:endParaRPr lang="ko-KR" altLang="en-US" dirty="0"/>
        </a:p>
      </dgm:t>
    </dgm:pt>
    <dgm:pt modelId="{7BDEE8B1-2741-48B2-95C3-381C228D4A65}" type="parTrans" cxnId="{40B6EB3B-94F7-4CF0-A203-6289DB5E698A}">
      <dgm:prSet/>
      <dgm:spPr/>
      <dgm:t>
        <a:bodyPr/>
        <a:lstStyle/>
        <a:p>
          <a:pPr latinLnBrk="1"/>
          <a:endParaRPr lang="ko-KR" altLang="en-US"/>
        </a:p>
      </dgm:t>
    </dgm:pt>
    <dgm:pt modelId="{9A6422C3-A529-44BC-A2BE-F61723D5BCD1}" type="sibTrans" cxnId="{40B6EB3B-94F7-4CF0-A203-6289DB5E698A}">
      <dgm:prSet/>
      <dgm:spPr/>
      <dgm:t>
        <a:bodyPr/>
        <a:lstStyle/>
        <a:p>
          <a:pPr latinLnBrk="1"/>
          <a:endParaRPr lang="ko-KR" altLang="en-US"/>
        </a:p>
      </dgm:t>
    </dgm:pt>
    <dgm:pt modelId="{9B9FB9F0-9569-4445-B577-A6B7E60A32B2}">
      <dgm:prSet phldrT="[텍스트]"/>
      <dgm:spPr/>
      <dgm:t>
        <a:bodyPr/>
        <a:lstStyle/>
        <a:p>
          <a:pPr latinLnBrk="1"/>
          <a:r>
            <a:rPr lang="ko-KR" altLang="en-US" dirty="0" smtClean="0"/>
            <a:t>저가운임</a:t>
          </a:r>
          <a:endParaRPr lang="en-US" altLang="ko-KR" dirty="0" smtClean="0"/>
        </a:p>
        <a:p>
          <a:pPr latinLnBrk="1"/>
          <a:r>
            <a:rPr lang="en-US" altLang="ko-KR" dirty="0" smtClean="0"/>
            <a:t>(</a:t>
          </a:r>
          <a:r>
            <a:rPr lang="ko-KR" altLang="en-US" dirty="0" smtClean="0"/>
            <a:t>저임금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451BC5FE-1D11-470D-81F0-7379BF330B0E}" type="parTrans" cxnId="{2F0FDD15-6F13-489E-9B1D-C9F4A37AA87E}">
      <dgm:prSet/>
      <dgm:spPr/>
      <dgm:t>
        <a:bodyPr/>
        <a:lstStyle/>
        <a:p>
          <a:pPr latinLnBrk="1"/>
          <a:endParaRPr lang="ko-KR" altLang="en-US"/>
        </a:p>
      </dgm:t>
    </dgm:pt>
    <dgm:pt modelId="{6B2ECA0B-BA05-48EE-8E90-E3580B67DF82}" type="sibTrans" cxnId="{2F0FDD15-6F13-489E-9B1D-C9F4A37AA87E}">
      <dgm:prSet/>
      <dgm:spPr/>
      <dgm:t>
        <a:bodyPr/>
        <a:lstStyle/>
        <a:p>
          <a:pPr latinLnBrk="1"/>
          <a:endParaRPr lang="ko-KR" altLang="en-US"/>
        </a:p>
      </dgm:t>
    </dgm:pt>
    <dgm:pt modelId="{301B05D8-0B82-42B9-A0DD-91C6E6532B84}">
      <dgm:prSet phldrT="[텍스트]"/>
      <dgm:spPr/>
      <dgm:t>
        <a:bodyPr/>
        <a:lstStyle/>
        <a:p>
          <a:pPr latinLnBrk="1"/>
          <a:r>
            <a:rPr lang="ko-KR" altLang="en-US" dirty="0" smtClean="0"/>
            <a:t>생산 감소 </a:t>
          </a:r>
          <a:endParaRPr lang="en-US" altLang="ko-KR" dirty="0" smtClean="0"/>
        </a:p>
        <a:p>
          <a:pPr latinLnBrk="1"/>
          <a:r>
            <a:rPr lang="ko-KR" altLang="en-US" dirty="0" smtClean="0"/>
            <a:t>확대</a:t>
          </a:r>
          <a:endParaRPr lang="ko-KR" altLang="en-US" dirty="0"/>
        </a:p>
      </dgm:t>
    </dgm:pt>
    <dgm:pt modelId="{090B760E-CBD9-41AB-8979-3F424F94E505}" type="parTrans" cxnId="{812071BE-953C-43C1-A709-F7F5A772431D}">
      <dgm:prSet/>
      <dgm:spPr/>
      <dgm:t>
        <a:bodyPr/>
        <a:lstStyle/>
        <a:p>
          <a:pPr latinLnBrk="1"/>
          <a:endParaRPr lang="ko-KR" altLang="en-US"/>
        </a:p>
      </dgm:t>
    </dgm:pt>
    <dgm:pt modelId="{DBE4F626-8199-4538-B645-38BA3C3DA6A0}" type="sibTrans" cxnId="{812071BE-953C-43C1-A709-F7F5A772431D}">
      <dgm:prSet/>
      <dgm:spPr/>
      <dgm:t>
        <a:bodyPr/>
        <a:lstStyle/>
        <a:p>
          <a:pPr latinLnBrk="1"/>
          <a:endParaRPr lang="ko-KR" altLang="en-US"/>
        </a:p>
      </dgm:t>
    </dgm:pt>
    <dgm:pt modelId="{98A10ECC-C725-41BB-8647-2C211AC032F6}" type="pres">
      <dgm:prSet presAssocID="{CC82703C-9E15-4888-9BC4-9754D80EDA38}" presName="Name0" presStyleCnt="0">
        <dgm:presLayoutVars>
          <dgm:dir/>
          <dgm:animLvl val="lvl"/>
          <dgm:resizeHandles val="exact"/>
        </dgm:presLayoutVars>
      </dgm:prSet>
      <dgm:spPr/>
    </dgm:pt>
    <dgm:pt modelId="{5C289B50-18E4-40A3-9F0A-99200827DB9E}" type="pres">
      <dgm:prSet presAssocID="{FB4ABF62-873C-4E93-BE86-9F52CB6A186C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CAAFB4C-A80A-4350-9006-583AB4813F0A}" type="pres">
      <dgm:prSet presAssocID="{02940E2B-F6AF-4278-B54D-2FBBFF3297E1}" presName="parTxOnlySpace" presStyleCnt="0"/>
      <dgm:spPr/>
    </dgm:pt>
    <dgm:pt modelId="{1262949B-B073-49B9-AAFF-8DF8A044B6C7}" type="pres">
      <dgm:prSet presAssocID="{918BBB54-0C3B-4F3D-AF0A-DE1B4000A0EA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2346E67-ABDE-4496-9F4C-18078D34BF4A}" type="pres">
      <dgm:prSet presAssocID="{9A6422C3-A529-44BC-A2BE-F61723D5BCD1}" presName="parTxOnlySpace" presStyleCnt="0"/>
      <dgm:spPr/>
    </dgm:pt>
    <dgm:pt modelId="{5A7E9CAB-5E69-4591-9BB8-98AAFD58806F}" type="pres">
      <dgm:prSet presAssocID="{9B9FB9F0-9569-4445-B577-A6B7E60A32B2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147B0FF-3722-49CB-B0FE-AEF384D469B2}" type="pres">
      <dgm:prSet presAssocID="{6B2ECA0B-BA05-48EE-8E90-E3580B67DF82}" presName="parTxOnlySpace" presStyleCnt="0"/>
      <dgm:spPr/>
    </dgm:pt>
    <dgm:pt modelId="{6E210A3A-FD4E-4AD8-B417-C1AEA896FA7D}" type="pres">
      <dgm:prSet presAssocID="{301B05D8-0B82-42B9-A0DD-91C6E6532B84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3919D5A-9B66-4A42-A2A0-CA0D696F87CE}" srcId="{CC82703C-9E15-4888-9BC4-9754D80EDA38}" destId="{FB4ABF62-873C-4E93-BE86-9F52CB6A186C}" srcOrd="0" destOrd="0" parTransId="{D96A54AA-49B6-4468-9350-A18E394F860F}" sibTransId="{02940E2B-F6AF-4278-B54D-2FBBFF3297E1}"/>
    <dgm:cxn modelId="{8ADCD9B2-BFA1-4BA4-A66D-379996D339E6}" type="presOf" srcId="{FB4ABF62-873C-4E93-BE86-9F52CB6A186C}" destId="{5C289B50-18E4-40A3-9F0A-99200827DB9E}" srcOrd="0" destOrd="0" presId="urn:microsoft.com/office/officeart/2005/8/layout/chevron1"/>
    <dgm:cxn modelId="{7843E4F1-9F74-4DC6-A691-19B2E755A1A0}" type="presOf" srcId="{9B9FB9F0-9569-4445-B577-A6B7E60A32B2}" destId="{5A7E9CAB-5E69-4591-9BB8-98AAFD58806F}" srcOrd="0" destOrd="0" presId="urn:microsoft.com/office/officeart/2005/8/layout/chevron1"/>
    <dgm:cxn modelId="{8C8EC4E2-EEE3-4097-9117-747A45C4A54E}" type="presOf" srcId="{918BBB54-0C3B-4F3D-AF0A-DE1B4000A0EA}" destId="{1262949B-B073-49B9-AAFF-8DF8A044B6C7}" srcOrd="0" destOrd="0" presId="urn:microsoft.com/office/officeart/2005/8/layout/chevron1"/>
    <dgm:cxn modelId="{5ECBFB2C-7EB7-4158-B9D6-C185C94DFE79}" type="presOf" srcId="{CC82703C-9E15-4888-9BC4-9754D80EDA38}" destId="{98A10ECC-C725-41BB-8647-2C211AC032F6}" srcOrd="0" destOrd="0" presId="urn:microsoft.com/office/officeart/2005/8/layout/chevron1"/>
    <dgm:cxn modelId="{56E3BEA0-9BEF-426D-B131-EC9B93CB5823}" type="presOf" srcId="{301B05D8-0B82-42B9-A0DD-91C6E6532B84}" destId="{6E210A3A-FD4E-4AD8-B417-C1AEA896FA7D}" srcOrd="0" destOrd="0" presId="urn:microsoft.com/office/officeart/2005/8/layout/chevron1"/>
    <dgm:cxn modelId="{40B6EB3B-94F7-4CF0-A203-6289DB5E698A}" srcId="{CC82703C-9E15-4888-9BC4-9754D80EDA38}" destId="{918BBB54-0C3B-4F3D-AF0A-DE1B4000A0EA}" srcOrd="1" destOrd="0" parTransId="{7BDEE8B1-2741-48B2-95C3-381C228D4A65}" sibTransId="{9A6422C3-A529-44BC-A2BE-F61723D5BCD1}"/>
    <dgm:cxn modelId="{2F0FDD15-6F13-489E-9B1D-C9F4A37AA87E}" srcId="{CC82703C-9E15-4888-9BC4-9754D80EDA38}" destId="{9B9FB9F0-9569-4445-B577-A6B7E60A32B2}" srcOrd="2" destOrd="0" parTransId="{451BC5FE-1D11-470D-81F0-7379BF330B0E}" sibTransId="{6B2ECA0B-BA05-48EE-8E90-E3580B67DF82}"/>
    <dgm:cxn modelId="{812071BE-953C-43C1-A709-F7F5A772431D}" srcId="{CC82703C-9E15-4888-9BC4-9754D80EDA38}" destId="{301B05D8-0B82-42B9-A0DD-91C6E6532B84}" srcOrd="3" destOrd="0" parTransId="{090B760E-CBD9-41AB-8979-3F424F94E505}" sibTransId="{DBE4F626-8199-4538-B645-38BA3C3DA6A0}"/>
    <dgm:cxn modelId="{D5C883A2-092C-497D-835B-9CC26E94717F}" type="presParOf" srcId="{98A10ECC-C725-41BB-8647-2C211AC032F6}" destId="{5C289B50-18E4-40A3-9F0A-99200827DB9E}" srcOrd="0" destOrd="0" presId="urn:microsoft.com/office/officeart/2005/8/layout/chevron1"/>
    <dgm:cxn modelId="{1C0FA1E9-26AF-45AB-979D-A40BDF967179}" type="presParOf" srcId="{98A10ECC-C725-41BB-8647-2C211AC032F6}" destId="{1CAAFB4C-A80A-4350-9006-583AB4813F0A}" srcOrd="1" destOrd="0" presId="urn:microsoft.com/office/officeart/2005/8/layout/chevron1"/>
    <dgm:cxn modelId="{C506DFDE-E8A4-42AF-AC20-901A9E9B0CFD}" type="presParOf" srcId="{98A10ECC-C725-41BB-8647-2C211AC032F6}" destId="{1262949B-B073-49B9-AAFF-8DF8A044B6C7}" srcOrd="2" destOrd="0" presId="urn:microsoft.com/office/officeart/2005/8/layout/chevron1"/>
    <dgm:cxn modelId="{7A67D087-1841-47E3-8613-2B5516256D94}" type="presParOf" srcId="{98A10ECC-C725-41BB-8647-2C211AC032F6}" destId="{12346E67-ABDE-4496-9F4C-18078D34BF4A}" srcOrd="3" destOrd="0" presId="urn:microsoft.com/office/officeart/2005/8/layout/chevron1"/>
    <dgm:cxn modelId="{EA0FBBC4-527D-4B68-A2B5-2003E174AF9C}" type="presParOf" srcId="{98A10ECC-C725-41BB-8647-2C211AC032F6}" destId="{5A7E9CAB-5E69-4591-9BB8-98AAFD58806F}" srcOrd="4" destOrd="0" presId="urn:microsoft.com/office/officeart/2005/8/layout/chevron1"/>
    <dgm:cxn modelId="{826D0303-7CAC-489C-9575-88D83B40DA22}" type="presParOf" srcId="{98A10ECC-C725-41BB-8647-2C211AC032F6}" destId="{B147B0FF-3722-49CB-B0FE-AEF384D469B2}" srcOrd="5" destOrd="0" presId="urn:microsoft.com/office/officeart/2005/8/layout/chevron1"/>
    <dgm:cxn modelId="{81FFC963-B3A0-4FEB-9879-078C0F137FF4}" type="presParOf" srcId="{98A10ECC-C725-41BB-8647-2C211AC032F6}" destId="{6E210A3A-FD4E-4AD8-B417-C1AEA896FA7D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82703C-9E15-4888-9BC4-9754D80EDA3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FB4ABF62-873C-4E93-BE86-9F52CB6A186C}">
      <dgm:prSet phldrT="[텍스트]"/>
      <dgm:spPr/>
      <dgm:t>
        <a:bodyPr/>
        <a:lstStyle/>
        <a:p>
          <a:pPr latinLnBrk="1"/>
          <a:r>
            <a:rPr lang="ko-KR" altLang="en-US" dirty="0" smtClean="0"/>
            <a:t>세상을 바꾸는 연대</a:t>
          </a:r>
          <a:endParaRPr lang="ko-KR" altLang="en-US" dirty="0"/>
        </a:p>
      </dgm:t>
    </dgm:pt>
    <dgm:pt modelId="{D96A54AA-49B6-4468-9350-A18E394F860F}" type="parTrans" cxnId="{C3919D5A-9B66-4A42-A2A0-CA0D696F87CE}">
      <dgm:prSet/>
      <dgm:spPr/>
      <dgm:t>
        <a:bodyPr/>
        <a:lstStyle/>
        <a:p>
          <a:pPr latinLnBrk="1"/>
          <a:endParaRPr lang="ko-KR" altLang="en-US"/>
        </a:p>
      </dgm:t>
    </dgm:pt>
    <dgm:pt modelId="{02940E2B-F6AF-4278-B54D-2FBBFF3297E1}" type="sibTrans" cxnId="{C3919D5A-9B66-4A42-A2A0-CA0D696F87CE}">
      <dgm:prSet/>
      <dgm:spPr/>
      <dgm:t>
        <a:bodyPr/>
        <a:lstStyle/>
        <a:p>
          <a:pPr latinLnBrk="1"/>
          <a:endParaRPr lang="ko-KR" altLang="en-US"/>
        </a:p>
      </dgm:t>
    </dgm:pt>
    <dgm:pt modelId="{918BBB54-0C3B-4F3D-AF0A-DE1B4000A0EA}">
      <dgm:prSet phldrT="[텍스트]"/>
      <dgm:spPr/>
      <dgm:t>
        <a:bodyPr/>
        <a:lstStyle/>
        <a:p>
          <a:pPr latinLnBrk="1"/>
          <a:r>
            <a:rPr lang="ko-KR" altLang="en-US" dirty="0" smtClean="0"/>
            <a:t>정부 정책의 변화</a:t>
          </a:r>
          <a:endParaRPr lang="ko-KR" altLang="en-US" dirty="0"/>
        </a:p>
      </dgm:t>
    </dgm:pt>
    <dgm:pt modelId="{7BDEE8B1-2741-48B2-95C3-381C228D4A65}" type="parTrans" cxnId="{40B6EB3B-94F7-4CF0-A203-6289DB5E698A}">
      <dgm:prSet/>
      <dgm:spPr/>
      <dgm:t>
        <a:bodyPr/>
        <a:lstStyle/>
        <a:p>
          <a:pPr latinLnBrk="1"/>
          <a:endParaRPr lang="ko-KR" altLang="en-US"/>
        </a:p>
      </dgm:t>
    </dgm:pt>
    <dgm:pt modelId="{9A6422C3-A529-44BC-A2BE-F61723D5BCD1}" type="sibTrans" cxnId="{40B6EB3B-94F7-4CF0-A203-6289DB5E698A}">
      <dgm:prSet/>
      <dgm:spPr/>
      <dgm:t>
        <a:bodyPr/>
        <a:lstStyle/>
        <a:p>
          <a:pPr latinLnBrk="1"/>
          <a:endParaRPr lang="ko-KR" altLang="en-US"/>
        </a:p>
      </dgm:t>
    </dgm:pt>
    <dgm:pt modelId="{9B9FB9F0-9569-4445-B577-A6B7E60A32B2}">
      <dgm:prSet phldrT="[텍스트]"/>
      <dgm:spPr/>
      <dgm:t>
        <a:bodyPr/>
        <a:lstStyle/>
        <a:p>
          <a:pPr latinLnBrk="1"/>
          <a:r>
            <a:rPr lang="ko-KR" altLang="en-US" dirty="0" smtClean="0"/>
            <a:t>노동자 힘의 증가</a:t>
          </a:r>
          <a:endParaRPr lang="ko-KR" altLang="en-US" dirty="0"/>
        </a:p>
      </dgm:t>
    </dgm:pt>
    <dgm:pt modelId="{451BC5FE-1D11-470D-81F0-7379BF330B0E}" type="parTrans" cxnId="{2F0FDD15-6F13-489E-9B1D-C9F4A37AA87E}">
      <dgm:prSet/>
      <dgm:spPr/>
      <dgm:t>
        <a:bodyPr/>
        <a:lstStyle/>
        <a:p>
          <a:pPr latinLnBrk="1"/>
          <a:endParaRPr lang="ko-KR" altLang="en-US"/>
        </a:p>
      </dgm:t>
    </dgm:pt>
    <dgm:pt modelId="{6B2ECA0B-BA05-48EE-8E90-E3580B67DF82}" type="sibTrans" cxnId="{2F0FDD15-6F13-489E-9B1D-C9F4A37AA87E}">
      <dgm:prSet/>
      <dgm:spPr/>
      <dgm:t>
        <a:bodyPr/>
        <a:lstStyle/>
        <a:p>
          <a:pPr latinLnBrk="1"/>
          <a:endParaRPr lang="ko-KR" altLang="en-US"/>
        </a:p>
      </dgm:t>
    </dgm:pt>
    <dgm:pt modelId="{301B05D8-0B82-42B9-A0DD-91C6E6532B84}">
      <dgm:prSet phldrT="[텍스트]"/>
      <dgm:spPr/>
      <dgm:t>
        <a:bodyPr/>
        <a:lstStyle/>
        <a:p>
          <a:pPr latinLnBrk="1"/>
          <a:r>
            <a:rPr lang="ko-KR" altLang="en-US" dirty="0" smtClean="0"/>
            <a:t>연대의 </a:t>
          </a:r>
          <a:endParaRPr lang="en-US" altLang="ko-KR" dirty="0" smtClean="0"/>
        </a:p>
        <a:p>
          <a:pPr latinLnBrk="1"/>
          <a:r>
            <a:rPr lang="ko-KR" altLang="en-US" dirty="0" smtClean="0"/>
            <a:t>증가</a:t>
          </a:r>
          <a:endParaRPr lang="ko-KR" altLang="en-US" dirty="0"/>
        </a:p>
      </dgm:t>
    </dgm:pt>
    <dgm:pt modelId="{090B760E-CBD9-41AB-8979-3F424F94E505}" type="parTrans" cxnId="{812071BE-953C-43C1-A709-F7F5A772431D}">
      <dgm:prSet/>
      <dgm:spPr/>
      <dgm:t>
        <a:bodyPr/>
        <a:lstStyle/>
        <a:p>
          <a:pPr latinLnBrk="1"/>
          <a:endParaRPr lang="ko-KR" altLang="en-US"/>
        </a:p>
      </dgm:t>
    </dgm:pt>
    <dgm:pt modelId="{DBE4F626-8199-4538-B645-38BA3C3DA6A0}" type="sibTrans" cxnId="{812071BE-953C-43C1-A709-F7F5A772431D}">
      <dgm:prSet/>
      <dgm:spPr/>
      <dgm:t>
        <a:bodyPr/>
        <a:lstStyle/>
        <a:p>
          <a:pPr latinLnBrk="1"/>
          <a:endParaRPr lang="ko-KR" altLang="en-US"/>
        </a:p>
      </dgm:t>
    </dgm:pt>
    <dgm:pt modelId="{98A10ECC-C725-41BB-8647-2C211AC032F6}" type="pres">
      <dgm:prSet presAssocID="{CC82703C-9E15-4888-9BC4-9754D80EDA38}" presName="Name0" presStyleCnt="0">
        <dgm:presLayoutVars>
          <dgm:dir/>
          <dgm:animLvl val="lvl"/>
          <dgm:resizeHandles val="exact"/>
        </dgm:presLayoutVars>
      </dgm:prSet>
      <dgm:spPr/>
    </dgm:pt>
    <dgm:pt modelId="{5C289B50-18E4-40A3-9F0A-99200827DB9E}" type="pres">
      <dgm:prSet presAssocID="{FB4ABF62-873C-4E93-BE86-9F52CB6A186C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CAAFB4C-A80A-4350-9006-583AB4813F0A}" type="pres">
      <dgm:prSet presAssocID="{02940E2B-F6AF-4278-B54D-2FBBFF3297E1}" presName="parTxOnlySpace" presStyleCnt="0"/>
      <dgm:spPr/>
    </dgm:pt>
    <dgm:pt modelId="{1262949B-B073-49B9-AAFF-8DF8A044B6C7}" type="pres">
      <dgm:prSet presAssocID="{918BBB54-0C3B-4F3D-AF0A-DE1B4000A0EA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2346E67-ABDE-4496-9F4C-18078D34BF4A}" type="pres">
      <dgm:prSet presAssocID="{9A6422C3-A529-44BC-A2BE-F61723D5BCD1}" presName="parTxOnlySpace" presStyleCnt="0"/>
      <dgm:spPr/>
    </dgm:pt>
    <dgm:pt modelId="{5A7E9CAB-5E69-4591-9BB8-98AAFD58806F}" type="pres">
      <dgm:prSet presAssocID="{9B9FB9F0-9569-4445-B577-A6B7E60A32B2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147B0FF-3722-49CB-B0FE-AEF384D469B2}" type="pres">
      <dgm:prSet presAssocID="{6B2ECA0B-BA05-48EE-8E90-E3580B67DF82}" presName="parTxOnlySpace" presStyleCnt="0"/>
      <dgm:spPr/>
    </dgm:pt>
    <dgm:pt modelId="{6E210A3A-FD4E-4AD8-B417-C1AEA896FA7D}" type="pres">
      <dgm:prSet presAssocID="{301B05D8-0B82-42B9-A0DD-91C6E6532B84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3919D5A-9B66-4A42-A2A0-CA0D696F87CE}" srcId="{CC82703C-9E15-4888-9BC4-9754D80EDA38}" destId="{FB4ABF62-873C-4E93-BE86-9F52CB6A186C}" srcOrd="0" destOrd="0" parTransId="{D96A54AA-49B6-4468-9350-A18E394F860F}" sibTransId="{02940E2B-F6AF-4278-B54D-2FBBFF3297E1}"/>
    <dgm:cxn modelId="{9AE3861C-E21E-4EAD-8DEC-50B64AA12D02}" type="presOf" srcId="{CC82703C-9E15-4888-9BC4-9754D80EDA38}" destId="{98A10ECC-C725-41BB-8647-2C211AC032F6}" srcOrd="0" destOrd="0" presId="urn:microsoft.com/office/officeart/2005/8/layout/chevron1"/>
    <dgm:cxn modelId="{198B06CE-786E-4E89-8B92-64D8F68664C6}" type="presOf" srcId="{918BBB54-0C3B-4F3D-AF0A-DE1B4000A0EA}" destId="{1262949B-B073-49B9-AAFF-8DF8A044B6C7}" srcOrd="0" destOrd="0" presId="urn:microsoft.com/office/officeart/2005/8/layout/chevron1"/>
    <dgm:cxn modelId="{1F7F5158-9ABF-463F-80DF-6D21C741A8B0}" type="presOf" srcId="{9B9FB9F0-9569-4445-B577-A6B7E60A32B2}" destId="{5A7E9CAB-5E69-4591-9BB8-98AAFD58806F}" srcOrd="0" destOrd="0" presId="urn:microsoft.com/office/officeart/2005/8/layout/chevron1"/>
    <dgm:cxn modelId="{751762AB-867F-47BD-B9E4-E5F11EFA866E}" type="presOf" srcId="{301B05D8-0B82-42B9-A0DD-91C6E6532B84}" destId="{6E210A3A-FD4E-4AD8-B417-C1AEA896FA7D}" srcOrd="0" destOrd="0" presId="urn:microsoft.com/office/officeart/2005/8/layout/chevron1"/>
    <dgm:cxn modelId="{40B6EB3B-94F7-4CF0-A203-6289DB5E698A}" srcId="{CC82703C-9E15-4888-9BC4-9754D80EDA38}" destId="{918BBB54-0C3B-4F3D-AF0A-DE1B4000A0EA}" srcOrd="1" destOrd="0" parTransId="{7BDEE8B1-2741-48B2-95C3-381C228D4A65}" sibTransId="{9A6422C3-A529-44BC-A2BE-F61723D5BCD1}"/>
    <dgm:cxn modelId="{B6CB6566-A295-4E1E-B665-5EFE635F2354}" type="presOf" srcId="{FB4ABF62-873C-4E93-BE86-9F52CB6A186C}" destId="{5C289B50-18E4-40A3-9F0A-99200827DB9E}" srcOrd="0" destOrd="0" presId="urn:microsoft.com/office/officeart/2005/8/layout/chevron1"/>
    <dgm:cxn modelId="{2F0FDD15-6F13-489E-9B1D-C9F4A37AA87E}" srcId="{CC82703C-9E15-4888-9BC4-9754D80EDA38}" destId="{9B9FB9F0-9569-4445-B577-A6B7E60A32B2}" srcOrd="2" destOrd="0" parTransId="{451BC5FE-1D11-470D-81F0-7379BF330B0E}" sibTransId="{6B2ECA0B-BA05-48EE-8E90-E3580B67DF82}"/>
    <dgm:cxn modelId="{812071BE-953C-43C1-A709-F7F5A772431D}" srcId="{CC82703C-9E15-4888-9BC4-9754D80EDA38}" destId="{301B05D8-0B82-42B9-A0DD-91C6E6532B84}" srcOrd="3" destOrd="0" parTransId="{090B760E-CBD9-41AB-8979-3F424F94E505}" sibTransId="{DBE4F626-8199-4538-B645-38BA3C3DA6A0}"/>
    <dgm:cxn modelId="{5787A907-6C59-4320-99EB-0304E3B4B712}" type="presParOf" srcId="{98A10ECC-C725-41BB-8647-2C211AC032F6}" destId="{5C289B50-18E4-40A3-9F0A-99200827DB9E}" srcOrd="0" destOrd="0" presId="urn:microsoft.com/office/officeart/2005/8/layout/chevron1"/>
    <dgm:cxn modelId="{AC27AFCD-2BA0-420D-86A5-4AD7CC62475B}" type="presParOf" srcId="{98A10ECC-C725-41BB-8647-2C211AC032F6}" destId="{1CAAFB4C-A80A-4350-9006-583AB4813F0A}" srcOrd="1" destOrd="0" presId="urn:microsoft.com/office/officeart/2005/8/layout/chevron1"/>
    <dgm:cxn modelId="{A29FDC4C-A093-40D2-9A80-B48276D04B8F}" type="presParOf" srcId="{98A10ECC-C725-41BB-8647-2C211AC032F6}" destId="{1262949B-B073-49B9-AAFF-8DF8A044B6C7}" srcOrd="2" destOrd="0" presId="urn:microsoft.com/office/officeart/2005/8/layout/chevron1"/>
    <dgm:cxn modelId="{15C78541-795F-49E7-A4E1-48F76B7484E3}" type="presParOf" srcId="{98A10ECC-C725-41BB-8647-2C211AC032F6}" destId="{12346E67-ABDE-4496-9F4C-18078D34BF4A}" srcOrd="3" destOrd="0" presId="urn:microsoft.com/office/officeart/2005/8/layout/chevron1"/>
    <dgm:cxn modelId="{0C5D40D7-1E54-45F7-9B9E-3A20CD6D02DE}" type="presParOf" srcId="{98A10ECC-C725-41BB-8647-2C211AC032F6}" destId="{5A7E9CAB-5E69-4591-9BB8-98AAFD58806F}" srcOrd="4" destOrd="0" presId="urn:microsoft.com/office/officeart/2005/8/layout/chevron1"/>
    <dgm:cxn modelId="{1A9474C4-F4B7-43B1-991F-B652463EF391}" type="presParOf" srcId="{98A10ECC-C725-41BB-8647-2C211AC032F6}" destId="{B147B0FF-3722-49CB-B0FE-AEF384D469B2}" srcOrd="5" destOrd="0" presId="urn:microsoft.com/office/officeart/2005/8/layout/chevron1"/>
    <dgm:cxn modelId="{12E11E1A-311A-4C98-B583-05C2482964D7}" type="presParOf" srcId="{98A10ECC-C725-41BB-8647-2C211AC032F6}" destId="{6E210A3A-FD4E-4AD8-B417-C1AEA896FA7D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5600D3-252B-4455-9AF5-69EAE02FE278}">
      <dsp:nvSpPr>
        <dsp:cNvPr id="0" name=""/>
        <dsp:cNvSpPr/>
      </dsp:nvSpPr>
      <dsp:spPr>
        <a:xfrm>
          <a:off x="978" y="215577"/>
          <a:ext cx="2091933" cy="12551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미국 부동산 시장 급상승</a:t>
          </a:r>
          <a:endParaRPr lang="ko-KR" altLang="en-US" sz="1500" kern="1200" dirty="0"/>
        </a:p>
      </dsp:txBody>
      <dsp:txXfrm>
        <a:off x="978" y="215577"/>
        <a:ext cx="2091933" cy="1255160"/>
      </dsp:txXfrm>
    </dsp:sp>
    <dsp:sp modelId="{980B225F-5487-4F92-A8C9-76459D5841E4}">
      <dsp:nvSpPr>
        <dsp:cNvPr id="0" name=""/>
        <dsp:cNvSpPr/>
      </dsp:nvSpPr>
      <dsp:spPr>
        <a:xfrm>
          <a:off x="2277001" y="583757"/>
          <a:ext cx="443489" cy="51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kern="1200"/>
        </a:p>
      </dsp:txBody>
      <dsp:txXfrm>
        <a:off x="2277001" y="583757"/>
        <a:ext cx="443489" cy="518799"/>
      </dsp:txXfrm>
    </dsp:sp>
    <dsp:sp modelId="{A2A20A7A-7B40-4DDD-AC76-134A143D8715}">
      <dsp:nvSpPr>
        <dsp:cNvPr id="0" name=""/>
        <dsp:cNvSpPr/>
      </dsp:nvSpPr>
      <dsp:spPr>
        <a:xfrm>
          <a:off x="2929685" y="215577"/>
          <a:ext cx="2427437" cy="12551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연봉</a:t>
          </a:r>
          <a:r>
            <a:rPr lang="en-US" altLang="ko-KR" sz="1500" kern="1200" dirty="0" smtClean="0"/>
            <a:t>2</a:t>
          </a:r>
          <a:r>
            <a:rPr lang="ko-KR" altLang="en-US" sz="1500" kern="1200" dirty="0" err="1" smtClean="0"/>
            <a:t>천만원</a:t>
          </a:r>
          <a:r>
            <a:rPr lang="ko-KR" altLang="en-US" sz="1500" kern="1200" dirty="0" smtClean="0"/>
            <a:t> 노동자</a:t>
          </a:r>
          <a:r>
            <a:rPr lang="en-US" altLang="ko-KR" sz="1500" kern="1200" dirty="0" smtClean="0"/>
            <a:t>, </a:t>
          </a:r>
        </a:p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500" kern="1200" dirty="0" smtClean="0"/>
            <a:t>8</a:t>
          </a:r>
          <a:r>
            <a:rPr lang="ko-KR" altLang="en-US" sz="1500" kern="1200" dirty="0" err="1" smtClean="0"/>
            <a:t>천만원</a:t>
          </a:r>
          <a:r>
            <a:rPr lang="ko-KR" altLang="en-US" sz="1500" kern="1200" dirty="0" smtClean="0"/>
            <a:t> 빚내어 주택구매</a:t>
          </a:r>
          <a:endParaRPr lang="ko-KR" altLang="en-US" sz="1500" kern="1200" dirty="0"/>
        </a:p>
      </dsp:txBody>
      <dsp:txXfrm>
        <a:off x="2929685" y="215577"/>
        <a:ext cx="2427437" cy="1255160"/>
      </dsp:txXfrm>
    </dsp:sp>
    <dsp:sp modelId="{2987CFC7-A1D4-4C90-AE49-19B71A2CB70D}">
      <dsp:nvSpPr>
        <dsp:cNvPr id="0" name=""/>
        <dsp:cNvSpPr/>
      </dsp:nvSpPr>
      <dsp:spPr>
        <a:xfrm>
          <a:off x="5541213" y="583757"/>
          <a:ext cx="443489" cy="51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kern="1200"/>
        </a:p>
      </dsp:txBody>
      <dsp:txXfrm>
        <a:off x="5541213" y="583757"/>
        <a:ext cx="443489" cy="518799"/>
      </dsp:txXfrm>
    </dsp:sp>
    <dsp:sp modelId="{E92356E9-7329-4D9B-BD42-C01D31A59F3C}">
      <dsp:nvSpPr>
        <dsp:cNvPr id="0" name=""/>
        <dsp:cNvSpPr/>
      </dsp:nvSpPr>
      <dsp:spPr>
        <a:xfrm>
          <a:off x="6193896" y="215577"/>
          <a:ext cx="2091933" cy="12551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500" kern="1200" dirty="0" smtClean="0"/>
            <a:t>2</a:t>
          </a:r>
          <a:r>
            <a:rPr lang="ko-KR" altLang="en-US" sz="1500" kern="1200" dirty="0" smtClean="0"/>
            <a:t>년 후 </a:t>
          </a:r>
          <a:r>
            <a:rPr lang="en-US" altLang="ko-KR" sz="1500" kern="1200" dirty="0" smtClean="0"/>
            <a:t>1</a:t>
          </a:r>
          <a:r>
            <a:rPr lang="ko-KR" altLang="en-US" sz="1500" kern="1200" dirty="0" smtClean="0"/>
            <a:t>억 </a:t>
          </a:r>
          <a:r>
            <a:rPr lang="en-US" altLang="ko-KR" sz="1500" kern="1200" dirty="0" smtClean="0"/>
            <a:t>3</a:t>
          </a:r>
          <a:r>
            <a:rPr lang="ko-KR" altLang="en-US" sz="1500" kern="1200" dirty="0" smtClean="0"/>
            <a:t>천만 원 예상</a:t>
          </a:r>
          <a:r>
            <a:rPr lang="en-US" altLang="ko-KR" sz="1500" kern="1200" dirty="0" smtClean="0"/>
            <a:t>.  </a:t>
          </a:r>
          <a:r>
            <a:rPr lang="ko-KR" altLang="en-US" sz="1500" kern="1200" dirty="0" smtClean="0"/>
            <a:t>예상 차익인 </a:t>
          </a:r>
          <a:r>
            <a:rPr lang="en-US" altLang="ko-KR" sz="1500" kern="1200" dirty="0" smtClean="0"/>
            <a:t>5</a:t>
          </a:r>
          <a:r>
            <a:rPr lang="ko-KR" altLang="en-US" sz="1500" kern="1200" dirty="0" smtClean="0"/>
            <a:t>천만 원을 가지고 신용구매</a:t>
          </a:r>
          <a:endParaRPr lang="ko-KR" altLang="en-US" sz="1500" kern="1200" dirty="0"/>
        </a:p>
      </dsp:txBody>
      <dsp:txXfrm>
        <a:off x="6193896" y="215577"/>
        <a:ext cx="2091933" cy="1255160"/>
      </dsp:txXfrm>
    </dsp:sp>
    <dsp:sp modelId="{3112D432-DE18-4F0F-8A55-BDDE90A9F923}">
      <dsp:nvSpPr>
        <dsp:cNvPr id="0" name=""/>
        <dsp:cNvSpPr/>
      </dsp:nvSpPr>
      <dsp:spPr>
        <a:xfrm rot="5400000">
          <a:off x="7018118" y="1617172"/>
          <a:ext cx="443489" cy="51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kern="1200"/>
        </a:p>
      </dsp:txBody>
      <dsp:txXfrm rot="5400000">
        <a:off x="7018118" y="1617172"/>
        <a:ext cx="443489" cy="518799"/>
      </dsp:txXfrm>
    </dsp:sp>
    <dsp:sp modelId="{1227827E-1E27-4F28-ADEC-B1E5F375756D}">
      <dsp:nvSpPr>
        <dsp:cNvPr id="0" name=""/>
        <dsp:cNvSpPr/>
      </dsp:nvSpPr>
      <dsp:spPr>
        <a:xfrm>
          <a:off x="6193896" y="2307510"/>
          <a:ext cx="2091933" cy="12551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자동차 새로 뽑고</a:t>
          </a:r>
          <a:r>
            <a:rPr lang="en-US" altLang="ko-KR" sz="1500" kern="1200" dirty="0" smtClean="0"/>
            <a:t>, </a:t>
          </a:r>
          <a:r>
            <a:rPr lang="ko-KR" altLang="en-US" sz="1500" kern="1200" dirty="0" smtClean="0"/>
            <a:t>두 배로 먹고</a:t>
          </a:r>
          <a:r>
            <a:rPr lang="en-US" altLang="ko-KR" sz="1500" kern="1200" dirty="0" smtClean="0"/>
            <a:t>, </a:t>
          </a:r>
        </a:p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두 배로 소비</a:t>
          </a:r>
          <a:endParaRPr lang="ko-KR" altLang="en-US" sz="1500" kern="1200" dirty="0"/>
        </a:p>
      </dsp:txBody>
      <dsp:txXfrm>
        <a:off x="6193896" y="2307510"/>
        <a:ext cx="2091933" cy="1255160"/>
      </dsp:txXfrm>
    </dsp:sp>
    <dsp:sp modelId="{0308A1AE-EE09-4221-96D9-50B5340A8E29}">
      <dsp:nvSpPr>
        <dsp:cNvPr id="0" name=""/>
        <dsp:cNvSpPr/>
      </dsp:nvSpPr>
      <dsp:spPr>
        <a:xfrm rot="10800000">
          <a:off x="5566316" y="2675690"/>
          <a:ext cx="443489" cy="51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kern="1200"/>
        </a:p>
      </dsp:txBody>
      <dsp:txXfrm rot="10800000">
        <a:off x="5566316" y="2675690"/>
        <a:ext cx="443489" cy="518799"/>
      </dsp:txXfrm>
    </dsp:sp>
    <dsp:sp modelId="{A12E1F27-38F0-4CDC-9750-1E885FDBDC45}">
      <dsp:nvSpPr>
        <dsp:cNvPr id="0" name=""/>
        <dsp:cNvSpPr/>
      </dsp:nvSpPr>
      <dsp:spPr>
        <a:xfrm>
          <a:off x="2863559" y="2307510"/>
          <a:ext cx="2493563" cy="12551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중국 수출 급성장</a:t>
          </a:r>
          <a:endParaRPr lang="en-US" altLang="ko-KR" sz="1500" kern="1200" dirty="0" smtClean="0"/>
        </a:p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중국 및 미국에 한국 수출 급성장</a:t>
          </a:r>
          <a:endParaRPr lang="ko-KR" altLang="en-US" sz="1500" kern="1200" dirty="0"/>
        </a:p>
      </dsp:txBody>
      <dsp:txXfrm>
        <a:off x="2863559" y="2307510"/>
        <a:ext cx="2493563" cy="12551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C289B50-18E4-40A3-9F0A-99200827DB9E}">
      <dsp:nvSpPr>
        <dsp:cNvPr id="0" name=""/>
        <dsp:cNvSpPr/>
      </dsp:nvSpPr>
      <dsp:spPr>
        <a:xfrm>
          <a:off x="3280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물동량 </a:t>
          </a:r>
          <a:endParaRPr lang="en-US" altLang="ko-KR" sz="1500" kern="1200" dirty="0" smtClean="0"/>
        </a:p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감소</a:t>
          </a:r>
          <a:endParaRPr lang="ko-KR" altLang="en-US" sz="1500" kern="1200" dirty="0"/>
        </a:p>
      </dsp:txBody>
      <dsp:txXfrm>
        <a:off x="3280" y="455469"/>
        <a:ext cx="1909675" cy="763870"/>
      </dsp:txXfrm>
    </dsp:sp>
    <dsp:sp modelId="{1262949B-B073-49B9-AAFF-8DF8A044B6C7}">
      <dsp:nvSpPr>
        <dsp:cNvPr id="0" name=""/>
        <dsp:cNvSpPr/>
      </dsp:nvSpPr>
      <dsp:spPr>
        <a:xfrm>
          <a:off x="1721988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실업 증가로 경쟁 격화</a:t>
          </a:r>
          <a:endParaRPr lang="ko-KR" altLang="en-US" sz="1500" kern="1200" dirty="0"/>
        </a:p>
      </dsp:txBody>
      <dsp:txXfrm>
        <a:off x="1721988" y="455469"/>
        <a:ext cx="1909675" cy="763870"/>
      </dsp:txXfrm>
    </dsp:sp>
    <dsp:sp modelId="{5A7E9CAB-5E69-4591-9BB8-98AAFD58806F}">
      <dsp:nvSpPr>
        <dsp:cNvPr id="0" name=""/>
        <dsp:cNvSpPr/>
      </dsp:nvSpPr>
      <dsp:spPr>
        <a:xfrm>
          <a:off x="3440697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저가운임</a:t>
          </a:r>
          <a:endParaRPr lang="en-US" altLang="ko-KR" sz="1500" kern="1200" dirty="0" smtClean="0"/>
        </a:p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500" kern="1200" dirty="0" smtClean="0"/>
            <a:t>(</a:t>
          </a:r>
          <a:r>
            <a:rPr lang="ko-KR" altLang="en-US" sz="1500" kern="1200" dirty="0" smtClean="0"/>
            <a:t>저임금</a:t>
          </a:r>
          <a:r>
            <a:rPr lang="en-US" altLang="ko-KR" sz="1500" kern="1200" dirty="0" smtClean="0"/>
            <a:t>)</a:t>
          </a:r>
          <a:endParaRPr lang="ko-KR" altLang="en-US" sz="1500" kern="1200" dirty="0"/>
        </a:p>
      </dsp:txBody>
      <dsp:txXfrm>
        <a:off x="3440697" y="455469"/>
        <a:ext cx="1909675" cy="763870"/>
      </dsp:txXfrm>
    </dsp:sp>
    <dsp:sp modelId="{6E210A3A-FD4E-4AD8-B417-C1AEA896FA7D}">
      <dsp:nvSpPr>
        <dsp:cNvPr id="0" name=""/>
        <dsp:cNvSpPr/>
      </dsp:nvSpPr>
      <dsp:spPr>
        <a:xfrm>
          <a:off x="5159405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생산 감소 </a:t>
          </a:r>
          <a:endParaRPr lang="en-US" altLang="ko-KR" sz="1500" kern="1200" dirty="0" smtClean="0"/>
        </a:p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확대</a:t>
          </a:r>
          <a:endParaRPr lang="ko-KR" altLang="en-US" sz="1500" kern="1200" dirty="0"/>
        </a:p>
      </dsp:txBody>
      <dsp:txXfrm>
        <a:off x="5159405" y="455469"/>
        <a:ext cx="1909675" cy="76387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C289B50-18E4-40A3-9F0A-99200827DB9E}">
      <dsp:nvSpPr>
        <dsp:cNvPr id="0" name=""/>
        <dsp:cNvSpPr/>
      </dsp:nvSpPr>
      <dsp:spPr>
        <a:xfrm>
          <a:off x="3280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세상을 바꾸는 연대</a:t>
          </a:r>
          <a:endParaRPr lang="ko-KR" altLang="en-US" sz="1500" kern="1200" dirty="0"/>
        </a:p>
      </dsp:txBody>
      <dsp:txXfrm>
        <a:off x="3280" y="455469"/>
        <a:ext cx="1909675" cy="763870"/>
      </dsp:txXfrm>
    </dsp:sp>
    <dsp:sp modelId="{1262949B-B073-49B9-AAFF-8DF8A044B6C7}">
      <dsp:nvSpPr>
        <dsp:cNvPr id="0" name=""/>
        <dsp:cNvSpPr/>
      </dsp:nvSpPr>
      <dsp:spPr>
        <a:xfrm>
          <a:off x="1721988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정부 정책의 변화</a:t>
          </a:r>
          <a:endParaRPr lang="ko-KR" altLang="en-US" sz="1500" kern="1200" dirty="0"/>
        </a:p>
      </dsp:txBody>
      <dsp:txXfrm>
        <a:off x="1721988" y="455469"/>
        <a:ext cx="1909675" cy="763870"/>
      </dsp:txXfrm>
    </dsp:sp>
    <dsp:sp modelId="{5A7E9CAB-5E69-4591-9BB8-98AAFD58806F}">
      <dsp:nvSpPr>
        <dsp:cNvPr id="0" name=""/>
        <dsp:cNvSpPr/>
      </dsp:nvSpPr>
      <dsp:spPr>
        <a:xfrm>
          <a:off x="3440697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노동자 힘의 증가</a:t>
          </a:r>
          <a:endParaRPr lang="ko-KR" altLang="en-US" sz="1500" kern="1200" dirty="0"/>
        </a:p>
      </dsp:txBody>
      <dsp:txXfrm>
        <a:off x="3440697" y="455469"/>
        <a:ext cx="1909675" cy="763870"/>
      </dsp:txXfrm>
    </dsp:sp>
    <dsp:sp modelId="{6E210A3A-FD4E-4AD8-B417-C1AEA896FA7D}">
      <dsp:nvSpPr>
        <dsp:cNvPr id="0" name=""/>
        <dsp:cNvSpPr/>
      </dsp:nvSpPr>
      <dsp:spPr>
        <a:xfrm>
          <a:off x="5159405" y="455469"/>
          <a:ext cx="1909675" cy="7638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연대의 </a:t>
          </a:r>
          <a:endParaRPr lang="en-US" altLang="ko-KR" sz="1500" kern="1200" dirty="0" smtClean="0"/>
        </a:p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증가</a:t>
          </a:r>
          <a:endParaRPr lang="ko-KR" altLang="en-US" sz="1500" kern="1200" dirty="0"/>
        </a:p>
      </dsp:txBody>
      <dsp:txXfrm>
        <a:off x="5159405" y="455469"/>
        <a:ext cx="1909675" cy="7638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모서리가 둥근 직사각형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44EF9-DA0E-4CCA-9C49-C721079A9690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12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21F18D-940F-4CCC-9B06-BB73BBE9704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14" y="428604"/>
            <a:ext cx="7400948" cy="714380"/>
          </a:xfr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>
            <a:lvl2pPr>
              <a:buFont typeface="Wingdings" pitchFamily="2" charset="2"/>
              <a:buChar char="Ø"/>
              <a:defRPr sz="2200" b="0" spc="-100" baseline="0">
                <a:latin typeface="+mn-ea"/>
                <a:ea typeface="+mn-ea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F1772-D6FC-461B-A327-F44FC3F01DF1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33A15-DD17-42EC-AA10-9838C991CA5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모서리가 둥근 직사각형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C5FE-64B9-40AA-82EA-E0A17E7E53AA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C9A08-3B4F-436C-B00E-1702CB29C4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66F38-A431-4830-BD2A-1621F046F283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FC842-207F-4A10-9AEF-5029942FBFB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92711-4043-44A5-99A8-A6904CFEC45F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8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E3CA4-8578-4D98-A6B3-8A01B862A68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1EE24-9585-40D6-9BD7-549E19C8BA86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5AD31-C4CD-4376-844F-84D09F620FD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87D4B-410B-4951-83C3-842E9C65FED7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7803F-B8E4-4A38-8C78-9D87F6D1702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6" name="모서리가 둥근 직사각형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1" name="내용 개체 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26918-92F0-4491-AF76-1203E3E4E07F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8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506CF-4EEB-483D-9579-CB3306EC04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8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64810-51F2-4FC7-BEF5-487CCAB60B00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9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0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24F42-44DF-49F7-80B1-CDD859D989D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C6B39-7C8F-4631-AB12-EFF196C8433C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E63B2-D331-4F60-8495-EC043AC87A9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A2081-E9F3-41B7-9D48-BA6AFF3111A1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7E183-F355-4609-B365-89F5A24456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8" name="모서리가 둥근 직사각형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1285875" y="274638"/>
            <a:ext cx="7400925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45ADEE-7079-46C0-B0A0-38F6E1CA075F}" type="datetimeFigureOut">
              <a:rPr lang="ko-KR" altLang="en-US"/>
              <a:pPr>
                <a:defRPr/>
              </a:pPr>
              <a:t>2011-01-15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9F25D36B-D624-4E4E-9657-581E35A0AFB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1033" name="그림 9" descr="마크.jpg"/>
          <p:cNvPicPr>
            <a:picLocks noChangeAspect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142875" y="142875"/>
            <a:ext cx="1071563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그림 10" descr="트럭진군.jpg"/>
          <p:cNvPicPr>
            <a:picLocks noChangeAspect="1"/>
          </p:cNvPicPr>
          <p:nvPr userDrawn="1"/>
        </p:nvPicPr>
        <p:blipFill>
          <a:blip r:embed="rId14" cstate="email"/>
          <a:srcRect/>
          <a:stretch>
            <a:fillRect/>
          </a:stretch>
        </p:blipFill>
        <p:spPr>
          <a:xfrm>
            <a:off x="6072198" y="5000636"/>
            <a:ext cx="2928926" cy="16430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8" r:id="rId2"/>
    <p:sldLayoutId id="2147483696" r:id="rId3"/>
    <p:sldLayoutId id="2147483689" r:id="rId4"/>
    <p:sldLayoutId id="2147483690" r:id="rId5"/>
    <p:sldLayoutId id="2147483691" r:id="rId6"/>
    <p:sldLayoutId id="2147483692" r:id="rId7"/>
    <p:sldLayoutId id="2147483697" r:id="rId8"/>
    <p:sldLayoutId id="2147483698" r:id="rId9"/>
    <p:sldLayoutId id="2147483693" r:id="rId10"/>
    <p:sldLayoutId id="2147483694" r:id="rId11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sz="3200" b="1" kern="1200" spc="-300">
          <a:solidFill>
            <a:schemeClr val="tx2"/>
          </a:solidFill>
          <a:latin typeface="+mn-ea"/>
          <a:ea typeface="+mn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273050" indent="-273050" algn="l" rtl="0" fontAlgn="base" latinLnBrk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 spc="-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 latinLnBrk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 latinLnBrk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 latinLnBrk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 latinLnBrk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1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1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1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14348" y="3257560"/>
            <a:ext cx="6400800" cy="1600200"/>
          </a:xfrm>
        </p:spPr>
        <p:txBody>
          <a:bodyPr/>
          <a:lstStyle/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en-US" dirty="0" smtClean="0"/>
              <a:t>자본주의 사회에서 노동조합의 존재 이유</a:t>
            </a:r>
            <a:endParaRPr lang="en-US" altLang="ko-KR" dirty="0" smtClean="0"/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 smtClean="0"/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en-US" dirty="0" smtClean="0"/>
              <a:t>한지원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노동자운동연구소 연구위원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노동조합 탄압의 경제학</a:t>
            </a:r>
            <a:endParaRPr lang="ko-KR" altLang="en-US" dirty="0"/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715125" y="3643313"/>
            <a:ext cx="2000250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전두환부터 </a:t>
            </a:r>
            <a:r>
              <a:rPr lang="ko-KR" altLang="en-US" dirty="0" err="1" smtClean="0"/>
              <a:t>이명박까지</a:t>
            </a:r>
            <a:r>
              <a:rPr lang="ko-KR" altLang="en-US" dirty="0" smtClean="0"/>
              <a:t>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				“</a:t>
            </a:r>
            <a:r>
              <a:rPr lang="ko-KR" altLang="en-US" dirty="0" smtClean="0"/>
              <a:t>노조는 안 된다</a:t>
            </a:r>
            <a:r>
              <a:rPr lang="en-US" altLang="ko-KR" dirty="0" smtClean="0"/>
              <a:t>!”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785938"/>
            <a:ext cx="7772400" cy="4233862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전두환 노태우 정부 시절</a:t>
            </a:r>
            <a:r>
              <a:rPr lang="en-US" altLang="ko-KR" dirty="0" smtClean="0"/>
              <a:t> - “</a:t>
            </a:r>
            <a:r>
              <a:rPr lang="ko-KR" altLang="en-US" dirty="0" smtClean="0"/>
              <a:t>좌익 용공 세력</a:t>
            </a:r>
            <a:r>
              <a:rPr lang="en-US" altLang="ko-KR" dirty="0" smtClean="0"/>
              <a:t>”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김영삼 정부 시절 </a:t>
            </a:r>
            <a:r>
              <a:rPr lang="en-US" altLang="ko-KR" dirty="0" smtClean="0"/>
              <a:t>– “</a:t>
            </a:r>
            <a:r>
              <a:rPr lang="ko-KR" altLang="en-US" dirty="0" smtClean="0"/>
              <a:t>노동조합은 한국병</a:t>
            </a:r>
            <a:r>
              <a:rPr lang="en-US" altLang="ko-KR" dirty="0" smtClean="0"/>
              <a:t>!”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김대중 정부 시절 </a:t>
            </a:r>
            <a:r>
              <a:rPr lang="en-US" altLang="ko-KR" dirty="0" smtClean="0"/>
              <a:t>– “</a:t>
            </a:r>
            <a:r>
              <a:rPr lang="ko-KR" altLang="en-US" dirty="0" smtClean="0"/>
              <a:t>경제 회복을 위해 희생하라</a:t>
            </a:r>
            <a:r>
              <a:rPr lang="en-US" altLang="ko-KR" dirty="0" smtClean="0"/>
              <a:t>”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노무현 정부 시절 </a:t>
            </a:r>
            <a:r>
              <a:rPr lang="en-US" altLang="ko-KR" dirty="0" smtClean="0"/>
              <a:t>– “</a:t>
            </a:r>
            <a:r>
              <a:rPr lang="ko-KR" altLang="en-US" dirty="0" smtClean="0"/>
              <a:t>노동조합은 구시대적</a:t>
            </a:r>
            <a:r>
              <a:rPr lang="en-US" altLang="ko-KR" dirty="0" smtClean="0"/>
              <a:t>”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err="1" smtClean="0"/>
              <a:t>이명박</a:t>
            </a:r>
            <a:r>
              <a:rPr lang="ko-KR" altLang="en-US" dirty="0" smtClean="0"/>
              <a:t> 정부 </a:t>
            </a:r>
            <a:r>
              <a:rPr lang="en-US" altLang="ko-KR" dirty="0" smtClean="0"/>
              <a:t>– “</a:t>
            </a:r>
            <a:r>
              <a:rPr lang="ko-KR" altLang="en-US" dirty="0" smtClean="0"/>
              <a:t>경제발전의 걸림돌</a:t>
            </a:r>
            <a:r>
              <a:rPr lang="en-US" altLang="ko-KR" dirty="0" smtClean="0"/>
              <a:t>”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노동자 때려 잡는 민주화 사회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28688" y="1714500"/>
            <a:ext cx="7772400" cy="642930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구속 노동자 </a:t>
            </a:r>
            <a:endParaRPr lang="en-US" altLang="ko-KR" dirty="0" smtClean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785786" y="4214818"/>
            <a:ext cx="7772400" cy="8572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1" indent="-228600" algn="l" defTabSz="914400" rtl="0" eaLnBrk="1" fontAlgn="auto" latinLnBrk="1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ko-KR" altLang="en-US" sz="2200" b="0" i="0" u="none" strike="noStrike" kern="1200" cap="none" spc="-10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이명박</a:t>
            </a:r>
            <a:r>
              <a:rPr kumimoji="0" lang="ko-KR" altLang="en-US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정부 시절 </a:t>
            </a:r>
            <a:r>
              <a:rPr kumimoji="0" lang="en-US" altLang="ko-KR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: </a:t>
            </a:r>
            <a:r>
              <a:rPr kumimoji="0" lang="en-US" altLang="ko-KR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1,039 + ?</a:t>
            </a:r>
            <a:endParaRPr kumimoji="0" lang="ko-KR" altLang="en-US" sz="4000" b="1" i="0" u="none" strike="noStrike" kern="1200" cap="none" spc="-1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857224" y="3357562"/>
            <a:ext cx="7772400" cy="8572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1" indent="-228600" algn="l" defTabSz="914400" rtl="0" eaLnBrk="1" fontAlgn="auto" latinLnBrk="1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ko-KR" altLang="en-US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노무현 정부 시절 구속 노동자</a:t>
            </a:r>
            <a:r>
              <a:rPr kumimoji="0" lang="en-US" altLang="ko-KR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: </a:t>
            </a:r>
            <a:r>
              <a:rPr kumimoji="0" lang="en-US" altLang="ko-KR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1,039</a:t>
            </a:r>
            <a:r>
              <a:rPr kumimoji="0" lang="ko-KR" altLang="en-US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명</a:t>
            </a:r>
            <a:endParaRPr kumimoji="0" lang="en-US" altLang="ko-KR" sz="4000" b="1" i="0" u="none" strike="noStrike" kern="1200" cap="none" spc="-10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871566" y="2714620"/>
            <a:ext cx="7772400" cy="78581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1" indent="-228600" algn="l" defTabSz="914400" rtl="0" eaLnBrk="1" fontAlgn="auto" latinLnBrk="1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ko-KR" altLang="en-US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김대중 정부 시절 구속 노동자</a:t>
            </a:r>
            <a:r>
              <a:rPr kumimoji="0" lang="en-US" altLang="ko-KR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:</a:t>
            </a:r>
            <a:r>
              <a:rPr kumimoji="0" lang="ko-KR" altLang="en-US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</a:t>
            </a:r>
            <a:r>
              <a:rPr kumimoji="0" lang="en-US" altLang="ko-KR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885</a:t>
            </a:r>
            <a:r>
              <a:rPr kumimoji="0" lang="ko-KR" altLang="en-US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명</a:t>
            </a:r>
            <a:endParaRPr kumimoji="0" lang="en-US" altLang="ko-KR" sz="4000" b="1" i="0" u="none" strike="noStrike" kern="1200" cap="none" spc="-10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" name="내용 개체 틀 2"/>
          <p:cNvSpPr txBox="1">
            <a:spLocks/>
          </p:cNvSpPr>
          <p:nvPr/>
        </p:nvSpPr>
        <p:spPr>
          <a:xfrm>
            <a:off x="857224" y="2143116"/>
            <a:ext cx="7772400" cy="10001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1" indent="-228600" algn="l" defTabSz="914400" rtl="0" eaLnBrk="1" fontAlgn="auto" latinLnBrk="1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ko-KR" altLang="en-US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김영삼 시절 </a:t>
            </a:r>
            <a:r>
              <a:rPr kumimoji="0" lang="en-US" altLang="ko-KR" sz="22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: </a:t>
            </a:r>
            <a:r>
              <a:rPr kumimoji="0" lang="en-US" altLang="ko-KR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632</a:t>
            </a:r>
            <a:r>
              <a:rPr kumimoji="0" lang="ko-KR" altLang="en-US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노사 상생</a:t>
            </a:r>
            <a:r>
              <a:rPr lang="en-US" altLang="ko-KR" dirty="0" smtClean="0"/>
              <a:t>?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123950"/>
          </a:xfrm>
        </p:spPr>
        <p:txBody>
          <a:bodyPr>
            <a:normAutofit lnSpcReduction="10000"/>
          </a:bodyPr>
          <a:lstStyle/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경제가 어려울 때는 노동자에게 희생 강요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경제가 잘 가날 때 이익은 자본가가 획득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저항하는 노동조합은 철저히 파괴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en-US" dirty="0"/>
          </a:p>
        </p:txBody>
      </p:sp>
      <p:graphicFrame>
        <p:nvGraphicFramePr>
          <p:cNvPr id="4" name="차트 3"/>
          <p:cNvGraphicFramePr/>
          <p:nvPr/>
        </p:nvGraphicFramePr>
        <p:xfrm>
          <a:off x="214282" y="2714620"/>
          <a:ext cx="8429684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2928938" y="5907088"/>
            <a:ext cx="2214562" cy="3079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400" b="1" dirty="0">
                <a:latin typeface="Perpetua" pitchFamily="18" charset="0"/>
                <a:ea typeface="맑은 고딕" pitchFamily="50" charset="-127"/>
                <a:sym typeface="Wingdings" pitchFamily="2" charset="2"/>
              </a:rPr>
              <a:t> </a:t>
            </a:r>
            <a:r>
              <a:rPr kumimoji="0" lang="ko-KR" altLang="en-US" sz="1400" b="1" dirty="0">
                <a:latin typeface="Perpetua" pitchFamily="18" charset="0"/>
                <a:ea typeface="맑은 고딕" pitchFamily="50" charset="-127"/>
                <a:sym typeface="Wingdings" pitchFamily="2" charset="2"/>
              </a:rPr>
              <a:t>대량 정리해고</a:t>
            </a:r>
            <a:endParaRPr kumimoji="0" lang="ko-KR" altLang="en-US" sz="1400" b="1" dirty="0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9222" name="TextBox 5"/>
          <p:cNvSpPr txBox="1">
            <a:spLocks noChangeArrowheads="1"/>
          </p:cNvSpPr>
          <p:nvPr/>
        </p:nvSpPr>
        <p:spPr bwMode="auto">
          <a:xfrm>
            <a:off x="1357313" y="3143250"/>
            <a:ext cx="27860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dirty="0">
                <a:latin typeface="Perpetua" pitchFamily="18" charset="0"/>
                <a:ea typeface="맑은 고딕" pitchFamily="50" charset="-127"/>
                <a:sym typeface="Wingdings" pitchFamily="2" charset="2"/>
              </a:rPr>
              <a:t>             </a:t>
            </a:r>
            <a:r>
              <a:rPr kumimoji="0" lang="ko-KR" altLang="en-US" sz="1400" b="1" dirty="0">
                <a:solidFill>
                  <a:srgbClr val="0070C0"/>
                </a:solidFill>
                <a:latin typeface="Perpetua" pitchFamily="18" charset="0"/>
                <a:ea typeface="맑은 고딕" pitchFamily="50" charset="-127"/>
                <a:sym typeface="Wingdings" pitchFamily="2" charset="2"/>
              </a:rPr>
              <a:t>노조탄압</a:t>
            </a:r>
            <a:r>
              <a:rPr kumimoji="0" lang="en-US" altLang="ko-KR" sz="1400" b="1" dirty="0">
                <a:latin typeface="Perpetua" pitchFamily="18" charset="0"/>
                <a:ea typeface="맑은 고딕" pitchFamily="50" charset="-127"/>
                <a:sym typeface="Wingdings" pitchFamily="2" charset="2"/>
              </a:rPr>
              <a:t></a:t>
            </a:r>
          </a:p>
          <a:p>
            <a:r>
              <a:rPr kumimoji="0" lang="en-US" altLang="ko-KR" sz="1400" b="1" dirty="0">
                <a:latin typeface="Perpetua" pitchFamily="18" charset="0"/>
                <a:ea typeface="맑은 고딕" pitchFamily="50" charset="-127"/>
                <a:sym typeface="Wingdings" pitchFamily="2" charset="2"/>
              </a:rPr>
              <a:t>(</a:t>
            </a:r>
            <a:r>
              <a:rPr kumimoji="0" lang="ko-KR" altLang="en-US" sz="1400" b="1" dirty="0">
                <a:latin typeface="Perpetua" pitchFamily="18" charset="0"/>
                <a:ea typeface="맑은 고딕" pitchFamily="50" charset="-127"/>
                <a:sym typeface="Wingdings" pitchFamily="2" charset="2"/>
              </a:rPr>
              <a:t>조폐공사파업유도사건</a:t>
            </a:r>
            <a:r>
              <a:rPr kumimoji="0" lang="en-US" altLang="ko-KR" b="1" dirty="0">
                <a:latin typeface="Perpetua" pitchFamily="18" charset="0"/>
                <a:ea typeface="맑은 고딕" pitchFamily="50" charset="-127"/>
                <a:sym typeface="Wingdings" pitchFamily="2" charset="2"/>
              </a:rPr>
              <a:t>)</a:t>
            </a:r>
            <a:endParaRPr kumimoji="0" lang="ko-KR" altLang="en-US" b="1" dirty="0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9223" name="TextBox 7"/>
          <p:cNvSpPr txBox="1">
            <a:spLocks noChangeArrowheads="1"/>
          </p:cNvSpPr>
          <p:nvPr/>
        </p:nvSpPr>
        <p:spPr bwMode="auto">
          <a:xfrm>
            <a:off x="4214813" y="3214688"/>
            <a:ext cx="2857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400" b="1" dirty="0">
                <a:solidFill>
                  <a:srgbClr val="0070C0"/>
                </a:solidFill>
                <a:latin typeface="Perpetua" pitchFamily="18" charset="0"/>
                <a:ea typeface="맑은 고딕" pitchFamily="50" charset="-127"/>
                <a:sym typeface="Wingdings" pitchFamily="2" charset="2"/>
              </a:rPr>
              <a:t>박상준</a:t>
            </a:r>
            <a:r>
              <a:rPr kumimoji="0" lang="en-US" altLang="ko-KR" sz="1400" b="1" dirty="0">
                <a:solidFill>
                  <a:srgbClr val="0070C0"/>
                </a:solidFill>
                <a:latin typeface="Perpetua" pitchFamily="18" charset="0"/>
                <a:ea typeface="맑은 고딕" pitchFamily="50" charset="-127"/>
                <a:sym typeface="Wingdings" pitchFamily="2" charset="2"/>
              </a:rPr>
              <a:t>,</a:t>
            </a:r>
            <a:r>
              <a:rPr kumimoji="0" lang="ko-KR" altLang="en-US" sz="1400" b="1" dirty="0">
                <a:solidFill>
                  <a:srgbClr val="0070C0"/>
                </a:solidFill>
                <a:latin typeface="Perpetua" pitchFamily="18" charset="0"/>
                <a:ea typeface="맑은 고딕" pitchFamily="50" charset="-127"/>
                <a:sym typeface="Wingdings" pitchFamily="2" charset="2"/>
              </a:rPr>
              <a:t>배달호 열사 등 노동열사 다수 발생 </a:t>
            </a:r>
            <a:r>
              <a:rPr kumimoji="0" lang="en-US" altLang="ko-KR" sz="1400" b="1" dirty="0">
                <a:solidFill>
                  <a:srgbClr val="0070C0"/>
                </a:solidFill>
                <a:sym typeface="Wingdings" pitchFamily="2" charset="2"/>
              </a:rPr>
              <a:t>↓</a:t>
            </a:r>
            <a:endParaRPr kumimoji="0" lang="en-US" altLang="ko-KR" sz="1400" b="1" dirty="0">
              <a:solidFill>
                <a:srgbClr val="0070C0"/>
              </a:solidFill>
              <a:latin typeface="Perpetua" pitchFamily="18" charset="0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9224" name="TextBox 8"/>
          <p:cNvSpPr txBox="1">
            <a:spLocks noChangeArrowheads="1"/>
          </p:cNvSpPr>
          <p:nvPr/>
        </p:nvSpPr>
        <p:spPr bwMode="auto">
          <a:xfrm>
            <a:off x="5929313" y="4478338"/>
            <a:ext cx="2857500" cy="3079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400" b="1" dirty="0" err="1">
                <a:sym typeface="Wingdings" pitchFamily="2" charset="2"/>
              </a:rPr>
              <a:t>비정규직보호법개악시도</a:t>
            </a:r>
            <a:r>
              <a:rPr kumimoji="0" lang="en-US" altLang="ko-KR" sz="1400" b="1" dirty="0">
                <a:sym typeface="Wingdings" pitchFamily="2" charset="2"/>
              </a:rPr>
              <a:t></a:t>
            </a:r>
            <a:endParaRPr kumimoji="0" lang="en-US" altLang="ko-KR" sz="1400" b="1" dirty="0">
              <a:latin typeface="Perpetua" pitchFamily="18" charset="0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9225" name="TextBox 9"/>
          <p:cNvSpPr txBox="1">
            <a:spLocks noChangeArrowheads="1"/>
          </p:cNvSpPr>
          <p:nvPr/>
        </p:nvSpPr>
        <p:spPr bwMode="auto">
          <a:xfrm>
            <a:off x="5715000" y="3714750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400" b="1" dirty="0">
                <a:solidFill>
                  <a:srgbClr val="0070C0"/>
                </a:solidFill>
                <a:sym typeface="Wingdings" pitchFamily="2" charset="2"/>
              </a:rPr>
              <a:t>화물연대총파업탄압</a:t>
            </a:r>
            <a:r>
              <a:rPr kumimoji="0" lang="en-US" altLang="ko-KR" sz="1400" b="1" dirty="0">
                <a:sym typeface="Wingdings" pitchFamily="2" charset="2"/>
              </a:rPr>
              <a:t>↓</a:t>
            </a:r>
            <a:endParaRPr kumimoji="0" lang="en-US" altLang="ko-KR" sz="1400" b="1" dirty="0">
              <a:latin typeface="Perpetua" pitchFamily="18" charset="0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2500298" y="4143380"/>
            <a:ext cx="1785950" cy="30777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1400" b="1" dirty="0" smtClean="0">
                <a:sym typeface="Wingdings" pitchFamily="2" charset="2"/>
              </a:rPr>
              <a:t>공공부문민영화</a:t>
            </a:r>
            <a:r>
              <a:rPr kumimoji="0" lang="en-US" altLang="ko-KR" sz="1400" b="1" dirty="0" smtClean="0">
                <a:sym typeface="Wingdings" pitchFamily="2" charset="2"/>
              </a:rPr>
              <a:t></a:t>
            </a:r>
            <a:endParaRPr kumimoji="0" lang="en-US" altLang="ko-KR" sz="1400" b="1" dirty="0">
              <a:latin typeface="Perpetua" pitchFamily="18" charset="0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3500430" y="4478545"/>
            <a:ext cx="2071702" cy="30777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1400" b="1" dirty="0" smtClean="0">
                <a:sym typeface="Wingdings" pitchFamily="2" charset="2"/>
              </a:rPr>
              <a:t>고금리정책</a:t>
            </a:r>
            <a:r>
              <a:rPr kumimoji="0" lang="en-US" altLang="ko-KR" sz="1400" b="1" dirty="0" smtClean="0">
                <a:sym typeface="Wingdings" pitchFamily="2" charset="2"/>
              </a:rPr>
              <a:t>(</a:t>
            </a:r>
            <a:r>
              <a:rPr kumimoji="0" lang="ko-KR" altLang="en-US" sz="1400" b="1" dirty="0" smtClean="0">
                <a:sym typeface="Wingdings" pitchFamily="2" charset="2"/>
              </a:rPr>
              <a:t>개인파산</a:t>
            </a:r>
            <a:r>
              <a:rPr kumimoji="0" lang="en-US" altLang="ko-KR" sz="1400" b="1" dirty="0" smtClean="0">
                <a:sym typeface="Wingdings" pitchFamily="2" charset="2"/>
              </a:rPr>
              <a:t>)</a:t>
            </a:r>
            <a:endParaRPr kumimoji="0" lang="en-US" altLang="ko-KR" sz="1400" b="1" dirty="0">
              <a:latin typeface="Perpetua" pitchFamily="18" charset="0"/>
              <a:ea typeface="맑은 고딕" pitchFamily="50" charset="-127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/>
      <p:bldP spid="9223" grpId="0"/>
      <p:bldP spid="9224" grpId="0" animBg="1"/>
      <p:bldP spid="9225" grpId="0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28793" y="285728"/>
            <a:ext cx="7400925" cy="1071549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물론 자본은 노동자와 타협도 한다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하지만</a:t>
            </a:r>
            <a:r>
              <a:rPr lang="en-US" altLang="ko-KR" dirty="0" smtClean="0"/>
              <a:t>………………………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785958"/>
            <a:ext cx="7772400" cy="4572000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자본은 오직 자신의 이윤이 충분하게 확보되어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여유</a:t>
            </a:r>
            <a:r>
              <a:rPr lang="en-US" altLang="ko-KR" dirty="0" smtClean="0"/>
              <a:t>”(</a:t>
            </a:r>
            <a:r>
              <a:rPr lang="ko-KR" altLang="en-US" dirty="0" smtClean="0"/>
              <a:t>사회적 타협의 조건</a:t>
            </a:r>
            <a:r>
              <a:rPr lang="en-US" altLang="ko-KR" dirty="0" smtClean="0"/>
              <a:t>)</a:t>
            </a:r>
            <a:r>
              <a:rPr lang="ko-KR" altLang="en-US" dirty="0" smtClean="0"/>
              <a:t>가 있을 때만 노동자와 타협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세계적으로는 </a:t>
            </a:r>
            <a:r>
              <a:rPr lang="en-US" altLang="ko-KR" dirty="0" smtClean="0"/>
              <a:t>1950~ 60</a:t>
            </a:r>
            <a:r>
              <a:rPr lang="ko-KR" altLang="en-US" dirty="0" smtClean="0"/>
              <a:t>년대 후반까지</a:t>
            </a:r>
            <a:r>
              <a:rPr lang="en-US" altLang="ko-KR" dirty="0" smtClean="0"/>
              <a:t>(</a:t>
            </a:r>
            <a:r>
              <a:rPr lang="ko-KR" altLang="en-US" dirty="0" smtClean="0"/>
              <a:t>황금시대</a:t>
            </a:r>
            <a:r>
              <a:rPr lang="en-US" altLang="ko-KR" dirty="0" smtClean="0"/>
              <a:t>)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한국 </a:t>
            </a:r>
            <a:r>
              <a:rPr lang="en-US" altLang="ko-KR" dirty="0" smtClean="0"/>
              <a:t>: 80</a:t>
            </a:r>
            <a:r>
              <a:rPr lang="ko-KR" altLang="en-US" dirty="0" smtClean="0"/>
              <a:t>년대 중반부터 </a:t>
            </a:r>
            <a:r>
              <a:rPr lang="en-US" altLang="ko-KR" dirty="0" smtClean="0"/>
              <a:t>90</a:t>
            </a:r>
            <a:r>
              <a:rPr lang="ko-KR" altLang="en-US" dirty="0" smtClean="0"/>
              <a:t>년대 중반까지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민주화시대</a:t>
            </a:r>
            <a:r>
              <a:rPr lang="en-US" altLang="ko-KR" dirty="0" smtClean="0"/>
              <a:t>)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이 타협도 노동자가 죽기를 각오하고 싸워서만이 쟁취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1960</a:t>
            </a:r>
            <a:r>
              <a:rPr lang="ko-KR" altLang="en-US" dirty="0" smtClean="0"/>
              <a:t>년대  후반의 유럽 노동자 투쟁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1987</a:t>
            </a:r>
            <a:r>
              <a:rPr lang="ko-KR" altLang="en-US" dirty="0" smtClean="0"/>
              <a:t>년 노동자 </a:t>
            </a:r>
            <a:r>
              <a:rPr lang="ko-KR" altLang="en-US" dirty="0" err="1" smtClean="0"/>
              <a:t>대투쟁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14" y="500042"/>
            <a:ext cx="7400925" cy="85725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타협의 여지를 주지 않는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21</a:t>
            </a:r>
            <a:r>
              <a:rPr lang="ko-KR" altLang="en-US" dirty="0" smtClean="0"/>
              <a:t>세기 자본주의</a:t>
            </a:r>
            <a:endParaRPr lang="ko-KR" altLang="en-US" dirty="0"/>
          </a:p>
        </p:txBody>
      </p:sp>
      <p:sp>
        <p:nvSpPr>
          <p:cNvPr id="6" name="오른쪽 화살표 5"/>
          <p:cNvSpPr/>
          <p:nvPr/>
        </p:nvSpPr>
        <p:spPr>
          <a:xfrm rot="10800000">
            <a:off x="3929063" y="3214688"/>
            <a:ext cx="1428750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8" name="그룹 7"/>
          <p:cNvGrpSpPr/>
          <p:nvPr/>
        </p:nvGrpSpPr>
        <p:grpSpPr>
          <a:xfrm>
            <a:off x="5572125" y="1987550"/>
            <a:ext cx="3071813" cy="2727325"/>
            <a:chOff x="5572125" y="1987550"/>
            <a:chExt cx="3071813" cy="2727325"/>
          </a:xfrm>
        </p:grpSpPr>
        <p:sp>
          <p:nvSpPr>
            <p:cNvPr id="5" name="타원 4"/>
            <p:cNvSpPr/>
            <p:nvPr/>
          </p:nvSpPr>
          <p:spPr>
            <a:xfrm>
              <a:off x="5572125" y="2428875"/>
              <a:ext cx="2928938" cy="2286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200" b="1" dirty="0"/>
                <a:t>생산</a:t>
              </a:r>
              <a:endParaRPr kumimoji="0" lang="en-US" altLang="ko-KR" sz="3200" b="1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3200" b="1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200" b="1" dirty="0"/>
                <a:t>성장</a:t>
              </a:r>
            </a:p>
          </p:txBody>
        </p:sp>
        <p:sp>
          <p:nvSpPr>
            <p:cNvPr id="11270" name="TextBox 6"/>
            <p:cNvSpPr txBox="1">
              <a:spLocks noChangeArrowheads="1"/>
            </p:cNvSpPr>
            <p:nvPr/>
          </p:nvSpPr>
          <p:spPr bwMode="auto">
            <a:xfrm>
              <a:off x="5715000" y="1987550"/>
              <a:ext cx="2928938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ko-KR">
                  <a:latin typeface="Perpetua" pitchFamily="18" charset="0"/>
                  <a:ea typeface="맑은 고딕" pitchFamily="50" charset="-127"/>
                </a:rPr>
                <a:t>20</a:t>
              </a:r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세기 중반의 자본주의</a:t>
              </a: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785813" y="2071688"/>
            <a:ext cx="3357562" cy="2714625"/>
            <a:chOff x="785813" y="2071688"/>
            <a:chExt cx="3357562" cy="2714625"/>
          </a:xfrm>
        </p:grpSpPr>
        <p:sp>
          <p:nvSpPr>
            <p:cNvPr id="4" name="타원 3"/>
            <p:cNvSpPr/>
            <p:nvPr/>
          </p:nvSpPr>
          <p:spPr>
            <a:xfrm>
              <a:off x="785813" y="2500313"/>
              <a:ext cx="2928937" cy="2286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200" b="1" dirty="0"/>
                <a:t>투기</a:t>
              </a:r>
              <a:endParaRPr kumimoji="0" lang="en-US" altLang="ko-KR" sz="3200" b="1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3200" b="1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3200" b="1" dirty="0"/>
                <a:t>수탈</a:t>
              </a:r>
            </a:p>
          </p:txBody>
        </p:sp>
        <p:sp>
          <p:nvSpPr>
            <p:cNvPr id="11271" name="TextBox 7"/>
            <p:cNvSpPr txBox="1">
              <a:spLocks noChangeArrowheads="1"/>
            </p:cNvSpPr>
            <p:nvPr/>
          </p:nvSpPr>
          <p:spPr bwMode="auto">
            <a:xfrm>
              <a:off x="1214438" y="2071688"/>
              <a:ext cx="2928937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ko-KR">
                  <a:latin typeface="Perpetua" pitchFamily="18" charset="0"/>
                  <a:ea typeface="맑은 고딕" pitchFamily="50" charset="-127"/>
                </a:rPr>
                <a:t>21</a:t>
              </a:r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세기 자본주의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000108"/>
            <a:ext cx="7772400" cy="45720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ko-KR" altLang="en-US" sz="4000" b="1" dirty="0" smtClean="0"/>
              <a:t>투기의 시대는 더욱 악착 같이</a:t>
            </a:r>
            <a:endParaRPr lang="en-US" altLang="ko-KR" sz="4000" b="1" dirty="0" smtClean="0"/>
          </a:p>
          <a:p>
            <a:pPr>
              <a:lnSpc>
                <a:spcPct val="200000"/>
              </a:lnSpc>
              <a:buNone/>
            </a:pPr>
            <a:r>
              <a:rPr lang="ko-KR" altLang="en-US" sz="4000" b="1" dirty="0" smtClean="0"/>
              <a:t> 노동자를 착취하고 </a:t>
            </a:r>
            <a:endParaRPr lang="en-US" altLang="ko-KR" sz="4000" b="1" dirty="0" smtClean="0"/>
          </a:p>
          <a:p>
            <a:pPr>
              <a:lnSpc>
                <a:spcPct val="200000"/>
              </a:lnSpc>
              <a:buNone/>
            </a:pPr>
            <a:r>
              <a:rPr lang="ko-KR" altLang="en-US" sz="4000" b="1" dirty="0" smtClean="0"/>
              <a:t>노동조합을 탄압해야 한다</a:t>
            </a:r>
            <a:r>
              <a:rPr lang="en-US" altLang="ko-KR" sz="4000" b="1" dirty="0" smtClean="0"/>
              <a:t>!</a:t>
            </a:r>
            <a:endParaRPr lang="ko-KR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14479" y="428604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화물시장의 예</a:t>
            </a:r>
            <a:endParaRPr lang="ko-KR" altLang="en-US" dirty="0"/>
          </a:p>
        </p:txBody>
      </p:sp>
      <p:sp>
        <p:nvSpPr>
          <p:cNvPr id="4" name="오른쪽 화살표 3"/>
          <p:cNvSpPr/>
          <p:nvPr/>
        </p:nvSpPr>
        <p:spPr>
          <a:xfrm>
            <a:off x="1000125" y="2500313"/>
            <a:ext cx="7500938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36" name="그룹 35"/>
          <p:cNvGrpSpPr/>
          <p:nvPr/>
        </p:nvGrpSpPr>
        <p:grpSpPr>
          <a:xfrm>
            <a:off x="357188" y="2857500"/>
            <a:ext cx="2143125" cy="727075"/>
            <a:chOff x="357188" y="2857500"/>
            <a:chExt cx="2143125" cy="727075"/>
          </a:xfrm>
        </p:grpSpPr>
        <p:cxnSp>
          <p:nvCxnSpPr>
            <p:cNvPr id="6" name="직선 화살표 연결선 5"/>
            <p:cNvCxnSpPr/>
            <p:nvPr/>
          </p:nvCxnSpPr>
          <p:spPr>
            <a:xfrm flipV="1">
              <a:off x="1214438" y="2857500"/>
              <a:ext cx="714375" cy="357188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93" name="TextBox 6"/>
            <p:cNvSpPr txBox="1">
              <a:spLocks noChangeArrowheads="1"/>
            </p:cNvSpPr>
            <p:nvPr/>
          </p:nvSpPr>
          <p:spPr bwMode="auto">
            <a:xfrm>
              <a:off x="357188" y="3214688"/>
              <a:ext cx="214312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제조업 생산 확대</a:t>
              </a: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2571750" y="1773238"/>
            <a:ext cx="2143125" cy="727075"/>
            <a:chOff x="2571750" y="1773238"/>
            <a:chExt cx="2143125" cy="727075"/>
          </a:xfrm>
        </p:grpSpPr>
        <p:cxnSp>
          <p:nvCxnSpPr>
            <p:cNvPr id="8" name="직선 화살표 연결선 7"/>
            <p:cNvCxnSpPr/>
            <p:nvPr/>
          </p:nvCxnSpPr>
          <p:spPr>
            <a:xfrm flipV="1">
              <a:off x="2714625" y="2143125"/>
              <a:ext cx="714375" cy="357188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95" name="TextBox 8"/>
            <p:cNvSpPr txBox="1">
              <a:spLocks noChangeArrowheads="1"/>
            </p:cNvSpPr>
            <p:nvPr/>
          </p:nvSpPr>
          <p:spPr bwMode="auto">
            <a:xfrm>
              <a:off x="2571750" y="1773238"/>
              <a:ext cx="214312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운송물량 증가</a:t>
              </a: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3071813" y="2857500"/>
            <a:ext cx="2143125" cy="727075"/>
            <a:chOff x="3071813" y="2857500"/>
            <a:chExt cx="2143125" cy="727075"/>
          </a:xfrm>
        </p:grpSpPr>
        <p:cxnSp>
          <p:nvCxnSpPr>
            <p:cNvPr id="10" name="직선 화살표 연결선 9"/>
            <p:cNvCxnSpPr/>
            <p:nvPr/>
          </p:nvCxnSpPr>
          <p:spPr>
            <a:xfrm>
              <a:off x="3286125" y="2857500"/>
              <a:ext cx="500063" cy="357188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97" name="TextBox 14"/>
            <p:cNvSpPr txBox="1">
              <a:spLocks noChangeArrowheads="1"/>
            </p:cNvSpPr>
            <p:nvPr/>
          </p:nvSpPr>
          <p:spPr bwMode="auto">
            <a:xfrm>
              <a:off x="3071813" y="3214688"/>
              <a:ext cx="214312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운임증가</a:t>
              </a: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4786313" y="1714500"/>
            <a:ext cx="2143125" cy="785813"/>
            <a:chOff x="4786313" y="1714500"/>
            <a:chExt cx="2143125" cy="785813"/>
          </a:xfrm>
        </p:grpSpPr>
        <p:sp>
          <p:nvSpPr>
            <p:cNvPr id="12298" name="TextBox 15"/>
            <p:cNvSpPr txBox="1">
              <a:spLocks noChangeArrowheads="1"/>
            </p:cNvSpPr>
            <p:nvPr/>
          </p:nvSpPr>
          <p:spPr bwMode="auto">
            <a:xfrm>
              <a:off x="4786313" y="1714500"/>
              <a:ext cx="214312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운송시장 확대</a:t>
              </a:r>
            </a:p>
          </p:txBody>
        </p:sp>
        <p:cxnSp>
          <p:nvCxnSpPr>
            <p:cNvPr id="17" name="직선 화살표 연결선 16"/>
            <p:cNvCxnSpPr/>
            <p:nvPr/>
          </p:nvCxnSpPr>
          <p:spPr>
            <a:xfrm flipV="1">
              <a:off x="5000625" y="2143125"/>
              <a:ext cx="714375" cy="357188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그룹 41"/>
          <p:cNvGrpSpPr/>
          <p:nvPr/>
        </p:nvGrpSpPr>
        <p:grpSpPr>
          <a:xfrm>
            <a:off x="6286500" y="2786063"/>
            <a:ext cx="2500313" cy="798512"/>
            <a:chOff x="6286500" y="2786063"/>
            <a:chExt cx="2500313" cy="798512"/>
          </a:xfrm>
        </p:grpSpPr>
        <p:cxnSp>
          <p:nvCxnSpPr>
            <p:cNvPr id="18" name="직선 화살표 연결선 17"/>
            <p:cNvCxnSpPr/>
            <p:nvPr/>
          </p:nvCxnSpPr>
          <p:spPr>
            <a:xfrm>
              <a:off x="6429375" y="2786063"/>
              <a:ext cx="500063" cy="357187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01" name="TextBox 18"/>
            <p:cNvSpPr txBox="1">
              <a:spLocks noChangeArrowheads="1"/>
            </p:cNvSpPr>
            <p:nvPr/>
          </p:nvSpPr>
          <p:spPr bwMode="auto">
            <a:xfrm>
              <a:off x="6286500" y="3214688"/>
              <a:ext cx="2500313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소득 증대</a:t>
              </a:r>
              <a:r>
                <a:rPr kumimoji="0" lang="en-US" altLang="ko-KR">
                  <a:latin typeface="Perpetua" pitchFamily="18" charset="0"/>
                  <a:ea typeface="맑은 고딕" pitchFamily="50" charset="-127"/>
                </a:rPr>
                <a:t>,</a:t>
              </a:r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 소비 증가</a:t>
              </a: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6929438" y="1714500"/>
            <a:ext cx="2214562" cy="714375"/>
            <a:chOff x="6929438" y="1714500"/>
            <a:chExt cx="2214562" cy="714375"/>
          </a:xfrm>
        </p:grpSpPr>
        <p:cxnSp>
          <p:nvCxnSpPr>
            <p:cNvPr id="20" name="직선 화살표 연결선 19"/>
            <p:cNvCxnSpPr/>
            <p:nvPr/>
          </p:nvCxnSpPr>
          <p:spPr>
            <a:xfrm flipV="1">
              <a:off x="6929438" y="2071688"/>
              <a:ext cx="714375" cy="357187"/>
            </a:xfrm>
            <a:prstGeom prst="straightConnector1">
              <a:avLst/>
            </a:prstGeom>
            <a:ln w="28575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03" name="TextBox 20"/>
            <p:cNvSpPr txBox="1">
              <a:spLocks noChangeArrowheads="1"/>
            </p:cNvSpPr>
            <p:nvPr/>
          </p:nvSpPr>
          <p:spPr bwMode="auto">
            <a:xfrm>
              <a:off x="7000875" y="1714500"/>
              <a:ext cx="214312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>
                  <a:latin typeface="Perpetua" pitchFamily="18" charset="0"/>
                  <a:ea typeface="맑은 고딕" pitchFamily="50" charset="-127"/>
                </a:rPr>
                <a:t>생산 확대</a:t>
              </a:r>
            </a:p>
          </p:txBody>
        </p:sp>
      </p:grpSp>
      <p:sp>
        <p:nvSpPr>
          <p:cNvPr id="22" name="오른쪽 화살표 21"/>
          <p:cNvSpPr/>
          <p:nvPr/>
        </p:nvSpPr>
        <p:spPr>
          <a:xfrm>
            <a:off x="1071563" y="5000625"/>
            <a:ext cx="7500937" cy="28575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44" name="그룹 43"/>
          <p:cNvGrpSpPr/>
          <p:nvPr/>
        </p:nvGrpSpPr>
        <p:grpSpPr>
          <a:xfrm>
            <a:off x="285750" y="5429250"/>
            <a:ext cx="2143125" cy="1074738"/>
            <a:chOff x="285750" y="5429250"/>
            <a:chExt cx="2143125" cy="1074738"/>
          </a:xfrm>
        </p:grpSpPr>
        <p:cxnSp>
          <p:nvCxnSpPr>
            <p:cNvPr id="23" name="직선 화살표 연결선 22"/>
            <p:cNvCxnSpPr/>
            <p:nvPr/>
          </p:nvCxnSpPr>
          <p:spPr>
            <a:xfrm flipV="1">
              <a:off x="571500" y="5429250"/>
              <a:ext cx="714375" cy="357188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2306" name="TextBox 23"/>
            <p:cNvSpPr txBox="1">
              <a:spLocks noChangeArrowheads="1"/>
            </p:cNvSpPr>
            <p:nvPr/>
          </p:nvSpPr>
          <p:spPr bwMode="auto">
            <a:xfrm>
              <a:off x="285750" y="5857875"/>
              <a:ext cx="2143125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제조업 생산 정체</a:t>
              </a:r>
              <a:r>
                <a:rPr kumimoji="0" lang="en-US" altLang="ko-KR" dirty="0">
                  <a:latin typeface="Perpetua" pitchFamily="18" charset="0"/>
                  <a:ea typeface="맑은 고딕" pitchFamily="50" charset="-127"/>
                </a:rPr>
                <a:t>, </a:t>
              </a:r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감소</a:t>
              </a: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357188" y="4214813"/>
            <a:ext cx="2428875" cy="857250"/>
            <a:chOff x="357188" y="4214813"/>
            <a:chExt cx="2428875" cy="857250"/>
          </a:xfrm>
        </p:grpSpPr>
        <p:cxnSp>
          <p:nvCxnSpPr>
            <p:cNvPr id="25" name="직선 화살표 연결선 24"/>
            <p:cNvCxnSpPr/>
            <p:nvPr/>
          </p:nvCxnSpPr>
          <p:spPr>
            <a:xfrm>
              <a:off x="1428750" y="4643438"/>
              <a:ext cx="571500" cy="428625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2308" name="TextBox 27"/>
            <p:cNvSpPr txBox="1">
              <a:spLocks noChangeArrowheads="1"/>
            </p:cNvSpPr>
            <p:nvPr/>
          </p:nvSpPr>
          <p:spPr bwMode="auto">
            <a:xfrm>
              <a:off x="357188" y="4214813"/>
              <a:ext cx="242887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일자리부족</a:t>
              </a:r>
              <a:r>
                <a:rPr kumimoji="0" lang="en-US" altLang="ko-KR" dirty="0">
                  <a:latin typeface="Perpetua" pitchFamily="18" charset="0"/>
                  <a:ea typeface="맑은 고딕" pitchFamily="50" charset="-127"/>
                </a:rPr>
                <a:t>, </a:t>
              </a:r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실업증가</a:t>
              </a: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2857500" y="4214813"/>
            <a:ext cx="2143125" cy="857250"/>
            <a:chOff x="2857500" y="4214813"/>
            <a:chExt cx="2143125" cy="857250"/>
          </a:xfrm>
        </p:grpSpPr>
        <p:sp>
          <p:nvSpPr>
            <p:cNvPr id="12309" name="TextBox 28"/>
            <p:cNvSpPr txBox="1">
              <a:spLocks noChangeArrowheads="1"/>
            </p:cNvSpPr>
            <p:nvPr/>
          </p:nvSpPr>
          <p:spPr bwMode="auto">
            <a:xfrm>
              <a:off x="2857500" y="4214813"/>
              <a:ext cx="214312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물량 정체</a:t>
              </a:r>
              <a:r>
                <a:rPr kumimoji="0" lang="en-US" altLang="ko-KR" dirty="0">
                  <a:latin typeface="Perpetua" pitchFamily="18" charset="0"/>
                  <a:ea typeface="맑은 고딕" pitchFamily="50" charset="-127"/>
                </a:rPr>
                <a:t>, </a:t>
              </a:r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감소</a:t>
              </a:r>
            </a:p>
          </p:txBody>
        </p:sp>
        <p:cxnSp>
          <p:nvCxnSpPr>
            <p:cNvPr id="30" name="직선 화살표 연결선 29"/>
            <p:cNvCxnSpPr/>
            <p:nvPr/>
          </p:nvCxnSpPr>
          <p:spPr>
            <a:xfrm flipV="1">
              <a:off x="3000375" y="4643438"/>
              <a:ext cx="571500" cy="428625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9" name="그룹 48"/>
          <p:cNvGrpSpPr/>
          <p:nvPr/>
        </p:nvGrpSpPr>
        <p:grpSpPr>
          <a:xfrm>
            <a:off x="2357438" y="5429250"/>
            <a:ext cx="2714625" cy="785813"/>
            <a:chOff x="2357438" y="5429250"/>
            <a:chExt cx="2714625" cy="785813"/>
          </a:xfrm>
        </p:grpSpPr>
        <p:sp>
          <p:nvSpPr>
            <p:cNvPr id="12311" name="TextBox 31"/>
            <p:cNvSpPr txBox="1">
              <a:spLocks noChangeArrowheads="1"/>
            </p:cNvSpPr>
            <p:nvPr/>
          </p:nvSpPr>
          <p:spPr bwMode="auto">
            <a:xfrm>
              <a:off x="2357438" y="5845175"/>
              <a:ext cx="271462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화물 </a:t>
              </a:r>
              <a:r>
                <a:rPr kumimoji="0" lang="ko-KR" altLang="en-US" dirty="0" err="1">
                  <a:latin typeface="Perpetua" pitchFamily="18" charset="0"/>
                  <a:ea typeface="맑은 고딕" pitchFamily="50" charset="-127"/>
                </a:rPr>
                <a:t>지입차주</a:t>
              </a:r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 증가</a:t>
              </a:r>
            </a:p>
          </p:txBody>
        </p:sp>
        <p:cxnSp>
          <p:nvCxnSpPr>
            <p:cNvPr id="33" name="직선 화살표 연결선 32"/>
            <p:cNvCxnSpPr/>
            <p:nvPr/>
          </p:nvCxnSpPr>
          <p:spPr>
            <a:xfrm rot="16200000" flipV="1">
              <a:off x="2536032" y="5536406"/>
              <a:ext cx="357188" cy="142875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0" name="그룹 49"/>
          <p:cNvGrpSpPr/>
          <p:nvPr/>
        </p:nvGrpSpPr>
        <p:grpSpPr>
          <a:xfrm>
            <a:off x="4429125" y="4214813"/>
            <a:ext cx="2286000" cy="857250"/>
            <a:chOff x="4429125" y="4214813"/>
            <a:chExt cx="2286000" cy="857250"/>
          </a:xfrm>
        </p:grpSpPr>
        <p:cxnSp>
          <p:nvCxnSpPr>
            <p:cNvPr id="35" name="직선 화살표 연결선 34"/>
            <p:cNvCxnSpPr/>
            <p:nvPr/>
          </p:nvCxnSpPr>
          <p:spPr>
            <a:xfrm flipV="1">
              <a:off x="4429125" y="4643438"/>
              <a:ext cx="571500" cy="428625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2314" name="TextBox 35"/>
            <p:cNvSpPr txBox="1">
              <a:spLocks noChangeArrowheads="1"/>
            </p:cNvSpPr>
            <p:nvPr/>
          </p:nvSpPr>
          <p:spPr bwMode="auto">
            <a:xfrm>
              <a:off x="4572000" y="4214813"/>
              <a:ext cx="2143125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운임감소</a:t>
              </a: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4714875" y="5429250"/>
            <a:ext cx="2714625" cy="1003300"/>
            <a:chOff x="4714875" y="5429250"/>
            <a:chExt cx="2714625" cy="1003300"/>
          </a:xfrm>
        </p:grpSpPr>
        <p:sp>
          <p:nvSpPr>
            <p:cNvPr id="12315" name="TextBox 36"/>
            <p:cNvSpPr txBox="1">
              <a:spLocks noChangeArrowheads="1"/>
            </p:cNvSpPr>
            <p:nvPr/>
          </p:nvSpPr>
          <p:spPr bwMode="auto">
            <a:xfrm>
              <a:off x="4714875" y="5786438"/>
              <a:ext cx="2714625" cy="64611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할부금융이자 증가</a:t>
              </a:r>
              <a:r>
                <a:rPr kumimoji="0" lang="en-US" altLang="ko-KR" dirty="0">
                  <a:latin typeface="Perpetua" pitchFamily="18" charset="0"/>
                  <a:ea typeface="맑은 고딕" pitchFamily="50" charset="-127"/>
                </a:rPr>
                <a:t>, </a:t>
              </a:r>
            </a:p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압류 증가</a:t>
              </a:r>
            </a:p>
          </p:txBody>
        </p:sp>
        <p:cxnSp>
          <p:nvCxnSpPr>
            <p:cNvPr id="38" name="직선 화살표 연결선 37"/>
            <p:cNvCxnSpPr/>
            <p:nvPr/>
          </p:nvCxnSpPr>
          <p:spPr>
            <a:xfrm rot="16200000" flipH="1">
              <a:off x="4929188" y="5429250"/>
              <a:ext cx="357188" cy="357187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2" name="그룹 51"/>
          <p:cNvGrpSpPr/>
          <p:nvPr/>
        </p:nvGrpSpPr>
        <p:grpSpPr>
          <a:xfrm>
            <a:off x="5857875" y="3854450"/>
            <a:ext cx="2286000" cy="1146175"/>
            <a:chOff x="5857875" y="3854450"/>
            <a:chExt cx="2286000" cy="1146175"/>
          </a:xfrm>
        </p:grpSpPr>
        <p:cxnSp>
          <p:nvCxnSpPr>
            <p:cNvPr id="43" name="직선 화살표 연결선 42"/>
            <p:cNvCxnSpPr/>
            <p:nvPr/>
          </p:nvCxnSpPr>
          <p:spPr>
            <a:xfrm flipV="1">
              <a:off x="5857875" y="4572000"/>
              <a:ext cx="571500" cy="428625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2318" name="TextBox 43"/>
            <p:cNvSpPr txBox="1">
              <a:spLocks noChangeArrowheads="1"/>
            </p:cNvSpPr>
            <p:nvPr/>
          </p:nvSpPr>
          <p:spPr bwMode="auto">
            <a:xfrm>
              <a:off x="6000750" y="3854450"/>
              <a:ext cx="2143125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알선업체 </a:t>
              </a:r>
              <a:r>
                <a:rPr kumimoji="0" lang="en-US" altLang="ko-KR" dirty="0">
                  <a:latin typeface="Perpetua" pitchFamily="18" charset="0"/>
                  <a:ea typeface="맑은 고딕" pitchFamily="50" charset="-127"/>
                </a:rPr>
                <a:t>,</a:t>
              </a:r>
              <a:r>
                <a:rPr kumimoji="0" lang="ko-KR" altLang="en-US" dirty="0" err="1">
                  <a:latin typeface="Perpetua" pitchFamily="18" charset="0"/>
                  <a:ea typeface="맑은 고딕" pitchFamily="50" charset="-127"/>
                </a:rPr>
                <a:t>지입차주에게</a:t>
              </a:r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 손실 전가</a:t>
              </a:r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7724775" y="5429250"/>
            <a:ext cx="1276350" cy="798513"/>
            <a:chOff x="7724775" y="5429250"/>
            <a:chExt cx="1276350" cy="798513"/>
          </a:xfrm>
        </p:grpSpPr>
        <p:cxnSp>
          <p:nvCxnSpPr>
            <p:cNvPr id="45" name="직선 화살표 연결선 44"/>
            <p:cNvCxnSpPr/>
            <p:nvPr/>
          </p:nvCxnSpPr>
          <p:spPr>
            <a:xfrm rot="16200000" flipH="1">
              <a:off x="7858125" y="5429250"/>
              <a:ext cx="357188" cy="357188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2320" name="TextBox 45"/>
            <p:cNvSpPr txBox="1">
              <a:spLocks noChangeArrowheads="1"/>
            </p:cNvSpPr>
            <p:nvPr/>
          </p:nvSpPr>
          <p:spPr bwMode="auto">
            <a:xfrm>
              <a:off x="7724775" y="5857875"/>
              <a:ext cx="1276350" cy="3698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dirty="0">
                  <a:latin typeface="Perpetua" pitchFamily="18" charset="0"/>
                  <a:ea typeface="맑은 고딕" pitchFamily="50" charset="-127"/>
                </a:rPr>
                <a:t>소득급감</a:t>
              </a:r>
            </a:p>
          </p:txBody>
        </p:sp>
      </p:grpSp>
      <p:sp>
        <p:nvSpPr>
          <p:cNvPr id="12321" name="TextBox 46"/>
          <p:cNvSpPr txBox="1">
            <a:spLocks noChangeArrowheads="1"/>
          </p:cNvSpPr>
          <p:nvPr/>
        </p:nvSpPr>
        <p:spPr bwMode="auto">
          <a:xfrm>
            <a:off x="214313" y="1714500"/>
            <a:ext cx="2071687" cy="36988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Perpetua" pitchFamily="18" charset="0"/>
                <a:ea typeface="맑은 고딕" pitchFamily="50" charset="-127"/>
              </a:rPr>
              <a:t>자본주의 성장기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14313" y="3786188"/>
            <a:ext cx="2428875" cy="36988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>
                <a:latin typeface="+mn-lt"/>
                <a:ea typeface="+mn-ea"/>
              </a:rPr>
              <a:t>투기와 수탈의 시대</a:t>
            </a:r>
            <a:endParaRPr kumimoji="0" lang="ko-KR" altLang="en-US" b="1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화물 노동자가 만드는 부가 가치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266820"/>
          </a:xfrm>
        </p:spPr>
        <p:txBody>
          <a:bodyPr/>
          <a:lstStyle/>
          <a:p>
            <a:r>
              <a:rPr lang="ko-KR" altLang="en-US" dirty="0" smtClean="0"/>
              <a:t>생산수단 </a:t>
            </a:r>
            <a:r>
              <a:rPr lang="en-US" altLang="ko-KR" dirty="0" smtClean="0"/>
              <a:t>(</a:t>
            </a:r>
            <a:r>
              <a:rPr lang="ko-KR" altLang="en-US" dirty="0" smtClean="0"/>
              <a:t>화물차</a:t>
            </a:r>
            <a:r>
              <a:rPr lang="en-US" altLang="ko-KR" dirty="0" smtClean="0"/>
              <a:t>) + </a:t>
            </a:r>
            <a:r>
              <a:rPr lang="ko-KR" altLang="en-US" dirty="0" smtClean="0"/>
              <a:t>노동력 </a:t>
            </a:r>
            <a:r>
              <a:rPr lang="en-US" altLang="ko-KR" dirty="0" smtClean="0"/>
              <a:t>(</a:t>
            </a:r>
            <a:r>
              <a:rPr lang="ko-KR" altLang="en-US" dirty="0" smtClean="0"/>
              <a:t>운전 및 기타 부대 업무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>
                <a:sym typeface="Wingdings" pitchFamily="2" charset="2"/>
              </a:rPr>
              <a:t>		  </a:t>
            </a:r>
            <a:r>
              <a:rPr lang="ko-KR" altLang="en-US" dirty="0" smtClean="0">
                <a:sym typeface="Wingdings" pitchFamily="2" charset="2"/>
              </a:rPr>
              <a:t>새로운 가치를 생산</a:t>
            </a:r>
            <a:endParaRPr lang="en-US" altLang="ko-KR" dirty="0" smtClean="0">
              <a:sym typeface="Wingdings" pitchFamily="2" charset="2"/>
            </a:endParaRPr>
          </a:p>
          <a:p>
            <a:pPr>
              <a:buNone/>
            </a:pPr>
            <a:endParaRPr lang="en-US" altLang="ko-KR" dirty="0" smtClean="0">
              <a:sym typeface="Wingdings" pitchFamily="2" charset="2"/>
            </a:endParaRPr>
          </a:p>
          <a:p>
            <a:pPr>
              <a:buNone/>
            </a:pPr>
            <a:endParaRPr lang="ko-KR" altLang="en-US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871566" y="2571744"/>
            <a:ext cx="7772400" cy="62387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3050" marR="0" lvl="0" indent="-273050" algn="l" defTabSz="914400" rtl="0" eaLnBrk="1" fontAlgn="base" latinLnBrk="1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tabLst/>
              <a:defRPr/>
            </a:pPr>
            <a:r>
              <a:rPr kumimoji="0" lang="ko-KR" altLang="en-US" sz="2600" spc="-200" dirty="0" err="1" smtClean="0">
                <a:latin typeface="+mn-lt"/>
                <a:ea typeface="+mn-ea"/>
                <a:sym typeface="Wingdings" pitchFamily="2" charset="2"/>
              </a:rPr>
              <a:t>지입차주는</a:t>
            </a:r>
            <a:r>
              <a:rPr kumimoji="0" lang="ko-KR" altLang="en-US" sz="2600" spc="-200" dirty="0" smtClean="0">
                <a:latin typeface="+mn-lt"/>
                <a:ea typeface="+mn-ea"/>
                <a:sym typeface="Wingdings" pitchFamily="2" charset="2"/>
              </a:rPr>
              <a:t> 생산수단을 소유해서 노동자가 아니다</a:t>
            </a:r>
            <a:r>
              <a:rPr kumimoji="0" lang="en-US" altLang="ko-KR" sz="2600" spc="-200" dirty="0" smtClean="0">
                <a:latin typeface="+mn-lt"/>
                <a:ea typeface="+mn-ea"/>
                <a:sym typeface="Wingdings" pitchFamily="2" charset="2"/>
              </a:rPr>
              <a:t>? </a:t>
            </a:r>
            <a:endParaRPr kumimoji="0" lang="en-US" altLang="ko-KR" sz="2600" b="0" i="0" u="none" strike="noStrike" kern="1200" cap="none" spc="-20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marL="273050" marR="0" lvl="0" indent="-273050" algn="l" defTabSz="914400" rtl="0" eaLnBrk="1" fontAlgn="base" latinLnBrk="1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endParaRPr kumimoji="0" lang="ko-KR" altLang="en-US" sz="2600" b="0" i="0" u="none" strike="noStrike" kern="1200" cap="none" spc="-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943004" y="3071810"/>
            <a:ext cx="7772400" cy="1571636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273050" marR="0" lvl="0" indent="-273050" algn="l" defTabSz="914400" rtl="0" eaLnBrk="1" fontAlgn="base" latinLnBrk="1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r>
              <a:rPr kumimoji="0" lang="en-US" altLang="ko-KR" sz="40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No!!  </a:t>
            </a:r>
          </a:p>
          <a:p>
            <a:pPr marL="273050" marR="0" lvl="0" indent="-273050" algn="l" defTabSz="914400" rtl="0" eaLnBrk="1" fontAlgn="base" latinLnBrk="1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r>
              <a:rPr kumimoji="0" lang="ko-KR" altLang="en-US" sz="2600" spc="-200" dirty="0" smtClean="0">
                <a:latin typeface="+mn-lt"/>
                <a:ea typeface="+mn-ea"/>
              </a:rPr>
              <a:t>정확하게 이야기하면 </a:t>
            </a:r>
            <a:r>
              <a:rPr kumimoji="0" lang="en-US" altLang="ko-KR" sz="2600" spc="-200" dirty="0" smtClean="0">
                <a:latin typeface="+mn-lt"/>
                <a:ea typeface="+mn-ea"/>
              </a:rPr>
              <a:t>, </a:t>
            </a:r>
            <a:r>
              <a:rPr kumimoji="0" lang="ko-KR" altLang="en-US" sz="2600" spc="-200" dirty="0" smtClean="0">
                <a:latin typeface="+mn-lt"/>
                <a:ea typeface="+mn-ea"/>
              </a:rPr>
              <a:t>자본가가 생산수단 비용을 </a:t>
            </a:r>
            <a:endParaRPr kumimoji="0" lang="en-US" altLang="ko-KR" sz="2600" spc="-200" dirty="0" smtClean="0">
              <a:latin typeface="+mn-lt"/>
              <a:ea typeface="+mn-ea"/>
            </a:endParaRPr>
          </a:p>
          <a:p>
            <a:pPr marL="273050" marR="0" lvl="0" indent="-273050" algn="l" defTabSz="914400" rtl="0" eaLnBrk="1" fontAlgn="base" latinLnBrk="1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r>
              <a:rPr kumimoji="0" lang="ko-KR" altLang="en-US" sz="2600" spc="-200" dirty="0" smtClean="0">
                <a:latin typeface="+mn-lt"/>
                <a:ea typeface="+mn-ea"/>
              </a:rPr>
              <a:t>화물노동자에게 전가한 것</a:t>
            </a:r>
            <a:r>
              <a:rPr kumimoji="0" lang="en-US" altLang="ko-KR" sz="2600" spc="-200" dirty="0" smtClean="0">
                <a:latin typeface="+mn-lt"/>
                <a:ea typeface="+mn-ea"/>
              </a:rPr>
              <a:t>!</a:t>
            </a:r>
            <a:endParaRPr kumimoji="0" lang="ko-KR" altLang="en-US" sz="2600" b="0" i="0" u="none" strike="noStrike" kern="1200" cap="none" spc="-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4857760"/>
            <a:ext cx="4786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예</a:t>
            </a:r>
            <a:r>
              <a:rPr lang="en-US" altLang="ko-KR" sz="2800" b="1" dirty="0" smtClean="0"/>
              <a:t>&gt; 1800</a:t>
            </a:r>
            <a:r>
              <a:rPr lang="ko-KR" altLang="en-US" sz="2800" b="1" dirty="0" smtClean="0"/>
              <a:t>년대 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노동자는 자신의 공구를 가지고 공장에서 노동</a:t>
            </a:r>
            <a:endParaRPr lang="ko-KR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화물 노동자에 대한 착취 수탈</a:t>
            </a:r>
            <a:endParaRPr lang="ko-KR" altLang="en-US" dirty="0"/>
          </a:p>
        </p:txBody>
      </p:sp>
      <p:sp>
        <p:nvSpPr>
          <p:cNvPr id="4" name="오른쪽 화살표 3"/>
          <p:cNvSpPr/>
          <p:nvPr/>
        </p:nvSpPr>
        <p:spPr>
          <a:xfrm>
            <a:off x="2071688" y="3071813"/>
            <a:ext cx="5429250" cy="357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214313" y="2786063"/>
            <a:ext cx="17859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dirty="0">
                <a:latin typeface="Perpetua" pitchFamily="18" charset="0"/>
                <a:ea typeface="맑은 고딕" pitchFamily="50" charset="-127"/>
              </a:rPr>
              <a:t>화물노동자가 생산한 </a:t>
            </a:r>
            <a:endParaRPr kumimoji="0" lang="en-US" altLang="ko-KR" dirty="0">
              <a:latin typeface="Perpetua" pitchFamily="18" charset="0"/>
              <a:ea typeface="맑은 고딕" pitchFamily="50" charset="-127"/>
            </a:endParaRPr>
          </a:p>
          <a:p>
            <a:r>
              <a:rPr kumimoji="0" lang="ko-KR" altLang="en-US" dirty="0">
                <a:latin typeface="Perpetua" pitchFamily="18" charset="0"/>
                <a:ea typeface="맑은 고딕" pitchFamily="50" charset="-127"/>
              </a:rPr>
              <a:t>부가가치</a:t>
            </a:r>
          </a:p>
        </p:txBody>
      </p:sp>
      <p:sp>
        <p:nvSpPr>
          <p:cNvPr id="6" name="오른쪽 화살표 5"/>
          <p:cNvSpPr/>
          <p:nvPr/>
        </p:nvSpPr>
        <p:spPr>
          <a:xfrm rot="17961567">
            <a:off x="2587625" y="2686051"/>
            <a:ext cx="428625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857375" y="2214563"/>
            <a:ext cx="1785938" cy="36988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latin typeface="+mn-lt"/>
                <a:ea typeface="+mn-ea"/>
              </a:rPr>
              <a:t>알선 업체 이익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2571750" y="3471863"/>
            <a:ext cx="2071688" cy="827087"/>
            <a:chOff x="2571750" y="3471863"/>
            <a:chExt cx="2071688" cy="827087"/>
          </a:xfrm>
        </p:grpSpPr>
        <p:sp>
          <p:nvSpPr>
            <p:cNvPr id="8" name="오른쪽 화살표 7"/>
            <p:cNvSpPr/>
            <p:nvPr/>
          </p:nvSpPr>
          <p:spPr>
            <a:xfrm rot="3097359">
              <a:off x="3101975" y="3543301"/>
              <a:ext cx="428625" cy="28575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571750" y="3929063"/>
              <a:ext cx="2071688" cy="369887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할부금융사</a:t>
              </a:r>
              <a:r>
                <a:rPr kumimoji="0" lang="ko-KR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 이익</a:t>
              </a: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929063" y="2000250"/>
            <a:ext cx="1785937" cy="1100473"/>
            <a:chOff x="3929063" y="2000250"/>
            <a:chExt cx="1785937" cy="1100473"/>
          </a:xfrm>
        </p:grpSpPr>
        <p:sp>
          <p:nvSpPr>
            <p:cNvPr id="10" name="오른쪽 화살표 9"/>
            <p:cNvSpPr/>
            <p:nvPr/>
          </p:nvSpPr>
          <p:spPr>
            <a:xfrm rot="17961567">
              <a:off x="4159250" y="2743536"/>
              <a:ext cx="428625" cy="28575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29063" y="2000250"/>
              <a:ext cx="1785937" cy="64611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latin typeface="+mn-lt"/>
                  <a:ea typeface="+mn-ea"/>
                </a:rPr>
                <a:t>기름 </a:t>
              </a:r>
              <a:r>
                <a:rPr kumimoji="0" lang="ko-KR" altLang="en-US" dirty="0" err="1">
                  <a:latin typeface="+mn-lt"/>
                  <a:ea typeface="+mn-ea"/>
                </a:rPr>
                <a:t>투기자들이익</a:t>
              </a:r>
              <a:r>
                <a:rPr kumimoji="0" lang="ko-KR" altLang="en-US" dirty="0">
                  <a:latin typeface="+mn-lt"/>
                  <a:ea typeface="+mn-ea"/>
                </a:rPr>
                <a:t> </a:t>
              </a:r>
            </a:p>
          </p:txBody>
        </p:sp>
      </p:grpSp>
      <p:sp>
        <p:nvSpPr>
          <p:cNvPr id="12" name="오른쪽 화살표 11"/>
          <p:cNvSpPr/>
          <p:nvPr/>
        </p:nvSpPr>
        <p:spPr>
          <a:xfrm rot="2809940">
            <a:off x="4751387" y="3540126"/>
            <a:ext cx="428625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324" name="TextBox 12"/>
          <p:cNvSpPr txBox="1">
            <a:spLocks noChangeArrowheads="1"/>
          </p:cNvSpPr>
          <p:nvPr/>
        </p:nvSpPr>
        <p:spPr bwMode="auto">
          <a:xfrm>
            <a:off x="4857750" y="3929063"/>
            <a:ext cx="1285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Perpetua" pitchFamily="18" charset="0"/>
                <a:ea typeface="맑은 고딕" pitchFamily="50" charset="-127"/>
              </a:rPr>
              <a:t>정부 세금</a:t>
            </a:r>
          </a:p>
        </p:txBody>
      </p:sp>
      <p:sp>
        <p:nvSpPr>
          <p:cNvPr id="14" name="오른쪽 화살표 13"/>
          <p:cNvSpPr/>
          <p:nvPr/>
        </p:nvSpPr>
        <p:spPr>
          <a:xfrm rot="19233134">
            <a:off x="5756275" y="2674938"/>
            <a:ext cx="428625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326" name="TextBox 14"/>
          <p:cNvSpPr txBox="1">
            <a:spLocks noChangeArrowheads="1"/>
          </p:cNvSpPr>
          <p:nvPr/>
        </p:nvSpPr>
        <p:spPr bwMode="auto">
          <a:xfrm>
            <a:off x="5857875" y="2201863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dirty="0" smtClean="0">
                <a:latin typeface="Perpetua" pitchFamily="18" charset="0"/>
                <a:ea typeface="맑은 고딕" pitchFamily="50" charset="-127"/>
              </a:rPr>
              <a:t>생산 비용</a:t>
            </a:r>
            <a:r>
              <a:rPr kumimoji="0" lang="en-US" altLang="ko-KR" dirty="0">
                <a:latin typeface="Perpetua" pitchFamily="18" charset="0"/>
                <a:ea typeface="맑은 고딕" pitchFamily="50" charset="-127"/>
              </a:rPr>
              <a:t>(</a:t>
            </a:r>
            <a:r>
              <a:rPr kumimoji="0" lang="ko-KR" altLang="en-US" dirty="0" err="1">
                <a:latin typeface="Perpetua" pitchFamily="18" charset="0"/>
                <a:ea typeface="맑은 고딕" pitchFamily="50" charset="-127"/>
              </a:rPr>
              <a:t>톨비</a:t>
            </a:r>
            <a:r>
              <a:rPr kumimoji="0" lang="en-US" altLang="ko-KR" dirty="0">
                <a:latin typeface="Perpetua" pitchFamily="18" charset="0"/>
                <a:ea typeface="맑은 고딕" pitchFamily="50" charset="-127"/>
              </a:rPr>
              <a:t>, </a:t>
            </a:r>
            <a:r>
              <a:rPr kumimoji="0" lang="ko-KR" altLang="en-US" dirty="0">
                <a:latin typeface="Perpetua" pitchFamily="18" charset="0"/>
                <a:ea typeface="맑은 고딕" pitchFamily="50" charset="-127"/>
              </a:rPr>
              <a:t>타이어 등</a:t>
            </a:r>
            <a:r>
              <a:rPr kumimoji="0" lang="en-US" altLang="ko-KR" dirty="0">
                <a:latin typeface="Perpetua" pitchFamily="18" charset="0"/>
                <a:ea typeface="맑은 고딕" pitchFamily="50" charset="-127"/>
              </a:rPr>
              <a:t>)</a:t>
            </a:r>
            <a:endParaRPr kumimoji="0" lang="ko-KR" altLang="en-US" dirty="0">
              <a:latin typeface="Perpetua" pitchFamily="18" charset="0"/>
              <a:ea typeface="맑은 고딕" pitchFamily="50" charset="-127"/>
            </a:endParaRPr>
          </a:p>
        </p:txBody>
      </p:sp>
      <p:sp>
        <p:nvSpPr>
          <p:cNvPr id="13327" name="TextBox 15"/>
          <p:cNvSpPr txBox="1">
            <a:spLocks noChangeArrowheads="1"/>
          </p:cNvSpPr>
          <p:nvPr/>
        </p:nvSpPr>
        <p:spPr bwMode="auto">
          <a:xfrm>
            <a:off x="7572375" y="2928938"/>
            <a:ext cx="13573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Perpetua" pitchFamily="18" charset="0"/>
                <a:ea typeface="맑은 고딕" pitchFamily="50" charset="-127"/>
              </a:rPr>
              <a:t>화물노동자 수입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㈜한진의 예</a:t>
            </a:r>
            <a:endParaRPr lang="ko-KR" altLang="en-US" dirty="0"/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313" y="1357313"/>
            <a:ext cx="8599487" cy="3429000"/>
          </a:xfrm>
        </p:spPr>
      </p:pic>
      <p:sp>
        <p:nvSpPr>
          <p:cNvPr id="4" name="TextBox 3"/>
          <p:cNvSpPr txBox="1"/>
          <p:nvPr/>
        </p:nvSpPr>
        <p:spPr>
          <a:xfrm>
            <a:off x="4143372" y="11715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2008</a:t>
            </a:r>
            <a:r>
              <a:rPr lang="ko-KR" altLang="en-US" sz="2000" b="1" dirty="0" smtClean="0"/>
              <a:t>년</a:t>
            </a:r>
            <a:endParaRPr lang="ko-KR" alt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000892" y="11715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2007</a:t>
            </a:r>
            <a:r>
              <a:rPr lang="ko-KR" altLang="en-US" sz="2000" b="1" dirty="0" smtClean="0"/>
              <a:t>년</a:t>
            </a:r>
            <a:endParaRPr lang="ko-KR" altLang="en-US" sz="2000" b="1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214282" y="3214686"/>
            <a:ext cx="8572560" cy="571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1406" y="5143512"/>
            <a:ext cx="6000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한진의 알짜 수입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비용이 거의 없는 </a:t>
            </a:r>
            <a:r>
              <a:rPr lang="ko-KR" altLang="en-US" sz="2000" b="1" dirty="0" err="1" smtClean="0"/>
              <a:t>주선업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478</a:t>
            </a:r>
            <a:r>
              <a:rPr lang="ko-KR" altLang="en-US" sz="2000" b="1" dirty="0" smtClean="0"/>
              <a:t>억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85875" y="571500"/>
            <a:ext cx="7500938" cy="4572000"/>
          </a:xfrm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500063" y="5500688"/>
            <a:ext cx="53578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Perpetua" pitchFamily="18" charset="0"/>
                <a:ea typeface="맑은 고딕" pitchFamily="50" charset="-127"/>
              </a:rPr>
              <a:t>㈜한진의 </a:t>
            </a:r>
            <a:r>
              <a:rPr kumimoji="0" lang="ko-KR" altLang="en-US" b="1" dirty="0" err="1">
                <a:latin typeface="Perpetua" pitchFamily="18" charset="0"/>
                <a:ea typeface="맑은 고딕" pitchFamily="50" charset="-127"/>
              </a:rPr>
              <a:t>당기순이익감소는</a:t>
            </a:r>
            <a:r>
              <a:rPr kumimoji="0" lang="ko-KR" altLang="en-US" b="1" dirty="0">
                <a:latin typeface="Perpetua" pitchFamily="18" charset="0"/>
                <a:ea typeface="맑은 고딕" pitchFamily="50" charset="-127"/>
              </a:rPr>
              <a:t> 지분법 손실로 인한 것</a:t>
            </a:r>
            <a:r>
              <a:rPr kumimoji="0" lang="en-US" altLang="ko-KR" b="1" dirty="0">
                <a:latin typeface="Perpetua" pitchFamily="18" charset="0"/>
                <a:ea typeface="맑은 고딕" pitchFamily="50" charset="-127"/>
              </a:rPr>
              <a:t>. </a:t>
            </a:r>
            <a:r>
              <a:rPr kumimoji="0" lang="ko-KR" altLang="en-US" b="1" dirty="0">
                <a:latin typeface="Perpetua" pitchFamily="18" charset="0"/>
                <a:ea typeface="맑은 고딕" pitchFamily="50" charset="-127"/>
              </a:rPr>
              <a:t>대한항공 손실분 반영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4572000" y="4500570"/>
            <a:ext cx="2000264" cy="571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85875" y="428625"/>
            <a:ext cx="7400925" cy="631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생산하지 않는 기관들의 수입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14313" y="1447800"/>
            <a:ext cx="8715375" cy="4572000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b="1" dirty="0" smtClean="0"/>
              <a:t>투기 자본주의는 생산하지 않는 계급들의 수입이 늘어남</a:t>
            </a:r>
            <a:r>
              <a:rPr lang="en-US" altLang="ko-KR" b="1" dirty="0" smtClean="0"/>
              <a:t>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smtClean="0"/>
              <a:t>생산보다는 자본금을 이용한 투기와 수탈이 중요하기 때문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ko-KR" altLang="en-US" b="1" dirty="0" smtClean="0"/>
              <a:t> </a:t>
            </a:r>
            <a:endParaRPr lang="en-US" altLang="ko-KR" b="1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b="1" dirty="0" err="1" smtClean="0"/>
              <a:t>주선사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운송업체 등 알선업체들의 수입이 증가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smtClean="0"/>
              <a:t>화물노동자 간 경쟁을 이용하여 화물시장 수익성 악화를 화물노동자에게 전가</a:t>
            </a:r>
            <a:r>
              <a:rPr lang="en-US" altLang="ko-KR" b="1" dirty="0" smtClean="0"/>
              <a:t>. </a:t>
            </a:r>
            <a:r>
              <a:rPr lang="ko-KR" altLang="en-US" b="1" dirty="0" smtClean="0"/>
              <a:t>자신들의 수수료 수익은 그대로 유지</a:t>
            </a:r>
            <a:r>
              <a:rPr lang="en-US" altLang="ko-KR" b="1" dirty="0" smtClean="0"/>
              <a:t>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b="1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b="1" dirty="0" err="1" smtClean="0"/>
              <a:t>할부금융사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기름투기세력의 수입이 증가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smtClean="0"/>
              <a:t>초기 자본금을 가지고 이자 또는 투기로 만들어 낸 원자재 유통 차익을 획득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b="1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21</a:t>
            </a:r>
            <a:r>
              <a:rPr lang="ko-KR" altLang="en-US" dirty="0" smtClean="0"/>
              <a:t>세기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 투기와 수탈의 시대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altLang="ko-KR" dirty="0" smtClean="0"/>
              <a:t>“</a:t>
            </a:r>
            <a:r>
              <a:rPr lang="ko-KR" altLang="en-US" dirty="0" smtClean="0"/>
              <a:t>투기가 만들어 낸 </a:t>
            </a:r>
            <a:r>
              <a:rPr lang="en-US" altLang="ko-KR" dirty="0" smtClean="0"/>
              <a:t>21</a:t>
            </a:r>
            <a:r>
              <a:rPr lang="ko-KR" altLang="en-US" dirty="0" smtClean="0"/>
              <a:t>세기 경제 성장과 노동자</a:t>
            </a:r>
            <a:r>
              <a:rPr lang="en-US" altLang="ko-KR" dirty="0" smtClean="0"/>
              <a:t>”</a:t>
            </a:r>
            <a:endParaRPr lang="ko-KR" altLang="en-US" dirty="0"/>
          </a:p>
        </p:txBody>
      </p:sp>
      <p:pic>
        <p:nvPicPr>
          <p:cNvPr id="17412" name="Picture 2" descr="z:\mydoc\사회운동\Project\화물\사장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643188" y="3063875"/>
            <a:ext cx="4714875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투기의 특징 </a:t>
            </a:r>
            <a:r>
              <a:rPr lang="en-US" altLang="ko-KR" dirty="0" smtClean="0"/>
              <a:t>1 – </a:t>
            </a:r>
            <a:r>
              <a:rPr lang="ko-KR" altLang="en-US" dirty="0" smtClean="0"/>
              <a:t>심리전이 중요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571500" y="1447800"/>
            <a:ext cx="8115300" cy="4572000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err="1" smtClean="0"/>
              <a:t>투기판의</a:t>
            </a:r>
            <a:r>
              <a:rPr lang="ko-KR" altLang="en-US" dirty="0" smtClean="0"/>
              <a:t> 특징은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실재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보다는 투기판에서 활동하는 사람들의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심리</a:t>
            </a:r>
            <a:r>
              <a:rPr lang="en-US" altLang="ko-KR" dirty="0" smtClean="0"/>
              <a:t>’</a:t>
            </a:r>
            <a:r>
              <a:rPr lang="ko-KR" altLang="en-US" dirty="0" smtClean="0"/>
              <a:t>가 중요</a:t>
            </a:r>
            <a:r>
              <a:rPr lang="en-US" altLang="ko-KR" dirty="0" smtClean="0"/>
              <a:t>.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예</a:t>
            </a:r>
            <a:r>
              <a:rPr lang="en-US" altLang="ko-KR" dirty="0" smtClean="0"/>
              <a:t>)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금융자본 </a:t>
            </a:r>
            <a:r>
              <a:rPr lang="ko-KR" altLang="en-US" dirty="0" err="1" smtClean="0"/>
              <a:t>골드만삭스는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2006</a:t>
            </a:r>
            <a:r>
              <a:rPr lang="ko-KR" altLang="en-US" dirty="0" smtClean="0"/>
              <a:t>년 말에 국제 유가가 배럴 당 </a:t>
            </a:r>
            <a:r>
              <a:rPr lang="en-US" altLang="ko-KR" dirty="0" smtClean="0"/>
              <a:t>200 </a:t>
            </a:r>
            <a:r>
              <a:rPr lang="ko-KR" altLang="en-US" dirty="0" smtClean="0"/>
              <a:t>달러까지 오를 것이라고 예측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ko-KR" altLang="en-US" i="1" dirty="0" smtClean="0"/>
              <a:t>유가 상승 기대 심리 촉발 </a:t>
            </a:r>
            <a:r>
              <a:rPr lang="en-US" altLang="ko-KR" i="1" dirty="0" smtClean="0">
                <a:sym typeface="Wingdings" pitchFamily="2" charset="2"/>
              </a:rPr>
              <a:t> </a:t>
            </a:r>
            <a:r>
              <a:rPr lang="ko-KR" altLang="en-US" i="1" dirty="0" smtClean="0">
                <a:sym typeface="Wingdings" pitchFamily="2" charset="2"/>
              </a:rPr>
              <a:t>기름 수요 폭발 </a:t>
            </a:r>
            <a:r>
              <a:rPr lang="en-US" altLang="ko-KR" i="1" dirty="0" smtClean="0">
                <a:sym typeface="Wingdings" pitchFamily="2" charset="2"/>
              </a:rPr>
              <a:t>  </a:t>
            </a:r>
            <a:r>
              <a:rPr lang="ko-KR" altLang="en-US" i="1" dirty="0" smtClean="0">
                <a:sym typeface="Wingdings" pitchFamily="2" charset="2"/>
              </a:rPr>
              <a:t>기름 값 폭등 </a:t>
            </a:r>
            <a:r>
              <a:rPr lang="en-US" altLang="ko-KR" i="1" dirty="0" smtClean="0">
                <a:sym typeface="Wingdings" pitchFamily="2" charset="2"/>
              </a:rPr>
              <a:t> </a:t>
            </a:r>
            <a:r>
              <a:rPr lang="ko-KR" altLang="en-US" i="1" dirty="0" smtClean="0">
                <a:sym typeface="Wingdings" pitchFamily="2" charset="2"/>
              </a:rPr>
              <a:t>골드만 </a:t>
            </a:r>
            <a:r>
              <a:rPr lang="ko-KR" altLang="en-US" i="1" dirty="0" err="1" smtClean="0">
                <a:sym typeface="Wingdings" pitchFamily="2" charset="2"/>
              </a:rPr>
              <a:t>삭스</a:t>
            </a:r>
            <a:r>
              <a:rPr lang="ko-KR" altLang="en-US" i="1" dirty="0" smtClean="0">
                <a:sym typeface="Wingdings" pitchFamily="2" charset="2"/>
              </a:rPr>
              <a:t> 수천억 달러 차익 획득</a:t>
            </a:r>
            <a:endParaRPr lang="en-US" altLang="ko-KR" i="1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ko-KR" b="1" dirty="0" smtClean="0">
                <a:sym typeface="Wingdings" pitchFamily="2" charset="2"/>
              </a:rPr>
              <a:t>“</a:t>
            </a:r>
            <a:r>
              <a:rPr lang="ko-KR" altLang="en-US" b="1" dirty="0" smtClean="0">
                <a:sym typeface="Wingdings" pitchFamily="2" charset="2"/>
              </a:rPr>
              <a:t>생각대로 하면</a:t>
            </a:r>
            <a:r>
              <a:rPr lang="en-US" altLang="ko-KR" b="1" dirty="0" smtClean="0">
                <a:sym typeface="Wingdings" pitchFamily="2" charset="2"/>
              </a:rPr>
              <a:t>,</a:t>
            </a:r>
            <a:r>
              <a:rPr lang="ko-KR" altLang="en-US" b="1" dirty="0" smtClean="0">
                <a:sym typeface="Wingdings" pitchFamily="2" charset="2"/>
              </a:rPr>
              <a:t> 이루어진다</a:t>
            </a:r>
            <a:r>
              <a:rPr lang="en-US" altLang="ko-KR" b="1" dirty="0" smtClean="0">
                <a:sym typeface="Wingdings" pitchFamily="2" charset="2"/>
              </a:rPr>
              <a:t>!!!”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투기가 만들어 낸 </a:t>
            </a:r>
            <a:r>
              <a:rPr lang="en-US" altLang="ko-KR" dirty="0" smtClean="0"/>
              <a:t>2007</a:t>
            </a:r>
            <a:r>
              <a:rPr lang="ko-KR" altLang="en-US" dirty="0" smtClean="0"/>
              <a:t>년 유가 폭등</a:t>
            </a:r>
            <a:endParaRPr lang="ko-KR" altLang="en-US" dirty="0"/>
          </a:p>
        </p:txBody>
      </p:sp>
      <p:pic>
        <p:nvPicPr>
          <p:cNvPr id="19459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63" y="1857375"/>
            <a:ext cx="8072437" cy="45291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기름투기세력과 </a:t>
            </a:r>
            <a:r>
              <a:rPr lang="ko-KR" altLang="en-US" dirty="0" err="1" smtClean="0"/>
              <a:t>정유사들의</a:t>
            </a:r>
            <a:r>
              <a:rPr lang="ko-KR" altLang="en-US" dirty="0" smtClean="0"/>
              <a:t> 이익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err="1" smtClean="0"/>
              <a:t>초국적</a:t>
            </a:r>
            <a:r>
              <a:rPr lang="ko-KR" altLang="en-US" dirty="0" smtClean="0"/>
              <a:t> 투기 세력들은 배럴 당 </a:t>
            </a:r>
            <a:r>
              <a:rPr lang="en-US" altLang="ko-KR" dirty="0" smtClean="0"/>
              <a:t>40 </a:t>
            </a:r>
            <a:r>
              <a:rPr lang="ko-KR" altLang="en-US" dirty="0" smtClean="0"/>
              <a:t>달러 선에서 기름 사들여 </a:t>
            </a:r>
            <a:r>
              <a:rPr lang="en-US" altLang="ko-KR" dirty="0" smtClean="0"/>
              <a:t>130 </a:t>
            </a:r>
            <a:r>
              <a:rPr lang="ko-KR" altLang="en-US" dirty="0" smtClean="0"/>
              <a:t>달러 시점에 팔았음</a:t>
            </a:r>
            <a:r>
              <a:rPr lang="en-US" altLang="ko-KR" dirty="0" smtClean="0"/>
              <a:t>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수 조 달러 차익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err="1" smtClean="0"/>
              <a:t>정유사들은</a:t>
            </a:r>
            <a:r>
              <a:rPr lang="ko-KR" altLang="en-US" dirty="0" smtClean="0"/>
              <a:t> 원유가 오를 때는 동시에 디젤 가격 올리고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내릴 때는 늦게 조금만 내려 차익 실현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2008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대 </a:t>
            </a:r>
            <a:r>
              <a:rPr lang="ko-KR" altLang="en-US" dirty="0" err="1" smtClean="0"/>
              <a:t>정유사</a:t>
            </a:r>
            <a:r>
              <a:rPr lang="ko-KR" altLang="en-US" dirty="0" smtClean="0"/>
              <a:t> 영업이익 </a:t>
            </a:r>
            <a:r>
              <a:rPr lang="en-US" altLang="ko-KR" dirty="0" smtClean="0"/>
              <a:t>4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3</a:t>
            </a:r>
            <a:r>
              <a:rPr lang="ko-KR" altLang="en-US" dirty="0" smtClean="0"/>
              <a:t>천 </a:t>
            </a:r>
            <a:r>
              <a:rPr lang="ko-KR" altLang="en-US" dirty="0" err="1" smtClean="0"/>
              <a:t>억원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4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3</a:t>
            </a:r>
            <a:r>
              <a:rPr lang="ko-KR" altLang="en-US" dirty="0" smtClean="0"/>
              <a:t>천 억 원의 정체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화물노동자 등 기름 소비자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정부 유가 보조금 등 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세금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잠깐만</a:t>
            </a:r>
            <a:r>
              <a:rPr lang="en-US" altLang="ko-KR" dirty="0" smtClean="0"/>
              <a:t>~~~~~~~~~~~~~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28596" y="1447800"/>
            <a:ext cx="8258204" cy="1552572"/>
          </a:xfrm>
        </p:spPr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조는 얼마나 큰 돈인가</a:t>
            </a:r>
            <a:r>
              <a:rPr lang="en-US" altLang="ko-KR" dirty="0" smtClean="0"/>
              <a:t>?</a:t>
            </a:r>
          </a:p>
          <a:p>
            <a:pPr lvl="1"/>
            <a:r>
              <a:rPr lang="en-US" altLang="ko-KR" dirty="0" smtClean="0"/>
              <a:t>1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= 100</a:t>
            </a:r>
            <a:r>
              <a:rPr lang="ko-KR" altLang="en-US" dirty="0" smtClean="0"/>
              <a:t>원 짜리 동전 </a:t>
            </a:r>
            <a:r>
              <a:rPr lang="en-US" altLang="ko-KR" dirty="0" smtClean="0"/>
              <a:t>100</a:t>
            </a:r>
            <a:r>
              <a:rPr lang="ko-KR" altLang="en-US" dirty="0" err="1" smtClean="0"/>
              <a:t>억개</a:t>
            </a:r>
            <a:r>
              <a:rPr lang="en-US" altLang="ko-KR" dirty="0" smtClean="0"/>
              <a:t>.</a:t>
            </a:r>
          </a:p>
          <a:p>
            <a:pPr lvl="1"/>
            <a:r>
              <a:rPr lang="en-US" altLang="ko-KR" dirty="0" smtClean="0"/>
              <a:t>100</a:t>
            </a:r>
            <a:r>
              <a:rPr lang="ko-KR" altLang="en-US" dirty="0" smtClean="0"/>
              <a:t>원 짜리 </a:t>
            </a:r>
            <a:r>
              <a:rPr lang="en-US" altLang="ko-KR" dirty="0" smtClean="0"/>
              <a:t>100</a:t>
            </a:r>
            <a:r>
              <a:rPr lang="ko-KR" altLang="en-US" dirty="0" err="1" smtClean="0"/>
              <a:t>억개</a:t>
            </a:r>
            <a:r>
              <a:rPr lang="ko-KR" altLang="en-US" dirty="0" smtClean="0"/>
              <a:t> </a:t>
            </a:r>
            <a:r>
              <a:rPr lang="en-US" altLang="ko-KR" dirty="0" smtClean="0"/>
              <a:t>= 5.42g x 100</a:t>
            </a:r>
            <a:r>
              <a:rPr lang="ko-KR" altLang="en-US" dirty="0" smtClean="0"/>
              <a:t>억 </a:t>
            </a:r>
            <a:r>
              <a:rPr lang="en-US" altLang="ko-KR" dirty="0" smtClean="0"/>
              <a:t>= 54,200</a:t>
            </a:r>
            <a:r>
              <a:rPr lang="ko-KR" altLang="en-US" dirty="0" smtClean="0"/>
              <a:t>톤</a:t>
            </a:r>
            <a:endParaRPr lang="en-US" altLang="ko-KR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00034" y="3214686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altLang="ko-KR" sz="3200" b="1" dirty="0" smtClean="0">
                <a:latin typeface="나눔고딕 Bold" pitchFamily="50" charset="-127"/>
                <a:ea typeface="나눔고딕 Bold" pitchFamily="50" charset="-127"/>
              </a:rPr>
              <a:t>1</a:t>
            </a:r>
            <a:r>
              <a:rPr lang="ko-KR" altLang="en-US" sz="3200" b="1" dirty="0" smtClean="0">
                <a:latin typeface="나눔고딕 Bold" pitchFamily="50" charset="-127"/>
                <a:ea typeface="나눔고딕 Bold" pitchFamily="50" charset="-127"/>
              </a:rPr>
              <a:t>조는 </a:t>
            </a:r>
            <a:r>
              <a:rPr lang="en-US" altLang="ko-KR" sz="3200" b="1" dirty="0" smtClean="0">
                <a:latin typeface="나눔고딕 Bold" pitchFamily="50" charset="-127"/>
                <a:ea typeface="나눔고딕 Bold" pitchFamily="50" charset="-127"/>
              </a:rPr>
              <a:t>100</a:t>
            </a:r>
            <a:r>
              <a:rPr lang="ko-KR" altLang="en-US" sz="3200" b="1" dirty="0" smtClean="0">
                <a:latin typeface="나눔고딕 Bold" pitchFamily="50" charset="-127"/>
                <a:ea typeface="나눔고딕 Bold" pitchFamily="50" charset="-127"/>
              </a:rPr>
              <a:t>원 동전으로 </a:t>
            </a:r>
            <a:r>
              <a:rPr lang="en-US" altLang="ko-KR" sz="3200" b="1" dirty="0" smtClean="0">
                <a:latin typeface="나눔고딕 Bold" pitchFamily="50" charset="-127"/>
                <a:ea typeface="나눔고딕 Bold" pitchFamily="50" charset="-127"/>
              </a:rPr>
              <a:t>25</a:t>
            </a:r>
            <a:r>
              <a:rPr lang="ko-KR" altLang="en-US" sz="3200" b="1" dirty="0" smtClean="0">
                <a:latin typeface="나눔고딕 Bold" pitchFamily="50" charset="-127"/>
                <a:ea typeface="나눔고딕 Bold" pitchFamily="50" charset="-127"/>
              </a:rPr>
              <a:t>톤 </a:t>
            </a:r>
            <a:r>
              <a:rPr lang="ko-KR" altLang="en-US" sz="3200" b="1" dirty="0" err="1" smtClean="0">
                <a:latin typeface="나눔고딕 Bold" pitchFamily="50" charset="-127"/>
                <a:ea typeface="나눔고딕 Bold" pitchFamily="50" charset="-127"/>
              </a:rPr>
              <a:t>츄레라</a:t>
            </a:r>
            <a:r>
              <a:rPr lang="ko-KR" altLang="en-US" sz="3200" b="1" dirty="0" smtClean="0"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en-US" altLang="ko-KR" sz="3200" b="1" dirty="0" smtClean="0">
                <a:latin typeface="나눔고딕 Bold" pitchFamily="50" charset="-127"/>
                <a:ea typeface="나눔고딕 Bold" pitchFamily="50" charset="-127"/>
              </a:rPr>
              <a:t>2,168</a:t>
            </a:r>
            <a:r>
              <a:rPr lang="ko-KR" altLang="en-US" sz="3200" b="1" dirty="0" smtClean="0">
                <a:latin typeface="나눔고딕 Bold" pitchFamily="50" charset="-127"/>
                <a:ea typeface="나눔고딕 Bold" pitchFamily="50" charset="-127"/>
              </a:rPr>
              <a:t>대 분</a:t>
            </a:r>
            <a:r>
              <a:rPr lang="en-US" altLang="ko-KR" sz="3200" b="1" dirty="0" smtClean="0">
                <a:latin typeface="나눔고딕 Bold" pitchFamily="50" charset="-127"/>
                <a:ea typeface="나눔고딕 Bold" pitchFamily="50" charset="-127"/>
              </a:rPr>
              <a:t>. </a:t>
            </a:r>
            <a:endParaRPr lang="ko-KR" altLang="en-US" sz="3200" b="1" dirty="0" smtClean="0">
              <a:latin typeface="나눔고딕 Bold" pitchFamily="50" charset="-127"/>
              <a:ea typeface="나눔고딕 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투기의 특징 </a:t>
            </a:r>
            <a:r>
              <a:rPr lang="en-US" altLang="ko-KR" dirty="0" smtClean="0"/>
              <a:t>2</a:t>
            </a:r>
            <a:br>
              <a:rPr lang="en-US" altLang="ko-KR" dirty="0" smtClean="0"/>
            </a:br>
            <a:r>
              <a:rPr lang="en-US" altLang="ko-KR" dirty="0" smtClean="0"/>
              <a:t>	- </a:t>
            </a:r>
            <a:r>
              <a:rPr lang="ko-KR" altLang="en-US" dirty="0" smtClean="0"/>
              <a:t>자기 돈으로 노름하지 않는다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447800"/>
            <a:ext cx="8329642" cy="623878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할부금융이자가 높아진 이유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314324" y="2428868"/>
            <a:ext cx="8329642" cy="2786082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marL="548640" marR="0" lvl="1" indent="-228600" algn="l" defTabSz="914400" rtl="0" eaLnBrk="1" fontAlgn="auto" latinLnBrk="1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ko-KR" altLang="en-US" sz="22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원래의 할부금융 시스템</a:t>
            </a:r>
            <a:endParaRPr kumimoji="0" lang="en-US" altLang="ko-KR" sz="2200" b="1" i="0" u="none" strike="noStrike" kern="1200" cap="none" spc="-10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548640" marR="0" lvl="1" indent="-228600" algn="l" defTabSz="914400" rtl="0" eaLnBrk="1" fontAlgn="auto" latinLnBrk="1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endParaRPr kumimoji="0" lang="en-US" altLang="ko-KR" sz="2200" b="1" spc="-100" dirty="0">
              <a:latin typeface="+mn-ea"/>
              <a:ea typeface="+mn-ea"/>
            </a:endParaRPr>
          </a:p>
          <a:p>
            <a:pPr marL="548640" marR="0" lvl="1" indent="-228600" algn="l" defTabSz="914400" rtl="0" eaLnBrk="1" fontAlgn="auto" latinLnBrk="1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" pitchFamily="2" charset="2"/>
              <a:buChar char="Ø"/>
              <a:tabLst/>
              <a:defRPr/>
            </a:pPr>
            <a:endParaRPr kumimoji="0" lang="en-US" altLang="ko-KR" sz="2200" b="1" i="0" u="none" strike="noStrike" kern="1200" cap="none" spc="-10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822960" marR="0" lvl="2" indent="-228600" algn="l" defTabSz="914400" rtl="0" eaLnBrk="1" fontAlgn="auto" latinLnBrk="1" hangingPunct="1">
              <a:lnSpc>
                <a:spcPct val="210000"/>
              </a:lnSpc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금융기관 자본 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할부 대출 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대출금 상환 및 이자로 자본 확충 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대출 확대</a:t>
            </a:r>
            <a:endParaRPr kumimoji="0" lang="en-US" altLang="ko-KR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투기와 결합한 할부금융시스템</a:t>
            </a:r>
            <a:endParaRPr lang="ko-KR" altLang="en-US" dirty="0"/>
          </a:p>
        </p:txBody>
      </p:sp>
      <p:sp>
        <p:nvSpPr>
          <p:cNvPr id="6" name="자유형 5"/>
          <p:cNvSpPr/>
          <p:nvPr/>
        </p:nvSpPr>
        <p:spPr>
          <a:xfrm>
            <a:off x="4108147" y="1858213"/>
            <a:ext cx="1502866" cy="976863"/>
          </a:xfrm>
          <a:custGeom>
            <a:avLst/>
            <a:gdLst>
              <a:gd name="connsiteX0" fmla="*/ 0 w 1502866"/>
              <a:gd name="connsiteY0" fmla="*/ 162814 h 976863"/>
              <a:gd name="connsiteX1" fmla="*/ 47687 w 1502866"/>
              <a:gd name="connsiteY1" fmla="*/ 47687 h 976863"/>
              <a:gd name="connsiteX2" fmla="*/ 162814 w 1502866"/>
              <a:gd name="connsiteY2" fmla="*/ 0 h 976863"/>
              <a:gd name="connsiteX3" fmla="*/ 1340052 w 1502866"/>
              <a:gd name="connsiteY3" fmla="*/ 0 h 976863"/>
              <a:gd name="connsiteX4" fmla="*/ 1455179 w 1502866"/>
              <a:gd name="connsiteY4" fmla="*/ 47687 h 976863"/>
              <a:gd name="connsiteX5" fmla="*/ 1502866 w 1502866"/>
              <a:gd name="connsiteY5" fmla="*/ 162814 h 976863"/>
              <a:gd name="connsiteX6" fmla="*/ 1502866 w 1502866"/>
              <a:gd name="connsiteY6" fmla="*/ 814049 h 976863"/>
              <a:gd name="connsiteX7" fmla="*/ 1455179 w 1502866"/>
              <a:gd name="connsiteY7" fmla="*/ 929176 h 976863"/>
              <a:gd name="connsiteX8" fmla="*/ 1340052 w 1502866"/>
              <a:gd name="connsiteY8" fmla="*/ 976863 h 976863"/>
              <a:gd name="connsiteX9" fmla="*/ 162814 w 1502866"/>
              <a:gd name="connsiteY9" fmla="*/ 976863 h 976863"/>
              <a:gd name="connsiteX10" fmla="*/ 47687 w 1502866"/>
              <a:gd name="connsiteY10" fmla="*/ 929176 h 976863"/>
              <a:gd name="connsiteX11" fmla="*/ 0 w 1502866"/>
              <a:gd name="connsiteY11" fmla="*/ 814049 h 976863"/>
              <a:gd name="connsiteX12" fmla="*/ 0 w 1502866"/>
              <a:gd name="connsiteY12" fmla="*/ 162814 h 97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02866" h="976863">
                <a:moveTo>
                  <a:pt x="0" y="162814"/>
                </a:moveTo>
                <a:cubicBezTo>
                  <a:pt x="0" y="119633"/>
                  <a:pt x="17154" y="78221"/>
                  <a:pt x="47687" y="47687"/>
                </a:cubicBezTo>
                <a:cubicBezTo>
                  <a:pt x="78221" y="17153"/>
                  <a:pt x="119633" y="0"/>
                  <a:pt x="162814" y="0"/>
                </a:cubicBezTo>
                <a:lnTo>
                  <a:pt x="1340052" y="0"/>
                </a:lnTo>
                <a:cubicBezTo>
                  <a:pt x="1383233" y="0"/>
                  <a:pt x="1424645" y="17154"/>
                  <a:pt x="1455179" y="47687"/>
                </a:cubicBezTo>
                <a:cubicBezTo>
                  <a:pt x="1485713" y="78221"/>
                  <a:pt x="1502866" y="119633"/>
                  <a:pt x="1502866" y="162814"/>
                </a:cubicBezTo>
                <a:lnTo>
                  <a:pt x="1502866" y="814049"/>
                </a:lnTo>
                <a:cubicBezTo>
                  <a:pt x="1502866" y="857230"/>
                  <a:pt x="1485712" y="898642"/>
                  <a:pt x="1455179" y="929176"/>
                </a:cubicBezTo>
                <a:cubicBezTo>
                  <a:pt x="1424645" y="959710"/>
                  <a:pt x="1383233" y="976863"/>
                  <a:pt x="1340052" y="976863"/>
                </a:cubicBezTo>
                <a:lnTo>
                  <a:pt x="162814" y="976863"/>
                </a:lnTo>
                <a:cubicBezTo>
                  <a:pt x="119633" y="976863"/>
                  <a:pt x="78221" y="959709"/>
                  <a:pt x="47687" y="929176"/>
                </a:cubicBezTo>
                <a:cubicBezTo>
                  <a:pt x="17153" y="898642"/>
                  <a:pt x="0" y="857230"/>
                  <a:pt x="0" y="814049"/>
                </a:cubicBezTo>
                <a:lnTo>
                  <a:pt x="0" y="16281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217" tIns="97217" rIns="97217" bIns="97217" numCol="1" spcCol="1270" anchor="ctr" anchorCtr="0">
            <a:noAutofit/>
          </a:bodyPr>
          <a:lstStyle/>
          <a:p>
            <a:pPr lvl="0" algn="ctr" defTabSz="5778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300" kern="1200" dirty="0" smtClean="0"/>
              <a:t>자본 확충</a:t>
            </a:r>
            <a:endParaRPr lang="ko-KR" altLang="en-US" sz="1300" kern="1200" dirty="0"/>
          </a:p>
        </p:txBody>
      </p:sp>
      <p:sp>
        <p:nvSpPr>
          <p:cNvPr id="7" name="자유형 6"/>
          <p:cNvSpPr/>
          <p:nvPr/>
        </p:nvSpPr>
        <p:spPr>
          <a:xfrm>
            <a:off x="2908817" y="2346644"/>
            <a:ext cx="3901525" cy="39015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903308" y="248372"/>
                </a:moveTo>
                <a:arcTo wR="1950762" hR="1950762" stAng="17953710" swAng="1211103"/>
              </a:path>
            </a:pathLst>
          </a:custGeom>
          <a:noFill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자유형 7"/>
          <p:cNvSpPr/>
          <p:nvPr/>
        </p:nvSpPr>
        <p:spPr>
          <a:xfrm>
            <a:off x="5963433" y="3206157"/>
            <a:ext cx="1502866" cy="976863"/>
          </a:xfrm>
          <a:custGeom>
            <a:avLst/>
            <a:gdLst>
              <a:gd name="connsiteX0" fmla="*/ 0 w 1502866"/>
              <a:gd name="connsiteY0" fmla="*/ 162814 h 976863"/>
              <a:gd name="connsiteX1" fmla="*/ 47687 w 1502866"/>
              <a:gd name="connsiteY1" fmla="*/ 47687 h 976863"/>
              <a:gd name="connsiteX2" fmla="*/ 162814 w 1502866"/>
              <a:gd name="connsiteY2" fmla="*/ 0 h 976863"/>
              <a:gd name="connsiteX3" fmla="*/ 1340052 w 1502866"/>
              <a:gd name="connsiteY3" fmla="*/ 0 h 976863"/>
              <a:gd name="connsiteX4" fmla="*/ 1455179 w 1502866"/>
              <a:gd name="connsiteY4" fmla="*/ 47687 h 976863"/>
              <a:gd name="connsiteX5" fmla="*/ 1502866 w 1502866"/>
              <a:gd name="connsiteY5" fmla="*/ 162814 h 976863"/>
              <a:gd name="connsiteX6" fmla="*/ 1502866 w 1502866"/>
              <a:gd name="connsiteY6" fmla="*/ 814049 h 976863"/>
              <a:gd name="connsiteX7" fmla="*/ 1455179 w 1502866"/>
              <a:gd name="connsiteY7" fmla="*/ 929176 h 976863"/>
              <a:gd name="connsiteX8" fmla="*/ 1340052 w 1502866"/>
              <a:gd name="connsiteY8" fmla="*/ 976863 h 976863"/>
              <a:gd name="connsiteX9" fmla="*/ 162814 w 1502866"/>
              <a:gd name="connsiteY9" fmla="*/ 976863 h 976863"/>
              <a:gd name="connsiteX10" fmla="*/ 47687 w 1502866"/>
              <a:gd name="connsiteY10" fmla="*/ 929176 h 976863"/>
              <a:gd name="connsiteX11" fmla="*/ 0 w 1502866"/>
              <a:gd name="connsiteY11" fmla="*/ 814049 h 976863"/>
              <a:gd name="connsiteX12" fmla="*/ 0 w 1502866"/>
              <a:gd name="connsiteY12" fmla="*/ 162814 h 97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02866" h="976863">
                <a:moveTo>
                  <a:pt x="0" y="162814"/>
                </a:moveTo>
                <a:cubicBezTo>
                  <a:pt x="0" y="119633"/>
                  <a:pt x="17154" y="78221"/>
                  <a:pt x="47687" y="47687"/>
                </a:cubicBezTo>
                <a:cubicBezTo>
                  <a:pt x="78221" y="17153"/>
                  <a:pt x="119633" y="0"/>
                  <a:pt x="162814" y="0"/>
                </a:cubicBezTo>
                <a:lnTo>
                  <a:pt x="1340052" y="0"/>
                </a:lnTo>
                <a:cubicBezTo>
                  <a:pt x="1383233" y="0"/>
                  <a:pt x="1424645" y="17154"/>
                  <a:pt x="1455179" y="47687"/>
                </a:cubicBezTo>
                <a:cubicBezTo>
                  <a:pt x="1485713" y="78221"/>
                  <a:pt x="1502866" y="119633"/>
                  <a:pt x="1502866" y="162814"/>
                </a:cubicBezTo>
                <a:lnTo>
                  <a:pt x="1502866" y="814049"/>
                </a:lnTo>
                <a:cubicBezTo>
                  <a:pt x="1502866" y="857230"/>
                  <a:pt x="1485712" y="898642"/>
                  <a:pt x="1455179" y="929176"/>
                </a:cubicBezTo>
                <a:cubicBezTo>
                  <a:pt x="1424645" y="959710"/>
                  <a:pt x="1383233" y="976863"/>
                  <a:pt x="1340052" y="976863"/>
                </a:cubicBezTo>
                <a:lnTo>
                  <a:pt x="162814" y="976863"/>
                </a:lnTo>
                <a:cubicBezTo>
                  <a:pt x="119633" y="976863"/>
                  <a:pt x="78221" y="959709"/>
                  <a:pt x="47687" y="929176"/>
                </a:cubicBezTo>
                <a:cubicBezTo>
                  <a:pt x="17153" y="898642"/>
                  <a:pt x="0" y="857230"/>
                  <a:pt x="0" y="814049"/>
                </a:cubicBezTo>
                <a:lnTo>
                  <a:pt x="0" y="16281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217" tIns="97217" rIns="97217" bIns="97217" numCol="1" spcCol="1270" anchor="ctr" anchorCtr="0">
            <a:noAutofit/>
          </a:bodyPr>
          <a:lstStyle/>
          <a:p>
            <a:pPr lvl="0" algn="ctr" defTabSz="5778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300" kern="1200" dirty="0" smtClean="0"/>
              <a:t>할부 대출</a:t>
            </a:r>
            <a:endParaRPr lang="ko-KR" altLang="en-US" sz="1300" kern="1200" dirty="0"/>
          </a:p>
        </p:txBody>
      </p:sp>
      <p:sp>
        <p:nvSpPr>
          <p:cNvPr id="9" name="자유형 8"/>
          <p:cNvSpPr/>
          <p:nvPr/>
        </p:nvSpPr>
        <p:spPr>
          <a:xfrm>
            <a:off x="2908817" y="2346644"/>
            <a:ext cx="3901525" cy="39015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896840" y="2085882"/>
                </a:moveTo>
                <a:arcTo wR="1950762" hR="1950762" stAng="21838306" swAng="1359389"/>
              </a:path>
            </a:pathLst>
          </a:custGeom>
          <a:noFill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자유형 9"/>
          <p:cNvSpPr/>
          <p:nvPr/>
        </p:nvSpPr>
        <p:spPr>
          <a:xfrm>
            <a:off x="5254777" y="5387176"/>
            <a:ext cx="1502866" cy="976863"/>
          </a:xfrm>
          <a:custGeom>
            <a:avLst/>
            <a:gdLst>
              <a:gd name="connsiteX0" fmla="*/ 0 w 1502866"/>
              <a:gd name="connsiteY0" fmla="*/ 162814 h 976863"/>
              <a:gd name="connsiteX1" fmla="*/ 47687 w 1502866"/>
              <a:gd name="connsiteY1" fmla="*/ 47687 h 976863"/>
              <a:gd name="connsiteX2" fmla="*/ 162814 w 1502866"/>
              <a:gd name="connsiteY2" fmla="*/ 0 h 976863"/>
              <a:gd name="connsiteX3" fmla="*/ 1340052 w 1502866"/>
              <a:gd name="connsiteY3" fmla="*/ 0 h 976863"/>
              <a:gd name="connsiteX4" fmla="*/ 1455179 w 1502866"/>
              <a:gd name="connsiteY4" fmla="*/ 47687 h 976863"/>
              <a:gd name="connsiteX5" fmla="*/ 1502866 w 1502866"/>
              <a:gd name="connsiteY5" fmla="*/ 162814 h 976863"/>
              <a:gd name="connsiteX6" fmla="*/ 1502866 w 1502866"/>
              <a:gd name="connsiteY6" fmla="*/ 814049 h 976863"/>
              <a:gd name="connsiteX7" fmla="*/ 1455179 w 1502866"/>
              <a:gd name="connsiteY7" fmla="*/ 929176 h 976863"/>
              <a:gd name="connsiteX8" fmla="*/ 1340052 w 1502866"/>
              <a:gd name="connsiteY8" fmla="*/ 976863 h 976863"/>
              <a:gd name="connsiteX9" fmla="*/ 162814 w 1502866"/>
              <a:gd name="connsiteY9" fmla="*/ 976863 h 976863"/>
              <a:gd name="connsiteX10" fmla="*/ 47687 w 1502866"/>
              <a:gd name="connsiteY10" fmla="*/ 929176 h 976863"/>
              <a:gd name="connsiteX11" fmla="*/ 0 w 1502866"/>
              <a:gd name="connsiteY11" fmla="*/ 814049 h 976863"/>
              <a:gd name="connsiteX12" fmla="*/ 0 w 1502866"/>
              <a:gd name="connsiteY12" fmla="*/ 162814 h 97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02866" h="976863">
                <a:moveTo>
                  <a:pt x="0" y="162814"/>
                </a:moveTo>
                <a:cubicBezTo>
                  <a:pt x="0" y="119633"/>
                  <a:pt x="17154" y="78221"/>
                  <a:pt x="47687" y="47687"/>
                </a:cubicBezTo>
                <a:cubicBezTo>
                  <a:pt x="78221" y="17153"/>
                  <a:pt x="119633" y="0"/>
                  <a:pt x="162814" y="0"/>
                </a:cubicBezTo>
                <a:lnTo>
                  <a:pt x="1340052" y="0"/>
                </a:lnTo>
                <a:cubicBezTo>
                  <a:pt x="1383233" y="0"/>
                  <a:pt x="1424645" y="17154"/>
                  <a:pt x="1455179" y="47687"/>
                </a:cubicBezTo>
                <a:cubicBezTo>
                  <a:pt x="1485713" y="78221"/>
                  <a:pt x="1502866" y="119633"/>
                  <a:pt x="1502866" y="162814"/>
                </a:cubicBezTo>
                <a:lnTo>
                  <a:pt x="1502866" y="814049"/>
                </a:lnTo>
                <a:cubicBezTo>
                  <a:pt x="1502866" y="857230"/>
                  <a:pt x="1485712" y="898642"/>
                  <a:pt x="1455179" y="929176"/>
                </a:cubicBezTo>
                <a:cubicBezTo>
                  <a:pt x="1424645" y="959710"/>
                  <a:pt x="1383233" y="976863"/>
                  <a:pt x="1340052" y="976863"/>
                </a:cubicBezTo>
                <a:lnTo>
                  <a:pt x="162814" y="976863"/>
                </a:lnTo>
                <a:cubicBezTo>
                  <a:pt x="119633" y="976863"/>
                  <a:pt x="78221" y="959709"/>
                  <a:pt x="47687" y="929176"/>
                </a:cubicBezTo>
                <a:cubicBezTo>
                  <a:pt x="17153" y="898642"/>
                  <a:pt x="0" y="857230"/>
                  <a:pt x="0" y="814049"/>
                </a:cubicBezTo>
                <a:lnTo>
                  <a:pt x="0" y="16281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217" tIns="97217" rIns="97217" bIns="97217" numCol="1" spcCol="1270" anchor="ctr" anchorCtr="0">
            <a:noAutofit/>
          </a:bodyPr>
          <a:lstStyle/>
          <a:p>
            <a:pPr lvl="0" algn="ctr" defTabSz="5778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300" kern="1200" dirty="0" smtClean="0"/>
              <a:t>담보차량을  다시  담보로 채권 발행</a:t>
            </a:r>
            <a:endParaRPr lang="ko-KR" altLang="en-US" sz="1300" kern="1200" dirty="0"/>
          </a:p>
        </p:txBody>
      </p:sp>
      <p:sp>
        <p:nvSpPr>
          <p:cNvPr id="11" name="자유형 10"/>
          <p:cNvSpPr/>
          <p:nvPr/>
        </p:nvSpPr>
        <p:spPr>
          <a:xfrm>
            <a:off x="2908817" y="2346644"/>
            <a:ext cx="3901525" cy="39015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190031" y="3886796"/>
                </a:moveTo>
                <a:arcTo wR="1950762" hR="1950762" stAng="4977283" swAng="845433"/>
              </a:path>
            </a:pathLst>
          </a:custGeom>
          <a:noFill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자유형 11"/>
          <p:cNvSpPr/>
          <p:nvPr/>
        </p:nvSpPr>
        <p:spPr>
          <a:xfrm>
            <a:off x="2961517" y="5387176"/>
            <a:ext cx="1502866" cy="976863"/>
          </a:xfrm>
          <a:custGeom>
            <a:avLst/>
            <a:gdLst>
              <a:gd name="connsiteX0" fmla="*/ 0 w 1502866"/>
              <a:gd name="connsiteY0" fmla="*/ 162814 h 976863"/>
              <a:gd name="connsiteX1" fmla="*/ 47687 w 1502866"/>
              <a:gd name="connsiteY1" fmla="*/ 47687 h 976863"/>
              <a:gd name="connsiteX2" fmla="*/ 162814 w 1502866"/>
              <a:gd name="connsiteY2" fmla="*/ 0 h 976863"/>
              <a:gd name="connsiteX3" fmla="*/ 1340052 w 1502866"/>
              <a:gd name="connsiteY3" fmla="*/ 0 h 976863"/>
              <a:gd name="connsiteX4" fmla="*/ 1455179 w 1502866"/>
              <a:gd name="connsiteY4" fmla="*/ 47687 h 976863"/>
              <a:gd name="connsiteX5" fmla="*/ 1502866 w 1502866"/>
              <a:gd name="connsiteY5" fmla="*/ 162814 h 976863"/>
              <a:gd name="connsiteX6" fmla="*/ 1502866 w 1502866"/>
              <a:gd name="connsiteY6" fmla="*/ 814049 h 976863"/>
              <a:gd name="connsiteX7" fmla="*/ 1455179 w 1502866"/>
              <a:gd name="connsiteY7" fmla="*/ 929176 h 976863"/>
              <a:gd name="connsiteX8" fmla="*/ 1340052 w 1502866"/>
              <a:gd name="connsiteY8" fmla="*/ 976863 h 976863"/>
              <a:gd name="connsiteX9" fmla="*/ 162814 w 1502866"/>
              <a:gd name="connsiteY9" fmla="*/ 976863 h 976863"/>
              <a:gd name="connsiteX10" fmla="*/ 47687 w 1502866"/>
              <a:gd name="connsiteY10" fmla="*/ 929176 h 976863"/>
              <a:gd name="connsiteX11" fmla="*/ 0 w 1502866"/>
              <a:gd name="connsiteY11" fmla="*/ 814049 h 976863"/>
              <a:gd name="connsiteX12" fmla="*/ 0 w 1502866"/>
              <a:gd name="connsiteY12" fmla="*/ 162814 h 97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502866" h="976863">
                <a:moveTo>
                  <a:pt x="0" y="162814"/>
                </a:moveTo>
                <a:cubicBezTo>
                  <a:pt x="0" y="119633"/>
                  <a:pt x="17154" y="78221"/>
                  <a:pt x="47687" y="47687"/>
                </a:cubicBezTo>
                <a:cubicBezTo>
                  <a:pt x="78221" y="17153"/>
                  <a:pt x="119633" y="0"/>
                  <a:pt x="162814" y="0"/>
                </a:cubicBezTo>
                <a:lnTo>
                  <a:pt x="1340052" y="0"/>
                </a:lnTo>
                <a:cubicBezTo>
                  <a:pt x="1383233" y="0"/>
                  <a:pt x="1424645" y="17154"/>
                  <a:pt x="1455179" y="47687"/>
                </a:cubicBezTo>
                <a:cubicBezTo>
                  <a:pt x="1485713" y="78221"/>
                  <a:pt x="1502866" y="119633"/>
                  <a:pt x="1502866" y="162814"/>
                </a:cubicBezTo>
                <a:lnTo>
                  <a:pt x="1502866" y="814049"/>
                </a:lnTo>
                <a:cubicBezTo>
                  <a:pt x="1502866" y="857230"/>
                  <a:pt x="1485712" y="898642"/>
                  <a:pt x="1455179" y="929176"/>
                </a:cubicBezTo>
                <a:cubicBezTo>
                  <a:pt x="1424645" y="959710"/>
                  <a:pt x="1383233" y="976863"/>
                  <a:pt x="1340052" y="976863"/>
                </a:cubicBezTo>
                <a:lnTo>
                  <a:pt x="162814" y="976863"/>
                </a:lnTo>
                <a:cubicBezTo>
                  <a:pt x="119633" y="976863"/>
                  <a:pt x="78221" y="959709"/>
                  <a:pt x="47687" y="929176"/>
                </a:cubicBezTo>
                <a:cubicBezTo>
                  <a:pt x="17153" y="898642"/>
                  <a:pt x="0" y="857230"/>
                  <a:pt x="0" y="814049"/>
                </a:cubicBezTo>
                <a:lnTo>
                  <a:pt x="0" y="16281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217" tIns="97217" rIns="97217" bIns="97217" numCol="1" spcCol="1270" anchor="ctr" anchorCtr="0">
            <a:noAutofit/>
          </a:bodyPr>
          <a:lstStyle/>
          <a:p>
            <a:pPr lvl="0" algn="ctr" defTabSz="5778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300" kern="1200" dirty="0" smtClean="0"/>
              <a:t>할부대출 확대</a:t>
            </a:r>
            <a:endParaRPr lang="ko-KR" altLang="en-US" sz="1300" kern="1200" dirty="0"/>
          </a:p>
        </p:txBody>
      </p:sp>
      <p:sp>
        <p:nvSpPr>
          <p:cNvPr id="13" name="자유형 12"/>
          <p:cNvSpPr/>
          <p:nvPr/>
        </p:nvSpPr>
        <p:spPr>
          <a:xfrm>
            <a:off x="2908817" y="2346644"/>
            <a:ext cx="3901525" cy="39015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33341" y="2875932"/>
                </a:moveTo>
                <a:arcTo wR="1950762" hR="1950762" stAng="9101329" swAng="1034735"/>
              </a:path>
            </a:pathLst>
          </a:custGeom>
          <a:noFill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자유형 13"/>
          <p:cNvSpPr/>
          <p:nvPr/>
        </p:nvSpPr>
        <p:spPr>
          <a:xfrm>
            <a:off x="2020548" y="2907671"/>
            <a:ext cx="1967492" cy="1573834"/>
          </a:xfrm>
          <a:custGeom>
            <a:avLst/>
            <a:gdLst>
              <a:gd name="connsiteX0" fmla="*/ 0 w 1967492"/>
              <a:gd name="connsiteY0" fmla="*/ 262311 h 1573834"/>
              <a:gd name="connsiteX1" fmla="*/ 76829 w 1967492"/>
              <a:gd name="connsiteY1" fmla="*/ 76829 h 1573834"/>
              <a:gd name="connsiteX2" fmla="*/ 262311 w 1967492"/>
              <a:gd name="connsiteY2" fmla="*/ 0 h 1573834"/>
              <a:gd name="connsiteX3" fmla="*/ 1705181 w 1967492"/>
              <a:gd name="connsiteY3" fmla="*/ 0 h 1573834"/>
              <a:gd name="connsiteX4" fmla="*/ 1890663 w 1967492"/>
              <a:gd name="connsiteY4" fmla="*/ 76829 h 1573834"/>
              <a:gd name="connsiteX5" fmla="*/ 1967492 w 1967492"/>
              <a:gd name="connsiteY5" fmla="*/ 262311 h 1573834"/>
              <a:gd name="connsiteX6" fmla="*/ 1967492 w 1967492"/>
              <a:gd name="connsiteY6" fmla="*/ 1311523 h 1573834"/>
              <a:gd name="connsiteX7" fmla="*/ 1890663 w 1967492"/>
              <a:gd name="connsiteY7" fmla="*/ 1497005 h 1573834"/>
              <a:gd name="connsiteX8" fmla="*/ 1705181 w 1967492"/>
              <a:gd name="connsiteY8" fmla="*/ 1573834 h 1573834"/>
              <a:gd name="connsiteX9" fmla="*/ 262311 w 1967492"/>
              <a:gd name="connsiteY9" fmla="*/ 1573834 h 1573834"/>
              <a:gd name="connsiteX10" fmla="*/ 76829 w 1967492"/>
              <a:gd name="connsiteY10" fmla="*/ 1497005 h 1573834"/>
              <a:gd name="connsiteX11" fmla="*/ 0 w 1967492"/>
              <a:gd name="connsiteY11" fmla="*/ 1311523 h 1573834"/>
              <a:gd name="connsiteX12" fmla="*/ 0 w 1967492"/>
              <a:gd name="connsiteY12" fmla="*/ 262311 h 1573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967492" h="1573834">
                <a:moveTo>
                  <a:pt x="0" y="262311"/>
                </a:moveTo>
                <a:cubicBezTo>
                  <a:pt x="0" y="192742"/>
                  <a:pt x="27636" y="126022"/>
                  <a:pt x="76829" y="76829"/>
                </a:cubicBezTo>
                <a:cubicBezTo>
                  <a:pt x="126022" y="27636"/>
                  <a:pt x="192742" y="0"/>
                  <a:pt x="262311" y="0"/>
                </a:cubicBezTo>
                <a:lnTo>
                  <a:pt x="1705181" y="0"/>
                </a:lnTo>
                <a:cubicBezTo>
                  <a:pt x="1774750" y="0"/>
                  <a:pt x="1841470" y="27636"/>
                  <a:pt x="1890663" y="76829"/>
                </a:cubicBezTo>
                <a:cubicBezTo>
                  <a:pt x="1939856" y="126022"/>
                  <a:pt x="1967492" y="192742"/>
                  <a:pt x="1967492" y="262311"/>
                </a:cubicBezTo>
                <a:lnTo>
                  <a:pt x="1967492" y="1311523"/>
                </a:lnTo>
                <a:cubicBezTo>
                  <a:pt x="1967492" y="1381092"/>
                  <a:pt x="1939856" y="1447812"/>
                  <a:pt x="1890663" y="1497005"/>
                </a:cubicBezTo>
                <a:cubicBezTo>
                  <a:pt x="1841470" y="1546198"/>
                  <a:pt x="1774750" y="1573834"/>
                  <a:pt x="1705181" y="1573834"/>
                </a:cubicBezTo>
                <a:lnTo>
                  <a:pt x="262311" y="1573834"/>
                </a:lnTo>
                <a:cubicBezTo>
                  <a:pt x="192742" y="1573834"/>
                  <a:pt x="126022" y="1546198"/>
                  <a:pt x="76829" y="1497005"/>
                </a:cubicBezTo>
                <a:cubicBezTo>
                  <a:pt x="27636" y="1447812"/>
                  <a:pt x="0" y="1381092"/>
                  <a:pt x="0" y="1311523"/>
                </a:cubicBezTo>
                <a:lnTo>
                  <a:pt x="0" y="26231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6358" tIns="126358" rIns="126358" bIns="126358" numCol="1" spcCol="1270" anchor="ctr" anchorCtr="0">
            <a:noAutofit/>
          </a:bodyPr>
          <a:lstStyle/>
          <a:p>
            <a:pPr lvl="0" algn="ctr" defTabSz="5778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300" kern="1200" dirty="0" smtClean="0"/>
              <a:t>대출 이자 상승</a:t>
            </a:r>
            <a:endParaRPr lang="en-US" altLang="ko-KR" sz="1300" kern="1200" dirty="0" smtClean="0"/>
          </a:p>
          <a:p>
            <a:pPr lvl="0" algn="ctr" defTabSz="5778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300" kern="1200" dirty="0" smtClean="0"/>
              <a:t>(</a:t>
            </a:r>
            <a:r>
              <a:rPr lang="ko-KR" altLang="en-US" sz="1300" kern="1200" dirty="0" smtClean="0"/>
              <a:t>예전 대출에 </a:t>
            </a:r>
            <a:r>
              <a:rPr lang="en-US" altLang="ko-KR" sz="1300" kern="1200" dirty="0" smtClean="0"/>
              <a:t>ABS </a:t>
            </a:r>
            <a:r>
              <a:rPr lang="ko-KR" altLang="en-US" sz="1300" kern="1200" dirty="0" smtClean="0"/>
              <a:t>금리 더한 가산금리</a:t>
            </a:r>
            <a:r>
              <a:rPr lang="en-US" altLang="ko-KR" sz="1300" kern="1200" dirty="0" smtClean="0"/>
              <a:t>)</a:t>
            </a:r>
            <a:endParaRPr lang="ko-KR" altLang="en-US" sz="1300" kern="1200" dirty="0"/>
          </a:p>
        </p:txBody>
      </p:sp>
      <p:sp>
        <p:nvSpPr>
          <p:cNvPr id="15" name="자유형 14"/>
          <p:cNvSpPr/>
          <p:nvPr/>
        </p:nvSpPr>
        <p:spPr>
          <a:xfrm>
            <a:off x="2908817" y="2346644"/>
            <a:ext cx="3901525" cy="39015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691288" y="461064"/>
                </a:moveTo>
                <a:arcTo wR="1950762" hR="1950762" stAng="13787217" swAng="792061"/>
              </a:path>
            </a:pathLst>
          </a:custGeom>
          <a:noFill/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14" y="285728"/>
            <a:ext cx="7400948" cy="714380"/>
          </a:xfrm>
        </p:spPr>
        <p:txBody>
          <a:bodyPr/>
          <a:lstStyle/>
          <a:p>
            <a:r>
              <a:rPr lang="ko-KR" altLang="en-US" dirty="0" smtClean="0"/>
              <a:t>자기 돈 없이 할부 금융 하는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142984"/>
            <a:ext cx="7772400" cy="5286412"/>
          </a:xfrm>
        </p:spPr>
        <p:txBody>
          <a:bodyPr>
            <a:normAutofit lnSpcReduction="10000"/>
          </a:bodyPr>
          <a:lstStyle/>
          <a:p>
            <a:r>
              <a:rPr lang="en-US" altLang="ko-KR" b="1" dirty="0" smtClean="0"/>
              <a:t>10</a:t>
            </a:r>
            <a:r>
              <a:rPr lang="ko-KR" altLang="en-US" b="1" dirty="0" smtClean="0"/>
              <a:t>대 정도 할부 금융 해 줄 자본금만 마련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 smtClean="0"/>
              <a:t>이자</a:t>
            </a:r>
            <a:r>
              <a:rPr lang="en-US" altLang="ko-KR" b="1" dirty="0" smtClean="0"/>
              <a:t> 7%</a:t>
            </a:r>
            <a:r>
              <a:rPr lang="ko-KR" altLang="en-US" b="1" dirty="0" smtClean="0"/>
              <a:t>로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담보 대출 해주고 </a:t>
            </a:r>
            <a:r>
              <a:rPr lang="en-US" altLang="ko-KR" b="1" dirty="0" smtClean="0"/>
              <a:t>(A)</a:t>
            </a:r>
          </a:p>
          <a:p>
            <a:endParaRPr lang="en-US" altLang="ko-KR" b="1" dirty="0" smtClean="0"/>
          </a:p>
          <a:p>
            <a:r>
              <a:rPr lang="ko-KR" altLang="en-US" b="1" dirty="0" smtClean="0"/>
              <a:t>담보 채권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할부금융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을 담보로 자산담보부 증권 등 발행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다른 금융 기관에 </a:t>
            </a:r>
            <a:r>
              <a:rPr lang="en-US" altLang="ko-KR" b="1" dirty="0" smtClean="0"/>
              <a:t>7% </a:t>
            </a:r>
            <a:r>
              <a:rPr lang="ko-KR" altLang="en-US" b="1" dirty="0" smtClean="0"/>
              <a:t>이자 지급</a:t>
            </a:r>
            <a:r>
              <a:rPr lang="en-US" altLang="ko-KR" b="1" dirty="0" smtClean="0"/>
              <a:t>(B)</a:t>
            </a:r>
          </a:p>
          <a:p>
            <a:endParaRPr lang="en-US" altLang="ko-KR" b="1" dirty="0" smtClean="0"/>
          </a:p>
          <a:p>
            <a:r>
              <a:rPr lang="ko-KR" altLang="en-US" b="1" dirty="0" smtClean="0"/>
              <a:t>자본 확충</a:t>
            </a:r>
            <a:r>
              <a:rPr lang="en-US" altLang="ko-KR" b="1" dirty="0" smtClean="0"/>
              <a:t>,  20</a:t>
            </a:r>
            <a:r>
              <a:rPr lang="ko-KR" altLang="en-US" b="1" dirty="0" smtClean="0"/>
              <a:t>대 분량 자본금 마련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 smtClean="0"/>
              <a:t>다시 대출 하고 </a:t>
            </a:r>
            <a:r>
              <a:rPr lang="en-US" altLang="ko-KR" b="1" dirty="0" smtClean="0"/>
              <a:t>ABS </a:t>
            </a:r>
            <a:r>
              <a:rPr lang="ko-KR" altLang="en-US" b="1" dirty="0" smtClean="0"/>
              <a:t>발행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ko-KR" altLang="en-US" b="1" dirty="0" smtClean="0"/>
              <a:t>할부 금리는 </a:t>
            </a:r>
            <a:r>
              <a:rPr lang="en-US" altLang="ko-KR" b="1" dirty="0" smtClean="0"/>
              <a:t>(A)+(B) = 14% 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[</a:t>
            </a:r>
            <a:r>
              <a:rPr lang="ko-KR" altLang="en-US" dirty="0" smtClean="0"/>
              <a:t>참고</a:t>
            </a:r>
            <a:r>
              <a:rPr lang="en-US" altLang="ko-KR" dirty="0" smtClean="0"/>
              <a:t>] </a:t>
            </a:r>
            <a:r>
              <a:rPr lang="ko-KR" altLang="en-US" dirty="0" smtClean="0"/>
              <a:t>자동차할부채권</a:t>
            </a:r>
            <a:r>
              <a:rPr lang="en-US" altLang="ko-KR" dirty="0" smtClean="0"/>
              <a:t>ABS</a:t>
            </a:r>
            <a:r>
              <a:rPr lang="ko-KR" altLang="en-US" dirty="0" smtClean="0"/>
              <a:t>발행액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1000100" y="1857364"/>
          <a:ext cx="7772400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7468"/>
                <a:gridCol w="5114932"/>
              </a:tblGrid>
              <a:tr h="1105904">
                <a:tc>
                  <a:txBody>
                    <a:bodyPr/>
                    <a:lstStyle/>
                    <a:p>
                      <a:pPr algn="ctr" fontAlgn="ctr"/>
                      <a:endParaRPr lang="ko-KR" altLang="en-US" sz="2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2008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  <a:b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자동차할부채권 </a:t>
                      </a:r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ABS 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발행액</a:t>
                      </a:r>
                    </a:p>
                  </a:txBody>
                  <a:tcPr marL="9525" marR="9525" marT="9525" marB="0" anchor="ctr"/>
                </a:tc>
              </a:tr>
              <a:tr h="56005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대우캐피탈</a:t>
                      </a:r>
                      <a:endParaRPr lang="ko-KR" altLang="en-US" sz="2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조 </a:t>
                      </a:r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천억</a:t>
                      </a:r>
                    </a:p>
                  </a:txBody>
                  <a:tcPr marL="9525" marR="9525" marT="9525" marB="0" anchor="ctr"/>
                </a:tc>
              </a:tr>
              <a:tr h="56005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현대캐피탈</a:t>
                      </a:r>
                      <a:endParaRPr lang="ko-KR" altLang="en-US" sz="2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조 </a:t>
                      </a:r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천억</a:t>
                      </a:r>
                    </a:p>
                  </a:txBody>
                  <a:tcPr marL="9525" marR="9525" marT="9525" marB="0" anchor="ctr"/>
                </a:tc>
              </a:tr>
              <a:tr h="56005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우리캐피탈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조 </a:t>
                      </a:r>
                      <a:r>
                        <a:rPr lang="en-US" altLang="ko-KR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2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천억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정부의 역할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자본을 위한 제도 만들기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14313" y="1447800"/>
            <a:ext cx="8572500" cy="4481513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90</a:t>
            </a:r>
            <a:r>
              <a:rPr lang="ko-KR" altLang="en-US" dirty="0" smtClean="0"/>
              <a:t>년대 후반</a:t>
            </a:r>
            <a:r>
              <a:rPr lang="en-US" altLang="ko-KR" dirty="0" smtClean="0"/>
              <a:t>:  </a:t>
            </a:r>
            <a:r>
              <a:rPr lang="ko-KR" altLang="en-US" dirty="0" smtClean="0"/>
              <a:t>화물운송업을 등록제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운임 자율화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지입차주</a:t>
            </a:r>
            <a:r>
              <a:rPr lang="ko-KR" altLang="en-US" dirty="0" smtClean="0"/>
              <a:t>  합법화</a:t>
            </a:r>
            <a:r>
              <a:rPr lang="en-US" altLang="ko-KR" dirty="0" smtClean="0"/>
              <a:t> </a:t>
            </a:r>
            <a:r>
              <a:rPr lang="ko-KR" altLang="en-US" dirty="0" smtClean="0"/>
              <a:t>로 전환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경쟁 격화로 인한 운임 하락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화물연대 투쟁 탄압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97</a:t>
            </a:r>
            <a:r>
              <a:rPr lang="ko-KR" altLang="en-US" dirty="0" smtClean="0"/>
              <a:t>년부터 </a:t>
            </a:r>
            <a:r>
              <a:rPr lang="en-US" altLang="ko-KR" dirty="0" smtClean="0"/>
              <a:t>2007</a:t>
            </a:r>
            <a:r>
              <a:rPr lang="ko-KR" altLang="en-US" dirty="0" smtClean="0"/>
              <a:t>년까지</a:t>
            </a:r>
            <a:endParaRPr lang="en-US" altLang="ko-KR" dirty="0" smtClean="0"/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dirty="0" smtClean="0"/>
              <a:t>화물차 </a:t>
            </a:r>
            <a:r>
              <a:rPr lang="en-US" altLang="ko-KR" dirty="0" smtClean="0"/>
              <a:t>20</a:t>
            </a:r>
            <a:r>
              <a:rPr lang="ko-KR" altLang="en-US" dirty="0" smtClean="0"/>
              <a:t>만대에서 </a:t>
            </a:r>
            <a:r>
              <a:rPr lang="en-US" altLang="ko-KR" dirty="0" smtClean="0"/>
              <a:t>37</a:t>
            </a:r>
            <a:r>
              <a:rPr lang="ko-KR" altLang="en-US" dirty="0" smtClean="0"/>
              <a:t>만대로 </a:t>
            </a:r>
            <a:r>
              <a:rPr lang="en-US" altLang="ko-KR" dirty="0" smtClean="0"/>
              <a:t>84.3% </a:t>
            </a:r>
            <a:r>
              <a:rPr lang="ko-KR" altLang="en-US" dirty="0" smtClean="0"/>
              <a:t>증가</a:t>
            </a:r>
            <a:endParaRPr lang="en-US" altLang="ko-KR" dirty="0" smtClean="0"/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dirty="0" smtClean="0"/>
              <a:t>물동량은 </a:t>
            </a:r>
            <a:r>
              <a:rPr lang="en-US" altLang="ko-KR" dirty="0" smtClean="0"/>
              <a:t>10.3%</a:t>
            </a:r>
            <a:r>
              <a:rPr lang="ko-KR" altLang="en-US" dirty="0" smtClean="0"/>
              <a:t>만 증가</a:t>
            </a:r>
            <a:endParaRPr lang="en-US" altLang="ko-KR" dirty="0" smtClean="0"/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ko-KR" altLang="en-US" dirty="0"/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88" y="4500563"/>
            <a:ext cx="878681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572396" y="5396227"/>
            <a:ext cx="35719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나눔고딕 Bold" pitchFamily="50" charset="-127"/>
                <a:ea typeface="나눔고딕 Bold" pitchFamily="50" charset="-127"/>
              </a:rPr>
              <a:t>-</a:t>
            </a:r>
            <a:endParaRPr lang="ko-KR" altLang="en-US" sz="2400" b="1" dirty="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72396" y="5929330"/>
            <a:ext cx="35719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나눔고딕 Bold" pitchFamily="50" charset="-127"/>
                <a:ea typeface="나눔고딕 Bold" pitchFamily="50" charset="-127"/>
              </a:rPr>
              <a:t>-</a:t>
            </a:r>
            <a:endParaRPr lang="ko-KR" altLang="en-US" sz="2400" b="1" dirty="0">
              <a:latin typeface="나눔고딕 Bold" pitchFamily="50" charset="-127"/>
              <a:ea typeface="나눔고딕 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누가 이익을 보고 손해를 보았는가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6" name="자유형 5"/>
          <p:cNvSpPr/>
          <p:nvPr/>
        </p:nvSpPr>
        <p:spPr>
          <a:xfrm>
            <a:off x="921231" y="2100381"/>
            <a:ext cx="2041773" cy="1225063"/>
          </a:xfrm>
          <a:custGeom>
            <a:avLst/>
            <a:gdLst>
              <a:gd name="connsiteX0" fmla="*/ 0 w 2041773"/>
              <a:gd name="connsiteY0" fmla="*/ 122506 h 1225063"/>
              <a:gd name="connsiteX1" fmla="*/ 35881 w 2041773"/>
              <a:gd name="connsiteY1" fmla="*/ 35881 h 1225063"/>
              <a:gd name="connsiteX2" fmla="*/ 122506 w 2041773"/>
              <a:gd name="connsiteY2" fmla="*/ 0 h 1225063"/>
              <a:gd name="connsiteX3" fmla="*/ 1919267 w 2041773"/>
              <a:gd name="connsiteY3" fmla="*/ 0 h 1225063"/>
              <a:gd name="connsiteX4" fmla="*/ 2005892 w 2041773"/>
              <a:gd name="connsiteY4" fmla="*/ 35881 h 1225063"/>
              <a:gd name="connsiteX5" fmla="*/ 2041773 w 2041773"/>
              <a:gd name="connsiteY5" fmla="*/ 122506 h 1225063"/>
              <a:gd name="connsiteX6" fmla="*/ 2041773 w 2041773"/>
              <a:gd name="connsiteY6" fmla="*/ 1102557 h 1225063"/>
              <a:gd name="connsiteX7" fmla="*/ 2005892 w 2041773"/>
              <a:gd name="connsiteY7" fmla="*/ 1189182 h 1225063"/>
              <a:gd name="connsiteX8" fmla="*/ 1919267 w 2041773"/>
              <a:gd name="connsiteY8" fmla="*/ 1225063 h 1225063"/>
              <a:gd name="connsiteX9" fmla="*/ 122506 w 2041773"/>
              <a:gd name="connsiteY9" fmla="*/ 1225063 h 1225063"/>
              <a:gd name="connsiteX10" fmla="*/ 35881 w 2041773"/>
              <a:gd name="connsiteY10" fmla="*/ 1189182 h 1225063"/>
              <a:gd name="connsiteX11" fmla="*/ 0 w 2041773"/>
              <a:gd name="connsiteY11" fmla="*/ 1102557 h 1225063"/>
              <a:gd name="connsiteX12" fmla="*/ 0 w 2041773"/>
              <a:gd name="connsiteY12" fmla="*/ 122506 h 1225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41773" h="1225063">
                <a:moveTo>
                  <a:pt x="0" y="122506"/>
                </a:moveTo>
                <a:cubicBezTo>
                  <a:pt x="0" y="90015"/>
                  <a:pt x="12907" y="58856"/>
                  <a:pt x="35881" y="35881"/>
                </a:cubicBezTo>
                <a:cubicBezTo>
                  <a:pt x="58855" y="12907"/>
                  <a:pt x="90015" y="0"/>
                  <a:pt x="122506" y="0"/>
                </a:cubicBezTo>
                <a:lnTo>
                  <a:pt x="1919267" y="0"/>
                </a:lnTo>
                <a:cubicBezTo>
                  <a:pt x="1951758" y="0"/>
                  <a:pt x="1982917" y="12907"/>
                  <a:pt x="2005892" y="35881"/>
                </a:cubicBezTo>
                <a:cubicBezTo>
                  <a:pt x="2028866" y="58855"/>
                  <a:pt x="2041773" y="90015"/>
                  <a:pt x="2041773" y="122506"/>
                </a:cubicBezTo>
                <a:lnTo>
                  <a:pt x="2041773" y="1102557"/>
                </a:lnTo>
                <a:cubicBezTo>
                  <a:pt x="2041773" y="1135048"/>
                  <a:pt x="2028866" y="1166208"/>
                  <a:pt x="2005892" y="1189182"/>
                </a:cubicBezTo>
                <a:cubicBezTo>
                  <a:pt x="1982918" y="1212156"/>
                  <a:pt x="1951758" y="1225063"/>
                  <a:pt x="1919267" y="1225063"/>
                </a:cubicBezTo>
                <a:lnTo>
                  <a:pt x="122506" y="1225063"/>
                </a:lnTo>
                <a:cubicBezTo>
                  <a:pt x="90015" y="1225063"/>
                  <a:pt x="58855" y="1212156"/>
                  <a:pt x="35881" y="1189182"/>
                </a:cubicBezTo>
                <a:cubicBezTo>
                  <a:pt x="12907" y="1166208"/>
                  <a:pt x="0" y="1135048"/>
                  <a:pt x="0" y="1102557"/>
                </a:cubicBezTo>
                <a:lnTo>
                  <a:pt x="0" y="1225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3031" tIns="93031" rIns="93031" bIns="93031" numCol="1" spcCol="1270" anchor="ctr" anchorCtr="0">
            <a:noAutofit/>
          </a:bodyPr>
          <a:lstStyle/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기름투기 자본 </a:t>
            </a:r>
            <a:endParaRPr lang="en-US" altLang="ko-KR" sz="1500" kern="1200" dirty="0" smtClean="0"/>
          </a:p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이득</a:t>
            </a:r>
            <a:endParaRPr lang="ko-KR" altLang="en-US" sz="1500" kern="1200" dirty="0"/>
          </a:p>
        </p:txBody>
      </p:sp>
      <p:sp>
        <p:nvSpPr>
          <p:cNvPr id="7" name="자유형 6"/>
          <p:cNvSpPr/>
          <p:nvPr/>
        </p:nvSpPr>
        <p:spPr>
          <a:xfrm>
            <a:off x="3142680" y="2459733"/>
            <a:ext cx="432855" cy="506359"/>
          </a:xfrm>
          <a:custGeom>
            <a:avLst/>
            <a:gdLst>
              <a:gd name="connsiteX0" fmla="*/ 0 w 432855"/>
              <a:gd name="connsiteY0" fmla="*/ 101272 h 506359"/>
              <a:gd name="connsiteX1" fmla="*/ 216428 w 432855"/>
              <a:gd name="connsiteY1" fmla="*/ 101272 h 506359"/>
              <a:gd name="connsiteX2" fmla="*/ 216428 w 432855"/>
              <a:gd name="connsiteY2" fmla="*/ 0 h 506359"/>
              <a:gd name="connsiteX3" fmla="*/ 432855 w 432855"/>
              <a:gd name="connsiteY3" fmla="*/ 253180 h 506359"/>
              <a:gd name="connsiteX4" fmla="*/ 216428 w 432855"/>
              <a:gd name="connsiteY4" fmla="*/ 506359 h 506359"/>
              <a:gd name="connsiteX5" fmla="*/ 216428 w 432855"/>
              <a:gd name="connsiteY5" fmla="*/ 405087 h 506359"/>
              <a:gd name="connsiteX6" fmla="*/ 0 w 432855"/>
              <a:gd name="connsiteY6" fmla="*/ 405087 h 506359"/>
              <a:gd name="connsiteX7" fmla="*/ 0 w 432855"/>
              <a:gd name="connsiteY7" fmla="*/ 101272 h 50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855" h="506359">
                <a:moveTo>
                  <a:pt x="0" y="101272"/>
                </a:moveTo>
                <a:lnTo>
                  <a:pt x="216428" y="101272"/>
                </a:lnTo>
                <a:lnTo>
                  <a:pt x="216428" y="0"/>
                </a:lnTo>
                <a:lnTo>
                  <a:pt x="432855" y="253180"/>
                </a:lnTo>
                <a:lnTo>
                  <a:pt x="216428" y="506359"/>
                </a:lnTo>
                <a:lnTo>
                  <a:pt x="216428" y="405087"/>
                </a:lnTo>
                <a:lnTo>
                  <a:pt x="0" y="405087"/>
                </a:lnTo>
                <a:lnTo>
                  <a:pt x="0" y="101272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1272" rIns="129856" bIns="101272" numCol="1" spcCol="1270" anchor="ctr" anchorCtr="0">
            <a:noAutofit/>
          </a:bodyPr>
          <a:lstStyle/>
          <a:p>
            <a:pPr lvl="0" algn="ctr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1200" kern="1200"/>
          </a:p>
        </p:txBody>
      </p:sp>
      <p:sp>
        <p:nvSpPr>
          <p:cNvPr id="8" name="자유형 7"/>
          <p:cNvSpPr/>
          <p:nvPr/>
        </p:nvSpPr>
        <p:spPr>
          <a:xfrm>
            <a:off x="3779713" y="2100381"/>
            <a:ext cx="2041773" cy="1225063"/>
          </a:xfrm>
          <a:custGeom>
            <a:avLst/>
            <a:gdLst>
              <a:gd name="connsiteX0" fmla="*/ 0 w 2041773"/>
              <a:gd name="connsiteY0" fmla="*/ 122506 h 1225063"/>
              <a:gd name="connsiteX1" fmla="*/ 35881 w 2041773"/>
              <a:gd name="connsiteY1" fmla="*/ 35881 h 1225063"/>
              <a:gd name="connsiteX2" fmla="*/ 122506 w 2041773"/>
              <a:gd name="connsiteY2" fmla="*/ 0 h 1225063"/>
              <a:gd name="connsiteX3" fmla="*/ 1919267 w 2041773"/>
              <a:gd name="connsiteY3" fmla="*/ 0 h 1225063"/>
              <a:gd name="connsiteX4" fmla="*/ 2005892 w 2041773"/>
              <a:gd name="connsiteY4" fmla="*/ 35881 h 1225063"/>
              <a:gd name="connsiteX5" fmla="*/ 2041773 w 2041773"/>
              <a:gd name="connsiteY5" fmla="*/ 122506 h 1225063"/>
              <a:gd name="connsiteX6" fmla="*/ 2041773 w 2041773"/>
              <a:gd name="connsiteY6" fmla="*/ 1102557 h 1225063"/>
              <a:gd name="connsiteX7" fmla="*/ 2005892 w 2041773"/>
              <a:gd name="connsiteY7" fmla="*/ 1189182 h 1225063"/>
              <a:gd name="connsiteX8" fmla="*/ 1919267 w 2041773"/>
              <a:gd name="connsiteY8" fmla="*/ 1225063 h 1225063"/>
              <a:gd name="connsiteX9" fmla="*/ 122506 w 2041773"/>
              <a:gd name="connsiteY9" fmla="*/ 1225063 h 1225063"/>
              <a:gd name="connsiteX10" fmla="*/ 35881 w 2041773"/>
              <a:gd name="connsiteY10" fmla="*/ 1189182 h 1225063"/>
              <a:gd name="connsiteX11" fmla="*/ 0 w 2041773"/>
              <a:gd name="connsiteY11" fmla="*/ 1102557 h 1225063"/>
              <a:gd name="connsiteX12" fmla="*/ 0 w 2041773"/>
              <a:gd name="connsiteY12" fmla="*/ 122506 h 1225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41773" h="1225063">
                <a:moveTo>
                  <a:pt x="0" y="122506"/>
                </a:moveTo>
                <a:cubicBezTo>
                  <a:pt x="0" y="90015"/>
                  <a:pt x="12907" y="58856"/>
                  <a:pt x="35881" y="35881"/>
                </a:cubicBezTo>
                <a:cubicBezTo>
                  <a:pt x="58855" y="12907"/>
                  <a:pt x="90015" y="0"/>
                  <a:pt x="122506" y="0"/>
                </a:cubicBezTo>
                <a:lnTo>
                  <a:pt x="1919267" y="0"/>
                </a:lnTo>
                <a:cubicBezTo>
                  <a:pt x="1951758" y="0"/>
                  <a:pt x="1982917" y="12907"/>
                  <a:pt x="2005892" y="35881"/>
                </a:cubicBezTo>
                <a:cubicBezTo>
                  <a:pt x="2028866" y="58855"/>
                  <a:pt x="2041773" y="90015"/>
                  <a:pt x="2041773" y="122506"/>
                </a:cubicBezTo>
                <a:lnTo>
                  <a:pt x="2041773" y="1102557"/>
                </a:lnTo>
                <a:cubicBezTo>
                  <a:pt x="2041773" y="1135048"/>
                  <a:pt x="2028866" y="1166208"/>
                  <a:pt x="2005892" y="1189182"/>
                </a:cubicBezTo>
                <a:cubicBezTo>
                  <a:pt x="1982918" y="1212156"/>
                  <a:pt x="1951758" y="1225063"/>
                  <a:pt x="1919267" y="1225063"/>
                </a:cubicBezTo>
                <a:lnTo>
                  <a:pt x="122506" y="1225063"/>
                </a:lnTo>
                <a:cubicBezTo>
                  <a:pt x="90015" y="1225063"/>
                  <a:pt x="58855" y="1212156"/>
                  <a:pt x="35881" y="1189182"/>
                </a:cubicBezTo>
                <a:cubicBezTo>
                  <a:pt x="12907" y="1166208"/>
                  <a:pt x="0" y="1135048"/>
                  <a:pt x="0" y="1102557"/>
                </a:cubicBezTo>
                <a:lnTo>
                  <a:pt x="0" y="1225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3031" tIns="93031" rIns="93031" bIns="93031" numCol="1" spcCol="1270" anchor="ctr" anchorCtr="0">
            <a:noAutofit/>
          </a:bodyPr>
          <a:lstStyle/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제조업 기업</a:t>
            </a:r>
            <a:endParaRPr lang="en-US" altLang="ko-KR" sz="1500" kern="1200" dirty="0" smtClean="0"/>
          </a:p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판매가 인상과  비용축소로 손해는 보지 않음</a:t>
            </a:r>
            <a:endParaRPr lang="ko-KR" altLang="en-US" sz="1500" kern="1200" dirty="0"/>
          </a:p>
        </p:txBody>
      </p:sp>
      <p:sp>
        <p:nvSpPr>
          <p:cNvPr id="9" name="자유형 8"/>
          <p:cNvSpPr/>
          <p:nvPr/>
        </p:nvSpPr>
        <p:spPr>
          <a:xfrm>
            <a:off x="6001162" y="2459733"/>
            <a:ext cx="432855" cy="506359"/>
          </a:xfrm>
          <a:custGeom>
            <a:avLst/>
            <a:gdLst>
              <a:gd name="connsiteX0" fmla="*/ 0 w 432855"/>
              <a:gd name="connsiteY0" fmla="*/ 101272 h 506359"/>
              <a:gd name="connsiteX1" fmla="*/ 216428 w 432855"/>
              <a:gd name="connsiteY1" fmla="*/ 101272 h 506359"/>
              <a:gd name="connsiteX2" fmla="*/ 216428 w 432855"/>
              <a:gd name="connsiteY2" fmla="*/ 0 h 506359"/>
              <a:gd name="connsiteX3" fmla="*/ 432855 w 432855"/>
              <a:gd name="connsiteY3" fmla="*/ 253180 h 506359"/>
              <a:gd name="connsiteX4" fmla="*/ 216428 w 432855"/>
              <a:gd name="connsiteY4" fmla="*/ 506359 h 506359"/>
              <a:gd name="connsiteX5" fmla="*/ 216428 w 432855"/>
              <a:gd name="connsiteY5" fmla="*/ 405087 h 506359"/>
              <a:gd name="connsiteX6" fmla="*/ 0 w 432855"/>
              <a:gd name="connsiteY6" fmla="*/ 405087 h 506359"/>
              <a:gd name="connsiteX7" fmla="*/ 0 w 432855"/>
              <a:gd name="connsiteY7" fmla="*/ 101272 h 50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855" h="506359">
                <a:moveTo>
                  <a:pt x="0" y="101272"/>
                </a:moveTo>
                <a:lnTo>
                  <a:pt x="216428" y="101272"/>
                </a:lnTo>
                <a:lnTo>
                  <a:pt x="216428" y="0"/>
                </a:lnTo>
                <a:lnTo>
                  <a:pt x="432855" y="253180"/>
                </a:lnTo>
                <a:lnTo>
                  <a:pt x="216428" y="506359"/>
                </a:lnTo>
                <a:lnTo>
                  <a:pt x="216428" y="405087"/>
                </a:lnTo>
                <a:lnTo>
                  <a:pt x="0" y="405087"/>
                </a:lnTo>
                <a:lnTo>
                  <a:pt x="0" y="101272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1272" rIns="129856" bIns="101272" numCol="1" spcCol="1270" anchor="ctr" anchorCtr="0">
            <a:noAutofit/>
          </a:bodyPr>
          <a:lstStyle/>
          <a:p>
            <a:pPr lvl="0" algn="ctr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1200" kern="1200"/>
          </a:p>
        </p:txBody>
      </p:sp>
      <p:sp>
        <p:nvSpPr>
          <p:cNvPr id="10" name="자유형 9"/>
          <p:cNvSpPr/>
          <p:nvPr/>
        </p:nvSpPr>
        <p:spPr>
          <a:xfrm>
            <a:off x="6638195" y="2100381"/>
            <a:ext cx="2041773" cy="1225063"/>
          </a:xfrm>
          <a:custGeom>
            <a:avLst/>
            <a:gdLst>
              <a:gd name="connsiteX0" fmla="*/ 0 w 2041773"/>
              <a:gd name="connsiteY0" fmla="*/ 122506 h 1225063"/>
              <a:gd name="connsiteX1" fmla="*/ 35881 w 2041773"/>
              <a:gd name="connsiteY1" fmla="*/ 35881 h 1225063"/>
              <a:gd name="connsiteX2" fmla="*/ 122506 w 2041773"/>
              <a:gd name="connsiteY2" fmla="*/ 0 h 1225063"/>
              <a:gd name="connsiteX3" fmla="*/ 1919267 w 2041773"/>
              <a:gd name="connsiteY3" fmla="*/ 0 h 1225063"/>
              <a:gd name="connsiteX4" fmla="*/ 2005892 w 2041773"/>
              <a:gd name="connsiteY4" fmla="*/ 35881 h 1225063"/>
              <a:gd name="connsiteX5" fmla="*/ 2041773 w 2041773"/>
              <a:gd name="connsiteY5" fmla="*/ 122506 h 1225063"/>
              <a:gd name="connsiteX6" fmla="*/ 2041773 w 2041773"/>
              <a:gd name="connsiteY6" fmla="*/ 1102557 h 1225063"/>
              <a:gd name="connsiteX7" fmla="*/ 2005892 w 2041773"/>
              <a:gd name="connsiteY7" fmla="*/ 1189182 h 1225063"/>
              <a:gd name="connsiteX8" fmla="*/ 1919267 w 2041773"/>
              <a:gd name="connsiteY8" fmla="*/ 1225063 h 1225063"/>
              <a:gd name="connsiteX9" fmla="*/ 122506 w 2041773"/>
              <a:gd name="connsiteY9" fmla="*/ 1225063 h 1225063"/>
              <a:gd name="connsiteX10" fmla="*/ 35881 w 2041773"/>
              <a:gd name="connsiteY10" fmla="*/ 1189182 h 1225063"/>
              <a:gd name="connsiteX11" fmla="*/ 0 w 2041773"/>
              <a:gd name="connsiteY11" fmla="*/ 1102557 h 1225063"/>
              <a:gd name="connsiteX12" fmla="*/ 0 w 2041773"/>
              <a:gd name="connsiteY12" fmla="*/ 122506 h 1225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41773" h="1225063">
                <a:moveTo>
                  <a:pt x="0" y="122506"/>
                </a:moveTo>
                <a:cubicBezTo>
                  <a:pt x="0" y="90015"/>
                  <a:pt x="12907" y="58856"/>
                  <a:pt x="35881" y="35881"/>
                </a:cubicBezTo>
                <a:cubicBezTo>
                  <a:pt x="58855" y="12907"/>
                  <a:pt x="90015" y="0"/>
                  <a:pt x="122506" y="0"/>
                </a:cubicBezTo>
                <a:lnTo>
                  <a:pt x="1919267" y="0"/>
                </a:lnTo>
                <a:cubicBezTo>
                  <a:pt x="1951758" y="0"/>
                  <a:pt x="1982917" y="12907"/>
                  <a:pt x="2005892" y="35881"/>
                </a:cubicBezTo>
                <a:cubicBezTo>
                  <a:pt x="2028866" y="58855"/>
                  <a:pt x="2041773" y="90015"/>
                  <a:pt x="2041773" y="122506"/>
                </a:cubicBezTo>
                <a:lnTo>
                  <a:pt x="2041773" y="1102557"/>
                </a:lnTo>
                <a:cubicBezTo>
                  <a:pt x="2041773" y="1135048"/>
                  <a:pt x="2028866" y="1166208"/>
                  <a:pt x="2005892" y="1189182"/>
                </a:cubicBezTo>
                <a:cubicBezTo>
                  <a:pt x="1982918" y="1212156"/>
                  <a:pt x="1951758" y="1225063"/>
                  <a:pt x="1919267" y="1225063"/>
                </a:cubicBezTo>
                <a:lnTo>
                  <a:pt x="122506" y="1225063"/>
                </a:lnTo>
                <a:cubicBezTo>
                  <a:pt x="90015" y="1225063"/>
                  <a:pt x="58855" y="1212156"/>
                  <a:pt x="35881" y="1189182"/>
                </a:cubicBezTo>
                <a:cubicBezTo>
                  <a:pt x="12907" y="1166208"/>
                  <a:pt x="0" y="1135048"/>
                  <a:pt x="0" y="1102557"/>
                </a:cubicBezTo>
                <a:lnTo>
                  <a:pt x="0" y="1225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3031" tIns="93031" rIns="93031" bIns="93031" numCol="1" spcCol="1270" anchor="ctr" anchorCtr="0">
            <a:noAutofit/>
          </a:bodyPr>
          <a:lstStyle/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운송 업체 </a:t>
            </a:r>
            <a:endParaRPr lang="en-US" altLang="ko-KR" sz="1500" kern="1200" dirty="0" smtClean="0"/>
          </a:p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노동 비용 감축을 통해 이익 보존</a:t>
            </a:r>
            <a:endParaRPr lang="en-US" altLang="ko-KR" sz="1500" kern="1200" dirty="0" smtClean="0"/>
          </a:p>
        </p:txBody>
      </p:sp>
      <p:sp>
        <p:nvSpPr>
          <p:cNvPr id="11" name="자유형 10"/>
          <p:cNvSpPr/>
          <p:nvPr/>
        </p:nvSpPr>
        <p:spPr>
          <a:xfrm>
            <a:off x="7405902" y="3505121"/>
            <a:ext cx="506359" cy="432855"/>
          </a:xfrm>
          <a:custGeom>
            <a:avLst/>
            <a:gdLst>
              <a:gd name="connsiteX0" fmla="*/ 0 w 432855"/>
              <a:gd name="connsiteY0" fmla="*/ 101272 h 506359"/>
              <a:gd name="connsiteX1" fmla="*/ 216428 w 432855"/>
              <a:gd name="connsiteY1" fmla="*/ 101272 h 506359"/>
              <a:gd name="connsiteX2" fmla="*/ 216428 w 432855"/>
              <a:gd name="connsiteY2" fmla="*/ 0 h 506359"/>
              <a:gd name="connsiteX3" fmla="*/ 432855 w 432855"/>
              <a:gd name="connsiteY3" fmla="*/ 253180 h 506359"/>
              <a:gd name="connsiteX4" fmla="*/ 216428 w 432855"/>
              <a:gd name="connsiteY4" fmla="*/ 506359 h 506359"/>
              <a:gd name="connsiteX5" fmla="*/ 216428 w 432855"/>
              <a:gd name="connsiteY5" fmla="*/ 405087 h 506359"/>
              <a:gd name="connsiteX6" fmla="*/ 0 w 432855"/>
              <a:gd name="connsiteY6" fmla="*/ 405087 h 506359"/>
              <a:gd name="connsiteX7" fmla="*/ 0 w 432855"/>
              <a:gd name="connsiteY7" fmla="*/ 101272 h 50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855" h="506359">
                <a:moveTo>
                  <a:pt x="346284" y="1"/>
                </a:moveTo>
                <a:lnTo>
                  <a:pt x="346284" y="253180"/>
                </a:lnTo>
                <a:lnTo>
                  <a:pt x="432855" y="253180"/>
                </a:lnTo>
                <a:lnTo>
                  <a:pt x="216427" y="506358"/>
                </a:lnTo>
                <a:lnTo>
                  <a:pt x="0" y="253180"/>
                </a:lnTo>
                <a:lnTo>
                  <a:pt x="86571" y="253180"/>
                </a:lnTo>
                <a:lnTo>
                  <a:pt x="86571" y="1"/>
                </a:lnTo>
                <a:lnTo>
                  <a:pt x="346284" y="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1272" tIns="0" rIns="101272" bIns="129856" numCol="1" spcCol="1270" anchor="ctr" anchorCtr="0">
            <a:noAutofit/>
          </a:bodyPr>
          <a:lstStyle/>
          <a:p>
            <a:pPr lvl="0" algn="ctr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1200" kern="1200"/>
          </a:p>
        </p:txBody>
      </p:sp>
      <p:sp>
        <p:nvSpPr>
          <p:cNvPr id="12" name="자유형 11"/>
          <p:cNvSpPr/>
          <p:nvPr/>
        </p:nvSpPr>
        <p:spPr>
          <a:xfrm>
            <a:off x="6638195" y="4142154"/>
            <a:ext cx="2041773" cy="1225063"/>
          </a:xfrm>
          <a:custGeom>
            <a:avLst/>
            <a:gdLst>
              <a:gd name="connsiteX0" fmla="*/ 0 w 2041773"/>
              <a:gd name="connsiteY0" fmla="*/ 122506 h 1225063"/>
              <a:gd name="connsiteX1" fmla="*/ 35881 w 2041773"/>
              <a:gd name="connsiteY1" fmla="*/ 35881 h 1225063"/>
              <a:gd name="connsiteX2" fmla="*/ 122506 w 2041773"/>
              <a:gd name="connsiteY2" fmla="*/ 0 h 1225063"/>
              <a:gd name="connsiteX3" fmla="*/ 1919267 w 2041773"/>
              <a:gd name="connsiteY3" fmla="*/ 0 h 1225063"/>
              <a:gd name="connsiteX4" fmla="*/ 2005892 w 2041773"/>
              <a:gd name="connsiteY4" fmla="*/ 35881 h 1225063"/>
              <a:gd name="connsiteX5" fmla="*/ 2041773 w 2041773"/>
              <a:gd name="connsiteY5" fmla="*/ 122506 h 1225063"/>
              <a:gd name="connsiteX6" fmla="*/ 2041773 w 2041773"/>
              <a:gd name="connsiteY6" fmla="*/ 1102557 h 1225063"/>
              <a:gd name="connsiteX7" fmla="*/ 2005892 w 2041773"/>
              <a:gd name="connsiteY7" fmla="*/ 1189182 h 1225063"/>
              <a:gd name="connsiteX8" fmla="*/ 1919267 w 2041773"/>
              <a:gd name="connsiteY8" fmla="*/ 1225063 h 1225063"/>
              <a:gd name="connsiteX9" fmla="*/ 122506 w 2041773"/>
              <a:gd name="connsiteY9" fmla="*/ 1225063 h 1225063"/>
              <a:gd name="connsiteX10" fmla="*/ 35881 w 2041773"/>
              <a:gd name="connsiteY10" fmla="*/ 1189182 h 1225063"/>
              <a:gd name="connsiteX11" fmla="*/ 0 w 2041773"/>
              <a:gd name="connsiteY11" fmla="*/ 1102557 h 1225063"/>
              <a:gd name="connsiteX12" fmla="*/ 0 w 2041773"/>
              <a:gd name="connsiteY12" fmla="*/ 122506 h 1225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41773" h="1225063">
                <a:moveTo>
                  <a:pt x="0" y="122506"/>
                </a:moveTo>
                <a:cubicBezTo>
                  <a:pt x="0" y="90015"/>
                  <a:pt x="12907" y="58856"/>
                  <a:pt x="35881" y="35881"/>
                </a:cubicBezTo>
                <a:cubicBezTo>
                  <a:pt x="58855" y="12907"/>
                  <a:pt x="90015" y="0"/>
                  <a:pt x="122506" y="0"/>
                </a:cubicBezTo>
                <a:lnTo>
                  <a:pt x="1919267" y="0"/>
                </a:lnTo>
                <a:cubicBezTo>
                  <a:pt x="1951758" y="0"/>
                  <a:pt x="1982917" y="12907"/>
                  <a:pt x="2005892" y="35881"/>
                </a:cubicBezTo>
                <a:cubicBezTo>
                  <a:pt x="2028866" y="58855"/>
                  <a:pt x="2041773" y="90015"/>
                  <a:pt x="2041773" y="122506"/>
                </a:cubicBezTo>
                <a:lnTo>
                  <a:pt x="2041773" y="1102557"/>
                </a:lnTo>
                <a:cubicBezTo>
                  <a:pt x="2041773" y="1135048"/>
                  <a:pt x="2028866" y="1166208"/>
                  <a:pt x="2005892" y="1189182"/>
                </a:cubicBezTo>
                <a:cubicBezTo>
                  <a:pt x="1982918" y="1212156"/>
                  <a:pt x="1951758" y="1225063"/>
                  <a:pt x="1919267" y="1225063"/>
                </a:cubicBezTo>
                <a:lnTo>
                  <a:pt x="122506" y="1225063"/>
                </a:lnTo>
                <a:cubicBezTo>
                  <a:pt x="90015" y="1225063"/>
                  <a:pt x="58855" y="1212156"/>
                  <a:pt x="35881" y="1189182"/>
                </a:cubicBezTo>
                <a:cubicBezTo>
                  <a:pt x="12907" y="1166208"/>
                  <a:pt x="0" y="1135048"/>
                  <a:pt x="0" y="1102557"/>
                </a:cubicBezTo>
                <a:lnTo>
                  <a:pt x="0" y="1225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3031" tIns="93031" rIns="93031" bIns="93031" numCol="1" spcCol="1270" anchor="ctr" anchorCtr="0">
            <a:noAutofit/>
          </a:bodyPr>
          <a:lstStyle/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화물 노동자</a:t>
            </a:r>
            <a:endParaRPr lang="en-US" altLang="ko-KR" sz="1500" kern="1200" dirty="0" smtClean="0"/>
          </a:p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경쟁격화와 유가 상승으로  손해</a:t>
            </a:r>
            <a:endParaRPr lang="ko-KR" altLang="en-US" sz="1500" kern="1200" dirty="0"/>
          </a:p>
        </p:txBody>
      </p:sp>
      <p:sp>
        <p:nvSpPr>
          <p:cNvPr id="13" name="자유형 12"/>
          <p:cNvSpPr/>
          <p:nvPr/>
        </p:nvSpPr>
        <p:spPr>
          <a:xfrm rot="21600000">
            <a:off x="6025663" y="4501505"/>
            <a:ext cx="432855" cy="506360"/>
          </a:xfrm>
          <a:custGeom>
            <a:avLst/>
            <a:gdLst>
              <a:gd name="connsiteX0" fmla="*/ 0 w 432855"/>
              <a:gd name="connsiteY0" fmla="*/ 101272 h 506359"/>
              <a:gd name="connsiteX1" fmla="*/ 216428 w 432855"/>
              <a:gd name="connsiteY1" fmla="*/ 101272 h 506359"/>
              <a:gd name="connsiteX2" fmla="*/ 216428 w 432855"/>
              <a:gd name="connsiteY2" fmla="*/ 0 h 506359"/>
              <a:gd name="connsiteX3" fmla="*/ 432855 w 432855"/>
              <a:gd name="connsiteY3" fmla="*/ 253180 h 506359"/>
              <a:gd name="connsiteX4" fmla="*/ 216428 w 432855"/>
              <a:gd name="connsiteY4" fmla="*/ 506359 h 506359"/>
              <a:gd name="connsiteX5" fmla="*/ 216428 w 432855"/>
              <a:gd name="connsiteY5" fmla="*/ 405087 h 506359"/>
              <a:gd name="connsiteX6" fmla="*/ 0 w 432855"/>
              <a:gd name="connsiteY6" fmla="*/ 405087 h 506359"/>
              <a:gd name="connsiteX7" fmla="*/ 0 w 432855"/>
              <a:gd name="connsiteY7" fmla="*/ 101272 h 506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855" h="506359">
                <a:moveTo>
                  <a:pt x="432855" y="405087"/>
                </a:moveTo>
                <a:lnTo>
                  <a:pt x="216427" y="405087"/>
                </a:lnTo>
                <a:lnTo>
                  <a:pt x="216427" y="506359"/>
                </a:lnTo>
                <a:lnTo>
                  <a:pt x="0" y="253179"/>
                </a:lnTo>
                <a:lnTo>
                  <a:pt x="216427" y="0"/>
                </a:lnTo>
                <a:lnTo>
                  <a:pt x="216427" y="101272"/>
                </a:lnTo>
                <a:lnTo>
                  <a:pt x="432855" y="101272"/>
                </a:lnTo>
                <a:lnTo>
                  <a:pt x="432855" y="405087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856" tIns="101273" rIns="0" bIns="101272" numCol="1" spcCol="1270" anchor="ctr" anchorCtr="0">
            <a:noAutofit/>
          </a:bodyPr>
          <a:lstStyle/>
          <a:p>
            <a:pPr lvl="0" algn="ctr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1200" kern="1200"/>
          </a:p>
        </p:txBody>
      </p:sp>
      <p:sp>
        <p:nvSpPr>
          <p:cNvPr id="14" name="자유형 13"/>
          <p:cNvSpPr/>
          <p:nvPr/>
        </p:nvSpPr>
        <p:spPr>
          <a:xfrm>
            <a:off x="3779713" y="4142154"/>
            <a:ext cx="2041773" cy="1225063"/>
          </a:xfrm>
          <a:custGeom>
            <a:avLst/>
            <a:gdLst>
              <a:gd name="connsiteX0" fmla="*/ 0 w 2041773"/>
              <a:gd name="connsiteY0" fmla="*/ 122506 h 1225063"/>
              <a:gd name="connsiteX1" fmla="*/ 35881 w 2041773"/>
              <a:gd name="connsiteY1" fmla="*/ 35881 h 1225063"/>
              <a:gd name="connsiteX2" fmla="*/ 122506 w 2041773"/>
              <a:gd name="connsiteY2" fmla="*/ 0 h 1225063"/>
              <a:gd name="connsiteX3" fmla="*/ 1919267 w 2041773"/>
              <a:gd name="connsiteY3" fmla="*/ 0 h 1225063"/>
              <a:gd name="connsiteX4" fmla="*/ 2005892 w 2041773"/>
              <a:gd name="connsiteY4" fmla="*/ 35881 h 1225063"/>
              <a:gd name="connsiteX5" fmla="*/ 2041773 w 2041773"/>
              <a:gd name="connsiteY5" fmla="*/ 122506 h 1225063"/>
              <a:gd name="connsiteX6" fmla="*/ 2041773 w 2041773"/>
              <a:gd name="connsiteY6" fmla="*/ 1102557 h 1225063"/>
              <a:gd name="connsiteX7" fmla="*/ 2005892 w 2041773"/>
              <a:gd name="connsiteY7" fmla="*/ 1189182 h 1225063"/>
              <a:gd name="connsiteX8" fmla="*/ 1919267 w 2041773"/>
              <a:gd name="connsiteY8" fmla="*/ 1225063 h 1225063"/>
              <a:gd name="connsiteX9" fmla="*/ 122506 w 2041773"/>
              <a:gd name="connsiteY9" fmla="*/ 1225063 h 1225063"/>
              <a:gd name="connsiteX10" fmla="*/ 35881 w 2041773"/>
              <a:gd name="connsiteY10" fmla="*/ 1189182 h 1225063"/>
              <a:gd name="connsiteX11" fmla="*/ 0 w 2041773"/>
              <a:gd name="connsiteY11" fmla="*/ 1102557 h 1225063"/>
              <a:gd name="connsiteX12" fmla="*/ 0 w 2041773"/>
              <a:gd name="connsiteY12" fmla="*/ 122506 h 1225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41773" h="1225063">
                <a:moveTo>
                  <a:pt x="0" y="122506"/>
                </a:moveTo>
                <a:cubicBezTo>
                  <a:pt x="0" y="90015"/>
                  <a:pt x="12907" y="58856"/>
                  <a:pt x="35881" y="35881"/>
                </a:cubicBezTo>
                <a:cubicBezTo>
                  <a:pt x="58855" y="12907"/>
                  <a:pt x="90015" y="0"/>
                  <a:pt x="122506" y="0"/>
                </a:cubicBezTo>
                <a:lnTo>
                  <a:pt x="1919267" y="0"/>
                </a:lnTo>
                <a:cubicBezTo>
                  <a:pt x="1951758" y="0"/>
                  <a:pt x="1982917" y="12907"/>
                  <a:pt x="2005892" y="35881"/>
                </a:cubicBezTo>
                <a:cubicBezTo>
                  <a:pt x="2028866" y="58855"/>
                  <a:pt x="2041773" y="90015"/>
                  <a:pt x="2041773" y="122506"/>
                </a:cubicBezTo>
                <a:lnTo>
                  <a:pt x="2041773" y="1102557"/>
                </a:lnTo>
                <a:cubicBezTo>
                  <a:pt x="2041773" y="1135048"/>
                  <a:pt x="2028866" y="1166208"/>
                  <a:pt x="2005892" y="1189182"/>
                </a:cubicBezTo>
                <a:cubicBezTo>
                  <a:pt x="1982918" y="1212156"/>
                  <a:pt x="1951758" y="1225063"/>
                  <a:pt x="1919267" y="1225063"/>
                </a:cubicBezTo>
                <a:lnTo>
                  <a:pt x="122506" y="1225063"/>
                </a:lnTo>
                <a:cubicBezTo>
                  <a:pt x="90015" y="1225063"/>
                  <a:pt x="58855" y="1212156"/>
                  <a:pt x="35881" y="1189182"/>
                </a:cubicBezTo>
                <a:cubicBezTo>
                  <a:pt x="12907" y="1166208"/>
                  <a:pt x="0" y="1135048"/>
                  <a:pt x="0" y="1102557"/>
                </a:cubicBezTo>
                <a:lnTo>
                  <a:pt x="0" y="1225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3031" tIns="93031" rIns="93031" bIns="93031" numCol="1" spcCol="1270" anchor="ctr" anchorCtr="0">
            <a:noAutofit/>
          </a:bodyPr>
          <a:lstStyle/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모든 노동자</a:t>
            </a:r>
            <a:endParaRPr lang="en-US" altLang="ko-KR" sz="1500" kern="1200" dirty="0" smtClean="0"/>
          </a:p>
          <a:p>
            <a:pPr lvl="0" algn="ctr" defTabSz="6667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500" kern="1200" dirty="0" smtClean="0"/>
              <a:t>임금감소</a:t>
            </a:r>
            <a:r>
              <a:rPr lang="en-US" altLang="ko-KR" sz="1500" kern="1200" dirty="0" smtClean="0"/>
              <a:t>, </a:t>
            </a:r>
            <a:r>
              <a:rPr lang="ko-KR" altLang="en-US" sz="1500" kern="1200" dirty="0" smtClean="0"/>
              <a:t>물가인상으로  손해</a:t>
            </a:r>
            <a:endParaRPr lang="ko-KR" altLang="en-US" sz="1500" kern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문제는 기름 투기 자본뿐인가</a:t>
            </a:r>
            <a:r>
              <a:rPr lang="en-US" altLang="ko-KR" dirty="0" smtClean="0"/>
              <a:t>?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2124076"/>
          </a:xfrm>
        </p:spPr>
        <p:txBody>
          <a:bodyPr>
            <a:normAutofit fontScale="92500"/>
          </a:bodyPr>
          <a:lstStyle/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보수 언론들의 이야기</a:t>
            </a:r>
            <a:endParaRPr lang="en-US" altLang="ko-KR" dirty="0" smtClean="0"/>
          </a:p>
          <a:p>
            <a:pPr marL="548640" lvl="1" fontAlgn="auto">
              <a:lnSpc>
                <a:spcPct val="15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기름 투기는 우연한 사고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규제 가능하다</a:t>
            </a:r>
            <a:r>
              <a:rPr lang="en-US" altLang="ko-KR" dirty="0" smtClean="0"/>
              <a:t>!</a:t>
            </a:r>
          </a:p>
          <a:p>
            <a:pPr marL="548640" lvl="1" fontAlgn="auto">
              <a:lnSpc>
                <a:spcPct val="15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기업 수익이 다시 증가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생산 확대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고용이 증가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임금이 확대 </a:t>
            </a:r>
            <a:r>
              <a:rPr lang="en-US" altLang="ko-KR" dirty="0" smtClean="0">
                <a:sym typeface="Wingdings" pitchFamily="2" charset="2"/>
              </a:rPr>
              <a:t>(</a:t>
            </a:r>
            <a:r>
              <a:rPr lang="ko-KR" altLang="en-US" dirty="0" smtClean="0">
                <a:sym typeface="Wingdings" pitchFamily="2" charset="2"/>
              </a:rPr>
              <a:t>물동량 증가</a:t>
            </a:r>
            <a:r>
              <a:rPr lang="en-US" altLang="ko-KR" dirty="0" smtClean="0">
                <a:sym typeface="Wingdings" pitchFamily="2" charset="2"/>
              </a:rPr>
              <a:t>)  </a:t>
            </a:r>
            <a:r>
              <a:rPr lang="ko-KR" altLang="en-US" dirty="0" smtClean="0">
                <a:sym typeface="Wingdings" pitchFamily="2" charset="2"/>
              </a:rPr>
              <a:t>소비 확대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생산 확대 의 </a:t>
            </a:r>
            <a:r>
              <a:rPr lang="ko-KR" altLang="en-US" dirty="0" err="1" smtClean="0">
                <a:sym typeface="Wingdings" pitchFamily="2" charset="2"/>
              </a:rPr>
              <a:t>선순환</a:t>
            </a:r>
            <a:r>
              <a:rPr lang="ko-KR" altLang="en-US" dirty="0" smtClean="0">
                <a:sym typeface="Wingdings" pitchFamily="2" charset="2"/>
              </a:rPr>
              <a:t> 가능</a:t>
            </a: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lnSpc>
                <a:spcPct val="150000"/>
              </a:lnSpc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>
              <a:sym typeface="Wingdings" pitchFamily="2" charset="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4143380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그렇다면 왜 자본은 생산 대신 투기를 선택했을까</a:t>
            </a:r>
            <a:r>
              <a:rPr lang="en-US" altLang="ko-KR" sz="2400" b="1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?</a:t>
            </a:r>
            <a:endParaRPr lang="ko-KR" altLang="en-US" sz="2400" b="1" dirty="0" smtClean="0">
              <a:latin typeface="나눔고딕 Bold" pitchFamily="50" charset="-127"/>
              <a:ea typeface="나눔고딕 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“</a:t>
            </a:r>
            <a:r>
              <a:rPr lang="ko-KR" altLang="en-US" dirty="0" smtClean="0"/>
              <a:t>광</a:t>
            </a:r>
            <a:r>
              <a:rPr lang="en-US" altLang="ko-KR" dirty="0" smtClean="0"/>
              <a:t>”</a:t>
            </a:r>
            <a:r>
              <a:rPr lang="ko-KR" altLang="en-US" dirty="0" smtClean="0"/>
              <a:t>파는 것이 오히려 이득인 상황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점수가 잘 안 나면 광파는 것이 득이다</a:t>
            </a:r>
            <a:r>
              <a:rPr lang="en-US" altLang="ko-KR" dirty="0" smtClean="0"/>
              <a:t>!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광파는 사람이 많으면 웬만큼 점수 내도 손해다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875" y="2786063"/>
            <a:ext cx="5405438" cy="384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광만 팔고 있는 기관들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화물노동자들이 물류를 이동해 만든 부가가치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기생하는 기관들이 많아 지는 것이 바로 현재의 자본주의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할부 </a:t>
            </a:r>
            <a:r>
              <a:rPr lang="ko-KR" altLang="en-US" dirty="0" err="1" smtClean="0"/>
              <a:t>금융사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할부 이자의 상승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err="1" smtClean="0"/>
              <a:t>정유사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가격을 올리기만 하고 내리지는 않는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알선업체들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수수료만 챙기는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생산하지 않고 투기하는 자본주의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1980</a:t>
            </a:r>
            <a:r>
              <a:rPr lang="ko-KR" altLang="en-US" dirty="0" smtClean="0"/>
              <a:t>년대 이후 세계 자본주의는 건전한 생산으로는 이익이 잘 나지 않았음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한 편으로는 노동조합 탄압하여 임금을 낮추고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다른 한 편으로는 남은 이익으로 금융 투기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노동자 임금 삭감이 바로 </a:t>
            </a:r>
            <a:r>
              <a:rPr lang="ko-KR" altLang="en-US" dirty="0" err="1" smtClean="0"/>
              <a:t>투기판의</a:t>
            </a:r>
            <a:r>
              <a:rPr lang="ko-KR" altLang="en-US" dirty="0" smtClean="0"/>
              <a:t> 종자돈</a:t>
            </a:r>
            <a:r>
              <a:rPr lang="en-US" altLang="ko-KR" dirty="0" smtClean="0"/>
              <a:t>!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en-US" dirty="0"/>
          </a:p>
        </p:txBody>
      </p:sp>
      <p:pic>
        <p:nvPicPr>
          <p:cNvPr id="29700" name="_x62924576" descr="EMB00000c0c62a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85875" y="3929063"/>
            <a:ext cx="6300788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노조를 죽여야만 자본주의가 산다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1980</a:t>
            </a:r>
            <a:r>
              <a:rPr lang="ko-KR" altLang="en-US" dirty="0" smtClean="0"/>
              <a:t>년대 영국 </a:t>
            </a:r>
            <a:r>
              <a:rPr lang="ko-KR" altLang="en-US" dirty="0" err="1" smtClean="0"/>
              <a:t>대처리즘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레이건노믹스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20</a:t>
            </a:r>
            <a:r>
              <a:rPr lang="ko-KR" altLang="en-US" dirty="0" smtClean="0"/>
              <a:t>세기 중반의 노동조합 운동을 격파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3000" y="2643188"/>
            <a:ext cx="5210175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노동조합에 대한 탄압과 투쟁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altLang="ko-KR" dirty="0" smtClean="0"/>
              <a:t>“</a:t>
            </a:r>
            <a:r>
              <a:rPr lang="ko-KR" altLang="en-US" dirty="0" smtClean="0"/>
              <a:t>세상을 바꾸어야 하는 이유</a:t>
            </a:r>
            <a:r>
              <a:rPr lang="en-US" altLang="ko-KR" dirty="0" smtClean="0"/>
              <a:t>”</a:t>
            </a:r>
            <a:endParaRPr lang="ko-KR" altLang="en-US" dirty="0"/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57813" y="2500313"/>
            <a:ext cx="3457575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노동자에게는 다른 일이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자본가에게는 하나의 일이다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857250" y="1643063"/>
            <a:ext cx="7772400" cy="1195387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Q&gt; 99</a:t>
            </a:r>
            <a:r>
              <a:rPr lang="ko-KR" altLang="en-US" dirty="0" smtClean="0"/>
              <a:t>년 화물수송업자 등록제 도입과 비슷한 시기에 진행된 노동 관련 정책은</a:t>
            </a:r>
            <a:r>
              <a:rPr lang="en-US" altLang="ko-KR" dirty="0" smtClean="0"/>
              <a:t>?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14375" y="2857500"/>
            <a:ext cx="792956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800">
                <a:latin typeface="Perpetua" pitchFamily="18" charset="0"/>
                <a:ea typeface="맑은 고딕" pitchFamily="50" charset="-127"/>
              </a:rPr>
              <a:t>A&gt; 98</a:t>
            </a:r>
            <a:r>
              <a:rPr kumimoji="0" lang="ko-KR" altLang="en-US" sz="2800">
                <a:latin typeface="Perpetua" pitchFamily="18" charset="0"/>
                <a:ea typeface="맑은 고딕" pitchFamily="50" charset="-127"/>
              </a:rPr>
              <a:t>년 정리해고제 도입</a:t>
            </a:r>
            <a:r>
              <a:rPr kumimoji="0" lang="en-US" altLang="ko-KR" sz="2800">
                <a:latin typeface="Perpetua" pitchFamily="18" charset="0"/>
                <a:ea typeface="맑은 고딕" pitchFamily="50" charset="-127"/>
              </a:rPr>
              <a:t>, </a:t>
            </a:r>
            <a:r>
              <a:rPr kumimoji="0" lang="ko-KR" altLang="en-US" sz="2800">
                <a:latin typeface="Perpetua" pitchFamily="18" charset="0"/>
                <a:ea typeface="맑은 고딕" pitchFamily="50" charset="-127"/>
              </a:rPr>
              <a:t> 비정규직 도입법 시행을 통해 노동 비용 감소</a:t>
            </a:r>
            <a:r>
              <a:rPr kumimoji="0" lang="en-US" altLang="ko-KR" sz="2800">
                <a:latin typeface="Perpetua" pitchFamily="18" charset="0"/>
                <a:ea typeface="맑은 고딕" pitchFamily="50" charset="-127"/>
              </a:rPr>
              <a:t>. </a:t>
            </a:r>
          </a:p>
          <a:p>
            <a:endParaRPr kumimoji="0" lang="en-US" altLang="ko-KR" sz="2800">
              <a:latin typeface="Perpetua" pitchFamily="18" charset="0"/>
              <a:ea typeface="맑은 고딕" pitchFamily="50" charset="-127"/>
            </a:endParaRPr>
          </a:p>
          <a:p>
            <a:r>
              <a:rPr kumimoji="0" lang="ko-KR" altLang="en-US" sz="2800">
                <a:latin typeface="Perpetua" pitchFamily="18" charset="0"/>
                <a:ea typeface="맑은 고딕" pitchFamily="50" charset="-127"/>
              </a:rPr>
              <a:t>자본가에게는 둘 다 비용일 뿐이다</a:t>
            </a:r>
            <a:r>
              <a:rPr kumimoji="0" lang="en-US" altLang="ko-KR" sz="2800">
                <a:latin typeface="Perpetua" pitchFamily="18" charset="0"/>
                <a:ea typeface="맑은 고딕" pitchFamily="50" charset="-127"/>
              </a:rPr>
              <a:t>!  </a:t>
            </a:r>
            <a:r>
              <a:rPr kumimoji="0" lang="ko-KR" altLang="en-US" sz="2800">
                <a:latin typeface="Perpetua" pitchFamily="18" charset="0"/>
                <a:ea typeface="맑은 고딕" pitchFamily="50" charset="-127"/>
              </a:rPr>
              <a:t>운송비용이나 노동비용이나 모두 줄여야 할 대상</a:t>
            </a:r>
            <a:r>
              <a:rPr kumimoji="0" lang="en-US" altLang="ko-KR" sz="2800">
                <a:latin typeface="Perpetua" pitchFamily="18" charset="0"/>
                <a:ea typeface="맑은 고딕" pitchFamily="50" charset="-127"/>
              </a:rPr>
              <a:t>.</a:t>
            </a:r>
          </a:p>
          <a:p>
            <a:endParaRPr kumimoji="0" lang="ko-KR" altLang="en-US" sz="2800">
              <a:latin typeface="Perpetua" pitchFamily="18" charset="0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98</a:t>
            </a:r>
            <a:r>
              <a:rPr lang="ko-KR" altLang="en-US" dirty="0" smtClean="0"/>
              <a:t>년 이후 떼돈 번 재벌들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42910" y="1428736"/>
            <a:ext cx="8043890" cy="5072098"/>
          </a:xfrm>
        </p:spPr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b="1" dirty="0" smtClean="0"/>
              <a:t>재벌들의 빚은 정부가 국민세금으로 갚아주고</a:t>
            </a:r>
            <a:r>
              <a:rPr lang="en-US" altLang="ko-KR" b="1" dirty="0" smtClean="0"/>
              <a:t>..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smtClean="0"/>
              <a:t>정부가 투입한 공적 자금 </a:t>
            </a:r>
            <a:r>
              <a:rPr lang="en-US" altLang="ko-KR" b="1" dirty="0" smtClean="0"/>
              <a:t>160</a:t>
            </a:r>
            <a:r>
              <a:rPr lang="ko-KR" altLang="en-US" b="1" dirty="0" smtClean="0"/>
              <a:t>조원 </a:t>
            </a:r>
            <a:r>
              <a:rPr lang="en-US" altLang="ko-KR" b="1" dirty="0" smtClean="0"/>
              <a:t>(100</a:t>
            </a:r>
            <a:r>
              <a:rPr lang="ko-KR" altLang="en-US" b="1" dirty="0" smtClean="0"/>
              <a:t>원 동전 실은 </a:t>
            </a:r>
            <a:r>
              <a:rPr lang="en-US" altLang="ko-KR" b="1" dirty="0" smtClean="0"/>
              <a:t>25</a:t>
            </a:r>
            <a:r>
              <a:rPr lang="ko-KR" altLang="en-US" b="1" dirty="0" smtClean="0"/>
              <a:t>톤 </a:t>
            </a:r>
            <a:r>
              <a:rPr lang="ko-KR" altLang="en-US" b="1" dirty="0" err="1" smtClean="0"/>
              <a:t>츄레라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3</a:t>
            </a:r>
            <a:r>
              <a:rPr lang="ko-KR" altLang="en-US" b="1" dirty="0" smtClean="0"/>
              <a:t>만</a:t>
            </a:r>
            <a:r>
              <a:rPr lang="en-US" altLang="ko-KR" b="1" dirty="0" smtClean="0"/>
              <a:t>4</a:t>
            </a:r>
            <a:r>
              <a:rPr lang="ko-KR" altLang="en-US" b="1" dirty="0" smtClean="0"/>
              <a:t>천 </a:t>
            </a:r>
            <a:r>
              <a:rPr lang="en-US" altLang="ko-KR" b="1" dirty="0" smtClean="0"/>
              <a:t>7</a:t>
            </a:r>
            <a:r>
              <a:rPr lang="ko-KR" altLang="en-US" b="1" dirty="0" smtClean="0"/>
              <a:t>백 대 분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b="1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b="1" dirty="0" smtClean="0"/>
              <a:t>노동조합은 탄압하여 저항할 수 없도록 만들고</a:t>
            </a:r>
            <a:r>
              <a:rPr lang="en-US" altLang="ko-KR" b="1" dirty="0" smtClean="0"/>
              <a:t>..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smtClean="0"/>
              <a:t>김대중 노무현 정부 시절 노동자 구속자 수 급증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b="1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b="1" dirty="0" err="1" smtClean="0"/>
              <a:t>비정규직</a:t>
            </a:r>
            <a:r>
              <a:rPr lang="ko-KR" altLang="en-US" b="1" dirty="0" smtClean="0"/>
              <a:t> 확대하고 임금은 감축하고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err="1" smtClean="0"/>
              <a:t>비정규직이</a:t>
            </a:r>
            <a:r>
              <a:rPr lang="ko-KR" altLang="en-US" b="1" dirty="0" smtClean="0"/>
              <a:t> 전체 노동자의 </a:t>
            </a:r>
            <a:r>
              <a:rPr lang="en-US" altLang="ko-KR" b="1" dirty="0" smtClean="0"/>
              <a:t>60%</a:t>
            </a:r>
            <a:r>
              <a:rPr lang="ko-KR" altLang="en-US" b="1" dirty="0" smtClean="0"/>
              <a:t>까지 확대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b="1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b="1" dirty="0" smtClean="0"/>
              <a:t>빚은 없어지고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비용은 줄고</a:t>
            </a:r>
            <a:r>
              <a:rPr lang="en-US" altLang="ko-KR" b="1" dirty="0" smtClean="0"/>
              <a:t>, 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en-US" b="1" dirty="0" smtClean="0"/>
              <a:t>매출은 확대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수출증가</a:t>
            </a:r>
            <a:r>
              <a:rPr lang="en-US" altLang="ko-KR" b="1" dirty="0" smtClean="0"/>
              <a:t>) </a:t>
            </a:r>
            <a:r>
              <a:rPr lang="en-US" altLang="ko-KR" b="1" dirty="0" smtClean="0">
                <a:sym typeface="Wingdings" pitchFamily="2" charset="2"/>
              </a:rPr>
              <a:t></a:t>
            </a:r>
            <a:r>
              <a:rPr lang="ko-KR" altLang="en-US" b="1" dirty="0" smtClean="0">
                <a:sym typeface="Wingdings" pitchFamily="2" charset="2"/>
              </a:rPr>
              <a:t>재벌 이익 급증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ko-KR" dirty="0" smtClean="0"/>
              <a:t>[</a:t>
            </a:r>
            <a:r>
              <a:rPr lang="ko-KR" altLang="en-US" dirty="0" smtClean="0"/>
              <a:t>참고</a:t>
            </a:r>
            <a:r>
              <a:rPr lang="en-US" altLang="ko-KR" dirty="0" smtClean="0"/>
              <a:t>] </a:t>
            </a:r>
            <a:r>
              <a:rPr lang="ko-KR" altLang="en-US" dirty="0" smtClean="0"/>
              <a:t>한국 수출 증가의 진실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이후 미국의 </a:t>
            </a:r>
            <a:r>
              <a:rPr lang="ko-KR" altLang="en-US" sz="3500" b="1" dirty="0" smtClean="0"/>
              <a:t>빚쟁이 성장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세계 유일 강자만이 가능한 부채 소비</a:t>
            </a:r>
            <a:r>
              <a:rPr lang="en-US" altLang="ko-KR" dirty="0" smtClean="0"/>
              <a:t>)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미국 소비가 전세계 경제를 성장시켰음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500034" y="3008338"/>
          <a:ext cx="8286808" cy="3778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고용 없는 성장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미국의 소비 증가는 부채에 기반한 거품 성장에 불과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미국</a:t>
            </a:r>
            <a:r>
              <a:rPr lang="en-US" altLang="ko-KR" dirty="0" smtClean="0"/>
              <a:t>) </a:t>
            </a:r>
            <a:r>
              <a:rPr lang="ko-KR" altLang="en-US" dirty="0" smtClean="0"/>
              <a:t>경제 성장에도 불구하고 고용 증가가 없음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한국</a:t>
            </a:r>
            <a:r>
              <a:rPr lang="en-US" altLang="ko-KR" dirty="0" smtClean="0"/>
              <a:t>) </a:t>
            </a:r>
            <a:r>
              <a:rPr lang="ko-KR" altLang="en-US" dirty="0" smtClean="0"/>
              <a:t>한국 등 수출 국가들도 저임금 </a:t>
            </a:r>
            <a:r>
              <a:rPr lang="ko-KR" altLang="en-US" dirty="0" err="1" smtClean="0"/>
              <a:t>비정규직을</a:t>
            </a:r>
            <a:r>
              <a:rPr lang="ko-KR" altLang="en-US" dirty="0" smtClean="0"/>
              <a:t> 고용하여 생산 확대하여 고용 증가 없음</a:t>
            </a:r>
            <a:r>
              <a:rPr lang="en-US" altLang="ko-KR" dirty="0" smtClean="0"/>
              <a:t>.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금융 </a:t>
            </a:r>
            <a:r>
              <a:rPr lang="ko-KR" altLang="en-US" dirty="0" err="1" smtClean="0"/>
              <a:t>투기자들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독점재벌들의 몫은 증가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err="1" smtClean="0"/>
              <a:t>씨티은행</a:t>
            </a:r>
            <a:r>
              <a:rPr lang="ko-KR" altLang="en-US" b="1" dirty="0" smtClean="0"/>
              <a:t> 자산 </a:t>
            </a:r>
            <a:r>
              <a:rPr lang="en-US" altLang="ko-KR" b="1" dirty="0" smtClean="0"/>
              <a:t>2</a:t>
            </a:r>
            <a:r>
              <a:rPr lang="ko-KR" altLang="en-US" b="1" dirty="0" smtClean="0"/>
              <a:t>조 달러</a:t>
            </a:r>
            <a:r>
              <a:rPr lang="en-US" altLang="ko-KR" b="1" dirty="0" smtClean="0"/>
              <a:t>( 2,400</a:t>
            </a:r>
            <a:r>
              <a:rPr lang="ko-KR" altLang="en-US" b="1" dirty="0" smtClean="0"/>
              <a:t>조 원</a:t>
            </a:r>
            <a:r>
              <a:rPr lang="en-US" altLang="ko-KR" b="1" dirty="0" smtClean="0"/>
              <a:t>). </a:t>
            </a:r>
            <a:r>
              <a:rPr lang="ko-KR" altLang="en-US" b="1" dirty="0" smtClean="0"/>
              <a:t>한국의 모든 노동자들이 </a:t>
            </a:r>
            <a:r>
              <a:rPr lang="en-US" altLang="ko-KR" b="1" dirty="0" smtClean="0"/>
              <a:t>3</a:t>
            </a:r>
            <a:r>
              <a:rPr lang="ko-KR" altLang="en-US" b="1" dirty="0" smtClean="0"/>
              <a:t>년 동안 한 푼도 안 쓰고 일한 정도의 자산</a:t>
            </a:r>
            <a:endParaRPr lang="en-US" altLang="ko-KR" b="1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b="1" dirty="0" smtClean="0"/>
              <a:t>삼성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현대 등은 외환위기 이후 세계적 기업으로 성장</a:t>
            </a:r>
            <a:endParaRPr lang="en-US" altLang="ko-KR" b="1" dirty="0" smtClean="0"/>
          </a:p>
          <a:p>
            <a:pPr marL="822960" lvl="2" fontAlgn="auto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b="1" dirty="0" err="1" smtClean="0"/>
              <a:t>무노조</a:t>
            </a:r>
            <a:r>
              <a:rPr lang="ko-KR" altLang="en-US" b="1" dirty="0" smtClean="0"/>
              <a:t> 삼성의 자산 규모 </a:t>
            </a:r>
            <a:r>
              <a:rPr lang="en-US" altLang="ko-KR" b="1" dirty="0" smtClean="0"/>
              <a:t>318</a:t>
            </a:r>
            <a:r>
              <a:rPr lang="ko-KR" altLang="en-US" b="1" dirty="0" smtClean="0"/>
              <a:t>조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 위기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투기 거품의 붕괴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부동산 하락으로 전세계 모든 생산이 감소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en-US" dirty="0"/>
          </a:p>
        </p:txBody>
      </p:sp>
      <p:graphicFrame>
        <p:nvGraphicFramePr>
          <p:cNvPr id="4" name="차트 3"/>
          <p:cNvGraphicFramePr/>
          <p:nvPr/>
        </p:nvGraphicFramePr>
        <p:xfrm>
          <a:off x="642910" y="2643182"/>
          <a:ext cx="8072494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4214813" y="271462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>
                <a:latin typeface="Perpetua" pitchFamily="18" charset="0"/>
                <a:ea typeface="맑은 고딕" pitchFamily="50" charset="-127"/>
              </a:rPr>
              <a:t>한국 수출입 컨테이너 추이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 회복을 위한 카드는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노동자 죽이기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2124076"/>
          </a:xfrm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자본가들의 위기 수칙</a:t>
            </a:r>
            <a:endParaRPr lang="en-US" altLang="ko-KR" dirty="0" smtClean="0"/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altLang="ko-KR" dirty="0" smtClean="0"/>
              <a:t>	1&gt; </a:t>
            </a:r>
            <a:r>
              <a:rPr lang="ko-KR" altLang="en-US" dirty="0" smtClean="0"/>
              <a:t>비용을 줄여라</a:t>
            </a:r>
            <a:r>
              <a:rPr lang="en-US" altLang="ko-KR" dirty="0" smtClean="0"/>
              <a:t>!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altLang="ko-KR" dirty="0" smtClean="0"/>
              <a:t>	2&gt; </a:t>
            </a:r>
            <a:r>
              <a:rPr lang="ko-KR" altLang="en-US" dirty="0" smtClean="0"/>
              <a:t>정부 돈을 이용하라</a:t>
            </a:r>
            <a:r>
              <a:rPr lang="en-US" altLang="ko-KR" dirty="0" smtClean="0"/>
              <a:t>!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altLang="ko-KR" dirty="0" smtClean="0"/>
              <a:t>	3&gt; </a:t>
            </a:r>
            <a:r>
              <a:rPr lang="ko-KR" altLang="en-US" dirty="0" smtClean="0"/>
              <a:t>노동조합에 양보하지 마라</a:t>
            </a:r>
            <a:r>
              <a:rPr lang="en-US" altLang="ko-KR" dirty="0" smtClean="0"/>
              <a:t>!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28596" y="3500438"/>
            <a:ext cx="735811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indent="-274320" fontAlgn="auto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2400" b="1" dirty="0">
                <a:latin typeface="뫼비우스 Regular" pitchFamily="2" charset="-127"/>
                <a:ea typeface="뫼비우스 Regular" pitchFamily="2" charset="-127"/>
              </a:rPr>
              <a:t>생산 비용 감축 </a:t>
            </a:r>
            <a:r>
              <a:rPr lang="en-US" altLang="ko-KR" sz="2400" b="1" dirty="0">
                <a:latin typeface="뫼비우스 Regular" pitchFamily="2" charset="-127"/>
                <a:ea typeface="뫼비우스 Regular" pitchFamily="2" charset="-127"/>
              </a:rPr>
              <a:t>: </a:t>
            </a:r>
            <a:r>
              <a:rPr lang="ko-KR" altLang="en-US" sz="2400" b="1" dirty="0">
                <a:latin typeface="뫼비우스 Regular" pitchFamily="2" charset="-127"/>
                <a:ea typeface="뫼비우스 Regular" pitchFamily="2" charset="-127"/>
              </a:rPr>
              <a:t>임금 비용 감축</a:t>
            </a:r>
            <a:r>
              <a:rPr lang="en-US" altLang="ko-KR" sz="2400" b="1" dirty="0">
                <a:latin typeface="뫼비우스 Regular" pitchFamily="2" charset="-127"/>
                <a:ea typeface="뫼비우스 Regular" pitchFamily="2" charset="-127"/>
              </a:rPr>
              <a:t>,  </a:t>
            </a:r>
            <a:r>
              <a:rPr lang="ko-KR" altLang="en-US" sz="2400" b="1" dirty="0">
                <a:latin typeface="뫼비우스 Regular" pitchFamily="2" charset="-127"/>
                <a:ea typeface="뫼비우스 Regular" pitchFamily="2" charset="-127"/>
              </a:rPr>
              <a:t>운송 비용 감축</a:t>
            </a:r>
            <a:endParaRPr lang="en-US" altLang="ko-KR" sz="2400" b="1" dirty="0">
              <a:latin typeface="뫼비우스 Regular" pitchFamily="2" charset="-127"/>
              <a:ea typeface="뫼비우스 Regular" pitchFamily="2" charset="-127"/>
            </a:endParaRPr>
          </a:p>
          <a:p>
            <a:pPr marL="274320" indent="-274320" fontAlgn="auto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2400" b="1" dirty="0">
                <a:latin typeface="뫼비우스 Regular" pitchFamily="2" charset="-127"/>
                <a:ea typeface="뫼비우스 Regular" pitchFamily="2" charset="-127"/>
              </a:rPr>
              <a:t>정부 돈 </a:t>
            </a:r>
            <a:r>
              <a:rPr lang="en-US" altLang="ko-KR" sz="2400" b="1" dirty="0">
                <a:latin typeface="뫼비우스 Regular" pitchFamily="2" charset="-127"/>
                <a:ea typeface="뫼비우스 Regular" pitchFamily="2" charset="-127"/>
              </a:rPr>
              <a:t>:  </a:t>
            </a:r>
            <a:r>
              <a:rPr lang="ko-KR" altLang="en-US" sz="2400" b="1" dirty="0" smtClean="0">
                <a:latin typeface="뫼비우스 Regular" pitchFamily="2" charset="-127"/>
                <a:ea typeface="뫼비우스 Regular" pitchFamily="2" charset="-127"/>
              </a:rPr>
              <a:t>은행자본확충펀드 </a:t>
            </a:r>
            <a:r>
              <a:rPr lang="en-US" altLang="ko-KR" sz="2400" b="1" dirty="0" smtClean="0">
                <a:latin typeface="뫼비우스 Regular" pitchFamily="2" charset="-127"/>
                <a:ea typeface="뫼비우스 Regular" pitchFamily="2" charset="-127"/>
              </a:rPr>
              <a:t>+ </a:t>
            </a:r>
            <a:r>
              <a:rPr lang="ko-KR" altLang="en-US" sz="2400" b="1" dirty="0" smtClean="0">
                <a:latin typeface="뫼비우스 Regular" pitchFamily="2" charset="-127"/>
                <a:ea typeface="뫼비우스 Regular" pitchFamily="2" charset="-127"/>
              </a:rPr>
              <a:t>구조조정기금 </a:t>
            </a:r>
            <a:r>
              <a:rPr lang="en-US" altLang="ko-KR" sz="2400" b="1" dirty="0">
                <a:latin typeface="뫼비우스 Regular" pitchFamily="2" charset="-127"/>
                <a:ea typeface="뫼비우스 Regular" pitchFamily="2" charset="-127"/>
              </a:rPr>
              <a:t>40</a:t>
            </a:r>
            <a:r>
              <a:rPr lang="ko-KR" altLang="en-US" sz="2400" b="1" dirty="0">
                <a:latin typeface="뫼비우스 Regular" pitchFamily="2" charset="-127"/>
                <a:ea typeface="뫼비우스 Regular" pitchFamily="2" charset="-127"/>
              </a:rPr>
              <a:t>조</a:t>
            </a:r>
            <a:endParaRPr lang="en-US" altLang="ko-KR" sz="2400" b="1" dirty="0">
              <a:latin typeface="뫼비우스 Regular" pitchFamily="2" charset="-127"/>
              <a:ea typeface="뫼비우스 Regular" pitchFamily="2" charset="-127"/>
            </a:endParaRPr>
          </a:p>
          <a:p>
            <a:pPr marL="274320" indent="-274320" fontAlgn="auto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2400" b="1" dirty="0" err="1">
                <a:latin typeface="뫼비우스 Regular" pitchFamily="2" charset="-127"/>
                <a:ea typeface="뫼비우스 Regular" pitchFamily="2" charset="-127"/>
              </a:rPr>
              <a:t>반노조</a:t>
            </a:r>
            <a:r>
              <a:rPr lang="ko-KR" altLang="en-US" sz="2400" b="1" dirty="0">
                <a:latin typeface="뫼비우스 Regular" pitchFamily="2" charset="-127"/>
                <a:ea typeface="뫼비우스 Regular" pitchFamily="2" charset="-127"/>
              </a:rPr>
              <a:t> 정책</a:t>
            </a:r>
            <a:r>
              <a:rPr lang="en-US" altLang="ko-KR" sz="2400" b="1" dirty="0">
                <a:latin typeface="뫼비우스 Regular" pitchFamily="2" charset="-127"/>
                <a:ea typeface="뫼비우스 Regular" pitchFamily="2" charset="-127"/>
              </a:rPr>
              <a:t>:  </a:t>
            </a:r>
            <a:r>
              <a:rPr lang="ko-KR" altLang="en-US" sz="2400" b="1" dirty="0" smtClean="0">
                <a:latin typeface="뫼비우스 Regular" pitchFamily="2" charset="-127"/>
                <a:ea typeface="뫼비우스 Regular" pitchFamily="2" charset="-127"/>
              </a:rPr>
              <a:t>노조 파괴</a:t>
            </a:r>
            <a:r>
              <a:rPr lang="en-US" altLang="ko-KR" sz="2400" b="1" dirty="0">
                <a:latin typeface="뫼비우스 Regular" pitchFamily="2" charset="-127"/>
                <a:ea typeface="뫼비우스 Regular" pitchFamily="2" charset="-127"/>
              </a:rPr>
              <a:t>, </a:t>
            </a:r>
            <a:r>
              <a:rPr lang="ko-KR" altLang="en-US" sz="2400" b="1" dirty="0">
                <a:latin typeface="뫼비우스 Regular" pitchFamily="2" charset="-127"/>
                <a:ea typeface="뫼비우스 Regular" pitchFamily="2" charset="-127"/>
              </a:rPr>
              <a:t>강한 공권력 </a:t>
            </a:r>
            <a:r>
              <a:rPr lang="ko-KR" altLang="en-US" sz="2400" b="1" dirty="0" smtClean="0">
                <a:latin typeface="뫼비우스 Regular" pitchFamily="2" charset="-127"/>
                <a:ea typeface="뫼비우스 Regular" pitchFamily="2" charset="-127"/>
              </a:rPr>
              <a:t>요청</a:t>
            </a:r>
            <a:endParaRPr lang="ko-KR" altLang="en-US" sz="2400" b="1" dirty="0">
              <a:latin typeface="뫼비우스 Regular" pitchFamily="2" charset="-127"/>
              <a:ea typeface="뫼비우스 Regular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노동조합에 타협은 없다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0" y="1357298"/>
            <a:ext cx="4857752" cy="857256"/>
          </a:xfrm>
        </p:spPr>
        <p:txBody>
          <a:bodyPr>
            <a:normAutofit fontScale="925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2009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쌍용차</a:t>
            </a:r>
            <a:r>
              <a:rPr lang="en-US" altLang="ko-KR" dirty="0" smtClean="0"/>
              <a:t>, </a:t>
            </a: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ko-KR" dirty="0" smtClean="0"/>
              <a:t>“</a:t>
            </a:r>
            <a:r>
              <a:rPr lang="ko-KR" altLang="en-US" dirty="0" smtClean="0"/>
              <a:t>노조 때문에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원도 지원하지 않겠다</a:t>
            </a:r>
            <a:r>
              <a:rPr lang="en-US" altLang="ko-KR" dirty="0" smtClean="0"/>
              <a:t>”</a:t>
            </a:r>
            <a:endParaRPr lang="ko-KR" altLang="en-US" dirty="0"/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2319355"/>
            <a:ext cx="4286248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572032" y="1453582"/>
            <a:ext cx="42862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2009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년 초</a:t>
            </a:r>
            <a:endParaRPr lang="en-US" altLang="ko-KR" sz="2400" dirty="0" smtClean="0">
              <a:latin typeface="나눔고딕 Bold" pitchFamily="50" charset="-127"/>
              <a:ea typeface="나눔고딕 Bold" pitchFamily="50" charset="-127"/>
            </a:endParaRPr>
          </a:p>
          <a:p>
            <a:endParaRPr lang="en-US" altLang="ko-KR" sz="2400" dirty="0">
              <a:latin typeface="나눔고딕 Bold" pitchFamily="50" charset="-127"/>
              <a:ea typeface="나눔고딕 Bold" pitchFamily="50" charset="-127"/>
            </a:endParaRPr>
          </a:p>
          <a:p>
            <a:r>
              <a:rPr lang="ko-KR" altLang="en-US" sz="2400" dirty="0" err="1" smtClean="0">
                <a:latin typeface="나눔고딕 Bold" pitchFamily="50" charset="-127"/>
                <a:ea typeface="나눔고딕 Bold" pitchFamily="50" charset="-127"/>
              </a:rPr>
              <a:t>이명박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 정부는 우리은행에 </a:t>
            </a:r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1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조 </a:t>
            </a:r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3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천억 원 지원</a:t>
            </a:r>
            <a:endParaRPr lang="en-US" altLang="ko-KR" sz="2400" dirty="0" smtClean="0">
              <a:latin typeface="나눔고딕 Bold" pitchFamily="50" charset="-127"/>
              <a:ea typeface="나눔고딕 Bold" pitchFamily="50" charset="-127"/>
            </a:endParaRPr>
          </a:p>
          <a:p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은행자본확충펀드</a:t>
            </a:r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)</a:t>
            </a:r>
          </a:p>
          <a:p>
            <a:endParaRPr lang="en-US" altLang="ko-KR" sz="2400" dirty="0">
              <a:latin typeface="나눔고딕 Bold" pitchFamily="50" charset="-127"/>
              <a:ea typeface="나눔고딕 Bold" pitchFamily="50" charset="-127"/>
            </a:endParaRPr>
          </a:p>
          <a:p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왜</a:t>
            </a:r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? 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우리은행이 미국에서 부동산 투자하다 </a:t>
            </a:r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1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조 </a:t>
            </a:r>
            <a:r>
              <a:rPr lang="en-US" altLang="ko-KR" sz="2400" dirty="0" smtClean="0">
                <a:latin typeface="나눔고딕 Bold" pitchFamily="50" charset="-127"/>
                <a:ea typeface="나눔고딕 Bold" pitchFamily="50" charset="-127"/>
              </a:rPr>
              <a:t>6</a:t>
            </a:r>
            <a:r>
              <a:rPr lang="ko-KR" altLang="en-US" sz="2400" dirty="0" smtClean="0">
                <a:latin typeface="나눔고딕 Bold" pitchFamily="50" charset="-127"/>
                <a:ea typeface="나눔고딕 Bold" pitchFamily="50" charset="-127"/>
              </a:rPr>
              <a:t>천억 손실</a:t>
            </a:r>
            <a:endParaRPr lang="ko-KR" altLang="en-US" sz="2400" dirty="0">
              <a:latin typeface="나눔고딕 Bold" pitchFamily="50" charset="-127"/>
              <a:ea typeface="나눔고딕 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노동자의 선택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조금만 참으면 좋은 날이 온다</a:t>
            </a:r>
            <a:r>
              <a:rPr lang="en-US" altLang="ko-KR" dirty="0" smtClean="0"/>
              <a:t>?</a:t>
            </a:r>
          </a:p>
          <a:p>
            <a:pPr marL="548640" lvl="1" fontAlgn="auto">
              <a:lnSpc>
                <a:spcPct val="15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세계 경제가 회복되더라도 고용 및 임금에 더 나쁜 조건을 만들 가능성이 큼</a:t>
            </a:r>
            <a:endParaRPr lang="en-US" altLang="ko-KR" dirty="0" smtClean="0"/>
          </a:p>
          <a:p>
            <a:pPr marL="548640" lvl="1" fontAlgn="auto">
              <a:lnSpc>
                <a:spcPct val="15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미국</a:t>
            </a:r>
            <a:r>
              <a:rPr lang="en-US" altLang="ko-KR" dirty="0" smtClean="0"/>
              <a:t>) </a:t>
            </a:r>
            <a:r>
              <a:rPr lang="ko-KR" altLang="en-US" dirty="0" smtClean="0"/>
              <a:t>가을 들어 전기 대비 </a:t>
            </a:r>
            <a:r>
              <a:rPr lang="en-US" altLang="ko-KR" dirty="0" smtClean="0"/>
              <a:t>2~4% </a:t>
            </a:r>
            <a:r>
              <a:rPr lang="ko-KR" altLang="en-US" dirty="0" smtClean="0"/>
              <a:t>성장으로 회복했지만 실업률은 오히려 </a:t>
            </a:r>
            <a:r>
              <a:rPr lang="en-US" altLang="ko-KR" dirty="0" smtClean="0"/>
              <a:t>10% </a:t>
            </a:r>
            <a:r>
              <a:rPr lang="ko-KR" altLang="en-US" dirty="0" smtClean="0"/>
              <a:t>선까지 상승</a:t>
            </a:r>
            <a:endParaRPr lang="en-US" altLang="ko-KR" dirty="0" smtClean="0"/>
          </a:p>
          <a:p>
            <a:pPr marL="548640" lvl="1" fontAlgn="auto">
              <a:lnSpc>
                <a:spcPct val="15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en-US" altLang="ko-KR" dirty="0" smtClean="0"/>
              <a:t>(</a:t>
            </a:r>
            <a:r>
              <a:rPr lang="ko-KR" altLang="en-US" dirty="0" smtClean="0"/>
              <a:t>한국</a:t>
            </a:r>
            <a:r>
              <a:rPr lang="en-US" altLang="ko-KR" dirty="0" smtClean="0"/>
              <a:t>) </a:t>
            </a:r>
            <a:r>
              <a:rPr lang="ko-KR" altLang="en-US" dirty="0" smtClean="0"/>
              <a:t>빠른 회복 모습을 보이고 있지만 고용 조건은 더욱 하락 중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임금 하락 및 유사 실업자 증가</a:t>
            </a:r>
            <a:endParaRPr lang="en-US" altLang="ko-KR" dirty="0" smtClean="0"/>
          </a:p>
          <a:p>
            <a:pPr marL="822960" lvl="2" fontAlgn="auto">
              <a:lnSpc>
                <a:spcPct val="150000"/>
              </a:lnSpc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dirty="0" smtClean="0"/>
              <a:t>물동량 회복되는 듯 보이지만 경쟁 격화로 오히려 실질 수입은 감소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노동자의 선택</a:t>
            </a:r>
            <a:r>
              <a:rPr lang="en-US" altLang="ko-KR" dirty="0" smtClean="0"/>
              <a:t>2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세상을 바꾸자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3767150"/>
          </a:xfrm>
        </p:spPr>
        <p:txBody>
          <a:bodyPr>
            <a:normAutofit fontScale="92500"/>
          </a:bodyPr>
          <a:lstStyle/>
          <a:p>
            <a:pPr marL="274320" indent="-274320" fontAlgn="auto">
              <a:lnSpc>
                <a:spcPct val="20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/>
              <a:t>물류를 멈춰 세상을 바꾸자</a:t>
            </a:r>
            <a:r>
              <a:rPr lang="en-US" altLang="ko-KR" dirty="0" smtClean="0"/>
              <a:t>!</a:t>
            </a:r>
          </a:p>
          <a:p>
            <a:pPr marL="548640" lvl="1" fontAlgn="auto">
              <a:lnSpc>
                <a:spcPct val="20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자본주의는 더 이상 노동자와 타협할 최소한의 여유도 잃고 있음</a:t>
            </a:r>
            <a:r>
              <a:rPr lang="en-US" altLang="ko-KR" dirty="0" smtClean="0"/>
              <a:t>.</a:t>
            </a:r>
          </a:p>
          <a:p>
            <a:pPr marL="548640" lvl="1" fontAlgn="auto">
              <a:lnSpc>
                <a:spcPct val="20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세계 경제 회복은 노동자에게는 회복이 아니라 더 끔직한 노동 조건 하락의 세상일 수도 있음</a:t>
            </a:r>
            <a:endParaRPr lang="en-US" altLang="ko-KR" dirty="0" smtClean="0"/>
          </a:p>
          <a:p>
            <a:pPr marL="548640" lvl="1" fontAlgn="auto">
              <a:lnSpc>
                <a:spcPct val="200000"/>
              </a:lnSpc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생존을 위한 연대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노동자가 주인 되는 세상을 위한 연대가 필요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바닥을 향한 경쟁인가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세상을 바꾸는 연대인가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dirty="0" smtClean="0"/>
              <a:t>2008</a:t>
            </a:r>
            <a:r>
              <a:rPr lang="ko-KR" altLang="en-US" dirty="0" smtClean="0"/>
              <a:t>년 세계 경제 위기 이후 자본주의</a:t>
            </a:r>
            <a:endParaRPr lang="en-US" altLang="ko-KR" dirty="0" smtClean="0"/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/>
              <a:t>더 이상 빚으로 소비할 수 없다면</a:t>
            </a:r>
            <a:r>
              <a:rPr lang="en-US" altLang="ko-KR" dirty="0" smtClean="0"/>
              <a:t>?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err="1" smtClean="0">
                <a:sym typeface="Wingdings" pitchFamily="2" charset="2"/>
              </a:rPr>
              <a:t>저점</a:t>
            </a:r>
            <a:r>
              <a:rPr lang="ko-KR" altLang="en-US" dirty="0" smtClean="0">
                <a:sym typeface="Wingdings" pitchFamily="2" charset="2"/>
              </a:rPr>
              <a:t> 균형</a:t>
            </a: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r>
              <a:rPr lang="ko-KR" altLang="en-US" dirty="0" smtClean="0">
                <a:sym typeface="Wingdings" pitchFamily="2" charset="2"/>
              </a:rPr>
              <a:t>생산도 소비도 적게 이루어지는 장기 저성장</a:t>
            </a: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>
              <a:sym typeface="Wingdings" pitchFamily="2" charset="2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dirty="0" smtClean="0">
                <a:sym typeface="Wingdings" pitchFamily="2" charset="2"/>
              </a:rPr>
              <a:t>세상을 바꾸는 연대</a:t>
            </a: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en-US" altLang="ko-KR" dirty="0" smtClean="0">
              <a:sym typeface="Wingdings" pitchFamily="2" charset="2"/>
            </a:endParaRPr>
          </a:p>
          <a:p>
            <a:pPr marL="548640" lvl="1" fontAlgn="auto">
              <a:spcBef>
                <a:spcPts val="370"/>
              </a:spcBef>
              <a:spcAft>
                <a:spcPts val="0"/>
              </a:spcAft>
              <a:defRPr/>
            </a:pP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1000100" y="2643182"/>
          <a:ext cx="7072362" cy="1674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다이어그램 4"/>
          <p:cNvGraphicFramePr/>
          <p:nvPr/>
        </p:nvGraphicFramePr>
        <p:xfrm>
          <a:off x="928662" y="4786322"/>
          <a:ext cx="7072362" cy="1674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14" y="428604"/>
            <a:ext cx="7400948" cy="107157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과연 현재 상태로 화물노동자로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 살아갈 수 있을까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643050"/>
            <a:ext cx="7772400" cy="642942"/>
          </a:xfrm>
        </p:spPr>
        <p:txBody>
          <a:bodyPr/>
          <a:lstStyle/>
          <a:p>
            <a:r>
              <a:rPr lang="ko-KR" altLang="en-US" dirty="0" smtClean="0"/>
              <a:t>화물노동자의 생애  주기 대차대조표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357290" y="2285992"/>
          <a:ext cx="6096000" cy="332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4024298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자산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/>
                        <a:t> </a:t>
                      </a:r>
                      <a:r>
                        <a:rPr lang="ko-KR" altLang="en-US" b="1" dirty="0" err="1" smtClean="0"/>
                        <a:t>볼보</a:t>
                      </a:r>
                      <a:r>
                        <a:rPr lang="ko-KR" altLang="en-US" b="1" dirty="0" smtClean="0"/>
                        <a:t> 트럭</a:t>
                      </a:r>
                      <a:endParaRPr lang="ko-KR" altLang="en-US" b="1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/>
                        <a:t> 25</a:t>
                      </a:r>
                      <a:r>
                        <a:rPr lang="ko-KR" altLang="en-US" b="1" dirty="0" smtClean="0"/>
                        <a:t>평 아파트</a:t>
                      </a:r>
                      <a:endParaRPr lang="ko-KR" altLang="en-US" b="1" dirty="0"/>
                    </a:p>
                  </a:txBody>
                  <a:tcPr anchor="ctr"/>
                </a:tc>
              </a:tr>
              <a:tr h="27597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/>
                        <a:t> </a:t>
                      </a:r>
                      <a:r>
                        <a:rPr lang="ko-KR" altLang="en-US" b="1" dirty="0" smtClean="0"/>
                        <a:t>적금 통장</a:t>
                      </a:r>
                      <a:endParaRPr lang="ko-KR" altLang="en-US" b="1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유가 주식</a:t>
                      </a:r>
                      <a:endParaRPr lang="ko-KR" altLang="en-US" b="1" dirty="0"/>
                    </a:p>
                  </a:txBody>
                  <a:tcPr anchor="ctr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부채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자동차 할부금융 잔액</a:t>
                      </a:r>
                      <a:endParaRPr lang="ko-KR" altLang="en-US" b="1" dirty="0"/>
                    </a:p>
                  </a:txBody>
                  <a:tcPr anchor="ctr">
                    <a:lnT w="12700" cmpd="sng">
                      <a:noFill/>
                    </a:lnT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부동산 담보 대출</a:t>
                      </a:r>
                      <a:endParaRPr lang="ko-KR" altLang="en-US" b="1" dirty="0"/>
                    </a:p>
                  </a:txBody>
                  <a:tcPr anchor="ctr"/>
                </a:tc>
              </a:tr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자본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/>
                        <a:t> </a:t>
                      </a:r>
                      <a:r>
                        <a:rPr lang="ko-KR" altLang="en-US" b="1" dirty="0" smtClean="0"/>
                        <a:t>매월 수입 </a:t>
                      </a:r>
                      <a:endParaRPr lang="ko-KR" altLang="en-US" b="1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/>
                        <a:t> </a:t>
                      </a:r>
                      <a:r>
                        <a:rPr lang="ko-KR" altLang="en-US" b="1" dirty="0" smtClean="0"/>
                        <a:t>유산</a:t>
                      </a:r>
                      <a:endParaRPr lang="ko-KR" altLang="en-US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42910" y="428604"/>
            <a:ext cx="8501090" cy="5214974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운송 수입 이 아래 항목보다 커야 부채보다 자본이 커짐</a:t>
            </a:r>
            <a:endParaRPr lang="en-US" altLang="ko-KR" dirty="0" smtClean="0"/>
          </a:p>
          <a:p>
            <a:endParaRPr lang="en-US" altLang="ko-KR" dirty="0" smtClean="0"/>
          </a:p>
          <a:p>
            <a:pPr lvl="1"/>
            <a:r>
              <a:rPr lang="en-US" altLang="ko-KR" b="1" dirty="0" smtClean="0"/>
              <a:t>1. </a:t>
            </a:r>
            <a:r>
              <a:rPr lang="ko-KR" altLang="en-US" b="1" dirty="0" smtClean="0"/>
              <a:t>할부금융 이자 </a:t>
            </a:r>
            <a:r>
              <a:rPr lang="en-US" altLang="ko-KR" b="1" dirty="0" smtClean="0"/>
              <a:t>+ </a:t>
            </a:r>
            <a:r>
              <a:rPr lang="ko-KR" altLang="en-US" b="1" dirty="0" smtClean="0"/>
              <a:t>주택담보대출 이자 </a:t>
            </a:r>
            <a:r>
              <a:rPr lang="en-US" altLang="ko-KR" b="1" dirty="0" smtClean="0"/>
              <a:t>+ </a:t>
            </a:r>
            <a:r>
              <a:rPr lang="ko-KR" altLang="en-US" b="1" dirty="0" smtClean="0"/>
              <a:t>운송 비용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화물차 감가상각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톨비</a:t>
            </a:r>
            <a:r>
              <a:rPr lang="ko-KR" altLang="en-US" b="1" dirty="0" smtClean="0"/>
              <a:t> 등</a:t>
            </a:r>
            <a:r>
              <a:rPr lang="en-US" altLang="ko-KR" b="1" dirty="0" smtClean="0"/>
              <a:t>) </a:t>
            </a:r>
          </a:p>
          <a:p>
            <a:pPr lvl="1"/>
            <a:endParaRPr lang="en-US" altLang="ko-KR" b="1" dirty="0" smtClean="0"/>
          </a:p>
          <a:p>
            <a:pPr lvl="1"/>
            <a:r>
              <a:rPr lang="en-US" altLang="ko-KR" b="1" dirty="0" smtClean="0"/>
              <a:t>2. </a:t>
            </a:r>
            <a:r>
              <a:rPr lang="ko-KR" altLang="en-US" b="1" dirty="0" smtClean="0"/>
              <a:t>화물자동차의 자산 가치 감소액 </a:t>
            </a:r>
            <a:r>
              <a:rPr lang="en-US" altLang="ko-KR" b="1" dirty="0" smtClean="0"/>
              <a:t>+ </a:t>
            </a:r>
            <a:r>
              <a:rPr lang="ko-KR" altLang="en-US" b="1" dirty="0" smtClean="0"/>
              <a:t>부동산의 자산 가치 감소액 </a:t>
            </a:r>
            <a:endParaRPr lang="en-US" altLang="ko-KR" b="1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모든 자산 가치가 하락하고</a:t>
            </a:r>
            <a:r>
              <a:rPr lang="en-US" altLang="ko-KR" dirty="0" smtClean="0"/>
              <a:t>,  </a:t>
            </a:r>
            <a:r>
              <a:rPr lang="ko-KR" altLang="en-US" dirty="0" smtClean="0"/>
              <a:t>이자는 상승하고 있는 상황에서 화물노동자가 부를 축적하는 것은 불가능</a:t>
            </a:r>
            <a:r>
              <a:rPr lang="en-US" altLang="ko-KR" dirty="0" smtClean="0"/>
              <a:t>!!</a:t>
            </a:r>
          </a:p>
          <a:p>
            <a:r>
              <a:rPr lang="ko-KR" altLang="en-US" dirty="0" smtClean="0"/>
              <a:t>화물운송수입이 이 모든 비용을 상쇄할 만큼 늘어나는 것 역시 경제 상황 상 불가능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28596" y="2500306"/>
            <a:ext cx="8501122" cy="307183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ko-KR" altLang="en-US" sz="5400" b="1" dirty="0" smtClean="0"/>
              <a:t>죽거나 싸워 바꾸거나</a:t>
            </a:r>
            <a:r>
              <a:rPr lang="en-US" altLang="ko-KR" sz="5400" b="1" dirty="0" smtClean="0"/>
              <a:t>!!!</a:t>
            </a:r>
          </a:p>
          <a:p>
            <a:pPr>
              <a:buNone/>
            </a:pPr>
            <a:endParaRPr lang="en-US" altLang="ko-KR" sz="5400" b="1" dirty="0" smtClean="0"/>
          </a:p>
          <a:p>
            <a:pPr>
              <a:lnSpc>
                <a:spcPct val="200000"/>
              </a:lnSpc>
              <a:buNone/>
            </a:pPr>
            <a:r>
              <a:rPr lang="en-US" altLang="ko-KR" sz="2400" b="1" dirty="0" smtClean="0"/>
              <a:t>(</a:t>
            </a:r>
            <a:r>
              <a:rPr lang="ko-KR" altLang="en-US" sz="2400" b="1" dirty="0" smtClean="0"/>
              <a:t>현재의 수입지출이 아니라 전 생애 에 걸친 지출과 수입을 생각해야만 할 때</a:t>
            </a:r>
            <a:r>
              <a:rPr lang="en-US" altLang="ko-KR" sz="2400" b="1" dirty="0" smtClean="0"/>
              <a:t>!)</a:t>
            </a:r>
            <a:endParaRPr lang="ko-KR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화물 노동자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세상을 바꾸는 황금 열쇠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26682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한국에서 국민 경제 차원의 손실을 미치는 파업</a:t>
            </a:r>
            <a:endParaRPr lang="en-US" altLang="ko-KR" dirty="0" smtClean="0"/>
          </a:p>
          <a:p>
            <a:r>
              <a:rPr lang="ko-KR" altLang="en-US" dirty="0" smtClean="0"/>
              <a:t>자본가와 정부가 가장 두려워 하는 파업</a:t>
            </a:r>
            <a:endParaRPr lang="en-US" altLang="ko-KR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214414" y="2620028"/>
            <a:ext cx="75724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자동차 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3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사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(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현대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기아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err="1" smtClean="0">
                <a:latin typeface="휴먼매직체" pitchFamily="18" charset="-127"/>
                <a:ea typeface="휴먼매직체" pitchFamily="18" charset="-127"/>
              </a:rPr>
              <a:t>지엠대우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)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 파업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pPr marL="800100" lvl="1" indent="-342900">
              <a:buFontTx/>
              <a:buChar char="-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수출에 바로 타격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pPr marL="800100" lvl="1" indent="-342900">
              <a:buFontTx/>
              <a:buChar char="-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자본의 대응</a:t>
            </a:r>
            <a:r>
              <a:rPr lang="en-US" altLang="ko-KR" sz="2800" dirty="0">
                <a:latin typeface="휴먼매직체" pitchFamily="18" charset="-127"/>
                <a:ea typeface="휴먼매직체" pitchFamily="18" charset="-127"/>
              </a:rPr>
              <a:t>: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귀족노동자 이데올로기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노조법 개악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4263102"/>
            <a:ext cx="7286676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발전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가스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통</a:t>
            </a:r>
            <a:r>
              <a:rPr lang="ko-KR" altLang="en-US" sz="2800" dirty="0">
                <a:latin typeface="휴먼매직체" pitchFamily="18" charset="-127"/>
                <a:ea typeface="휴먼매직체" pitchFamily="18" charset="-127"/>
              </a:rPr>
              <a:t>신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 등 네트워크 산업 파업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pPr marL="800100" lvl="1" indent="-342900">
              <a:buFontTx/>
              <a:buChar char="-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다른 산업 생산에 타격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pPr marL="800100" lvl="1" indent="-342900">
              <a:buFontTx/>
              <a:buChar char="-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자본의 대응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: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필수공익사업제도로 파업 무력화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928662" y="1357298"/>
            <a:ext cx="75724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화물연대의 화물 운수 파업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pPr marL="800100" lvl="1" indent="-342900">
              <a:buFontTx/>
              <a:buChar char="-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전국적 생산 마비 </a:t>
            </a:r>
            <a:endParaRPr lang="en-US" altLang="ko-KR" sz="2800" dirty="0" smtClean="0">
              <a:latin typeface="휴먼매직체" pitchFamily="18" charset="-127"/>
              <a:ea typeface="휴먼매직체" pitchFamily="18" charset="-127"/>
            </a:endParaRPr>
          </a:p>
          <a:p>
            <a:pPr marL="800100" lvl="1" indent="-342900">
              <a:buFontTx/>
              <a:buChar char="-"/>
            </a:pP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자본의 대응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: 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화물연대 탄압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800" dirty="0" err="1" smtClean="0">
                <a:latin typeface="휴먼매직체" pitchFamily="18" charset="-127"/>
                <a:ea typeface="휴먼매직체" pitchFamily="18" charset="-127"/>
              </a:rPr>
              <a:t>범정부적</a:t>
            </a:r>
            <a:r>
              <a:rPr lang="ko-KR" altLang="en-US" sz="2800" dirty="0" smtClean="0">
                <a:latin typeface="휴먼매직체" pitchFamily="18" charset="-127"/>
                <a:ea typeface="휴먼매직체" pitchFamily="18" charset="-127"/>
              </a:rPr>
              <a:t> 화물 대책</a:t>
            </a:r>
            <a:r>
              <a:rPr lang="en-US" altLang="ko-KR" sz="2800" dirty="0" smtClean="0">
                <a:latin typeface="휴먼매직체" pitchFamily="18" charset="-127"/>
                <a:ea typeface="휴먼매직체" pitchFamily="18" charset="-127"/>
              </a:rPr>
              <a:t> 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62" y="3143248"/>
            <a:ext cx="3429000" cy="2619375"/>
          </a:xfrm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42912" y="5929310"/>
            <a:ext cx="3714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>
                <a:latin typeface="Perpetua" pitchFamily="18" charset="0"/>
                <a:ea typeface="맑은 고딕" pitchFamily="50" charset="-127"/>
              </a:rPr>
              <a:t>1930</a:t>
            </a:r>
            <a:r>
              <a:rPr kumimoji="0" lang="ko-KR" altLang="en-US">
                <a:latin typeface="Perpetua" pitchFamily="18" charset="0"/>
                <a:ea typeface="맑은 고딕" pitchFamily="50" charset="-127"/>
              </a:rPr>
              <a:t>년 미국 트럭 노동자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5917" y="642923"/>
            <a:ext cx="7400925" cy="7143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ko-KR" altLang="en-US" dirty="0" smtClean="0"/>
              <a:t>경제위기 속에서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화물 노동자들은 이미 싸우고 있다</a:t>
            </a:r>
            <a:endParaRPr lang="ko-KR" altLang="en-US" dirty="0"/>
          </a:p>
        </p:txBody>
      </p:sp>
      <p:pic>
        <p:nvPicPr>
          <p:cNvPr id="52228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62" y="1571612"/>
            <a:ext cx="5643602" cy="3934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TextBox 6"/>
          <p:cNvSpPr txBox="1">
            <a:spLocks noChangeArrowheads="1"/>
          </p:cNvSpPr>
          <p:nvPr/>
        </p:nvSpPr>
        <p:spPr bwMode="auto">
          <a:xfrm>
            <a:off x="928662" y="5572140"/>
            <a:ext cx="6572296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sz="3600" b="1" dirty="0">
                <a:latin typeface="Perpetua" pitchFamily="18" charset="0"/>
                <a:ea typeface="맑은 고딕" pitchFamily="50" charset="-127"/>
              </a:rPr>
              <a:t>2008</a:t>
            </a:r>
            <a:r>
              <a:rPr kumimoji="0" lang="ko-KR" altLang="en-US" sz="3600" b="1" dirty="0">
                <a:latin typeface="Perpetua" pitchFamily="18" charset="0"/>
                <a:ea typeface="맑은 고딕" pitchFamily="50" charset="-127"/>
              </a:rPr>
              <a:t>년 태국 트럭 노동자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357166"/>
            <a:ext cx="7954600" cy="4714908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42911" y="5429264"/>
            <a:ext cx="7786741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sz="3600" b="1" dirty="0">
                <a:latin typeface="Perpetua" pitchFamily="18" charset="0"/>
                <a:ea typeface="맑은 고딕" pitchFamily="50" charset="-127"/>
              </a:rPr>
              <a:t>2008</a:t>
            </a:r>
            <a:r>
              <a:rPr kumimoji="0" lang="ko-KR" altLang="en-US" sz="3600" b="1" dirty="0">
                <a:latin typeface="Perpetua" pitchFamily="18" charset="0"/>
                <a:ea typeface="맑은 고딕" pitchFamily="50" charset="-127"/>
              </a:rPr>
              <a:t>년 </a:t>
            </a:r>
            <a:r>
              <a:rPr kumimoji="0" lang="en-US" altLang="ko-KR" sz="3600" b="1" dirty="0">
                <a:latin typeface="Perpetua" pitchFamily="18" charset="0"/>
                <a:ea typeface="맑은 고딕" pitchFamily="50" charset="-127"/>
              </a:rPr>
              <a:t>6</a:t>
            </a:r>
            <a:r>
              <a:rPr kumimoji="0" lang="ko-KR" altLang="en-US" sz="3600" b="1" dirty="0">
                <a:latin typeface="Perpetua" pitchFamily="18" charset="0"/>
                <a:ea typeface="맑은 고딕" pitchFamily="50" charset="-127"/>
              </a:rPr>
              <a:t>월 스페인 트럭 노동자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38" y="428625"/>
            <a:ext cx="7400925" cy="714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53253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1538" y="500042"/>
            <a:ext cx="7000892" cy="4886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TextBox 6"/>
          <p:cNvSpPr txBox="1">
            <a:spLocks noChangeArrowheads="1"/>
          </p:cNvSpPr>
          <p:nvPr/>
        </p:nvSpPr>
        <p:spPr bwMode="auto">
          <a:xfrm>
            <a:off x="571472" y="6000768"/>
            <a:ext cx="8572528" cy="584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sz="3200" b="1" dirty="0">
                <a:latin typeface="Perpetua" pitchFamily="18" charset="0"/>
                <a:ea typeface="맑은 고딕" pitchFamily="50" charset="-127"/>
              </a:rPr>
              <a:t>2008</a:t>
            </a:r>
            <a:r>
              <a:rPr kumimoji="0" lang="ko-KR" altLang="en-US" sz="3200" b="1" dirty="0">
                <a:latin typeface="Perpetua" pitchFamily="18" charset="0"/>
                <a:ea typeface="맑은 고딕" pitchFamily="50" charset="-127"/>
              </a:rPr>
              <a:t>년 </a:t>
            </a:r>
            <a:r>
              <a:rPr kumimoji="0" lang="en-US" altLang="ko-KR" sz="3200" b="1" dirty="0">
                <a:latin typeface="Perpetua" pitchFamily="18" charset="0"/>
                <a:ea typeface="맑은 고딕" pitchFamily="50" charset="-127"/>
              </a:rPr>
              <a:t>1</a:t>
            </a:r>
            <a:r>
              <a:rPr kumimoji="0" lang="ko-KR" altLang="en-US" sz="3200" b="1" dirty="0">
                <a:latin typeface="Perpetua" pitchFamily="18" charset="0"/>
                <a:ea typeface="맑은 고딕" pitchFamily="50" charset="-127"/>
              </a:rPr>
              <a:t>월 이탈리아 트럭 노동자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균형">
  <a:themeElements>
    <a:clrScheme name="균형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균형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균형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균형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  <a:fontScheme name="균형">
    <a:majorFont>
      <a:latin typeface="Franklin Gothic Book"/>
      <a:ea typeface=""/>
      <a:cs typeface=""/>
      <a:font script="Grek" typeface="Calibri"/>
      <a:font script="Cyrl" typeface="Calibri"/>
      <a:font script="Jpan" typeface="HGｺﾞｼｯｸM"/>
      <a:font script="Hang" typeface="바탕"/>
      <a:font script="Hans" typeface="幼圆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Perpetua"/>
      <a:ea typeface=""/>
      <a:cs typeface=""/>
      <a:font script="Grek" typeface="Cambria"/>
      <a:font script="Cyrl" typeface="Cambria"/>
      <a:font script="Jpan" typeface="HG創英ﾌﾟﾚｾﾞﾝｽEB"/>
      <a:font script="Hang" typeface="맑은 고딕"/>
      <a:font script="Hans" typeface="宋体"/>
      <a:font script="Hant" typeface="新細明體"/>
      <a:font script="Arab" typeface="Times New Roman"/>
      <a:font script="Hebr" typeface="Aharoni"/>
      <a:font script="Thai" typeface="Eucrosia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균형">
    <a: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tint val="30000"/>
              <a:satMod val="300000"/>
            </a:schemeClr>
            <a:schemeClr val="phClr">
              <a:tint val="40000"/>
              <a:satMod val="200000"/>
            </a:schemeClr>
          </a:duotone>
        </a:blip>
        <a:tile tx="0" ty="0" sx="70000" sy="70000" flip="none" algn="ctr"/>
      </a:blipFill>
      <a:blipFill>
        <a:blip xmlns:r="http://schemas.openxmlformats.org/officeDocument/2006/relationships" r:embed="rId1">
          <a:duotone>
            <a:schemeClr val="phClr">
              <a:shade val="22000"/>
              <a:satMod val="160000"/>
            </a:schemeClr>
            <a:schemeClr val="phClr">
              <a:shade val="45000"/>
              <a:satMod val="100000"/>
            </a:schemeClr>
          </a:duotone>
        </a:blip>
        <a:tile tx="0" ty="0" sx="65000" sy="65000" flip="none" algn="ctr"/>
      </a:blipFill>
    </a:fillStyleLst>
    <a:lnStyleLst>
      <a:ln w="9525" cap="flat" cmpd="sng" algn="ctr">
        <a:solidFill>
          <a:schemeClr val="phClr">
            <a:shade val="60000"/>
            <a:satMod val="110000"/>
          </a:schemeClr>
        </a:solidFill>
        <a:prstDash val="solid"/>
      </a:ln>
      <a:ln w="127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phClr">
              <a:tint val="10000"/>
              <a:satMod val="13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40000"/>
              <a:satMod val="165000"/>
            </a:schemeClr>
          </a:gs>
          <a:gs pos="50000">
            <a:schemeClr val="phClr">
              <a:shade val="80000"/>
              <a:satMod val="155000"/>
            </a:schemeClr>
          </a:gs>
          <a:gs pos="100000">
            <a:schemeClr val="phClr">
              <a:tint val="95000"/>
              <a:satMod val="20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tint val="95000"/>
              <a:satMod val="200000"/>
            </a:schemeClr>
            <a:schemeClr val="phClr">
              <a:shade val="80000"/>
              <a:satMod val="100000"/>
            </a:schemeClr>
          </a:duotone>
        </a:blip>
        <a:tile tx="0" ty="0" sx="55000" sy="55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균형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  <a:fontScheme name="균형">
    <a:majorFont>
      <a:latin typeface="Franklin Gothic Book"/>
      <a:ea typeface=""/>
      <a:cs typeface=""/>
      <a:font script="Grek" typeface="Calibri"/>
      <a:font script="Cyrl" typeface="Calibri"/>
      <a:font script="Jpan" typeface="HGｺﾞｼｯｸM"/>
      <a:font script="Hang" typeface="바탕"/>
      <a:font script="Hans" typeface="幼圆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Perpetua"/>
      <a:ea typeface=""/>
      <a:cs typeface=""/>
      <a:font script="Grek" typeface="Cambria"/>
      <a:font script="Cyrl" typeface="Cambria"/>
      <a:font script="Jpan" typeface="HG創英ﾌﾟﾚｾﾞﾝｽEB"/>
      <a:font script="Hang" typeface="맑은 고딕"/>
      <a:font script="Hans" typeface="宋体"/>
      <a:font script="Hant" typeface="新細明體"/>
      <a:font script="Arab" typeface="Times New Roman"/>
      <a:font script="Hebr" typeface="Aharoni"/>
      <a:font script="Thai" typeface="Eucrosia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균형">
    <a: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tint val="30000"/>
              <a:satMod val="300000"/>
            </a:schemeClr>
            <a:schemeClr val="phClr">
              <a:tint val="40000"/>
              <a:satMod val="200000"/>
            </a:schemeClr>
          </a:duotone>
        </a:blip>
        <a:tile tx="0" ty="0" sx="70000" sy="70000" flip="none" algn="ctr"/>
      </a:blipFill>
      <a:blipFill>
        <a:blip xmlns:r="http://schemas.openxmlformats.org/officeDocument/2006/relationships" r:embed="rId1">
          <a:duotone>
            <a:schemeClr val="phClr">
              <a:shade val="22000"/>
              <a:satMod val="160000"/>
            </a:schemeClr>
            <a:schemeClr val="phClr">
              <a:shade val="45000"/>
              <a:satMod val="100000"/>
            </a:schemeClr>
          </a:duotone>
        </a:blip>
        <a:tile tx="0" ty="0" sx="65000" sy="65000" flip="none" algn="ctr"/>
      </a:blipFill>
    </a:fillStyleLst>
    <a:lnStyleLst>
      <a:ln w="9525" cap="flat" cmpd="sng" algn="ctr">
        <a:solidFill>
          <a:schemeClr val="phClr">
            <a:shade val="60000"/>
            <a:satMod val="110000"/>
          </a:schemeClr>
        </a:solidFill>
        <a:prstDash val="solid"/>
      </a:ln>
      <a:ln w="127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phClr">
              <a:tint val="10000"/>
              <a:satMod val="13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40000"/>
              <a:satMod val="165000"/>
            </a:schemeClr>
          </a:gs>
          <a:gs pos="50000">
            <a:schemeClr val="phClr">
              <a:shade val="80000"/>
              <a:satMod val="155000"/>
            </a:schemeClr>
          </a:gs>
          <a:gs pos="100000">
            <a:schemeClr val="phClr">
              <a:tint val="95000"/>
              <a:satMod val="20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tint val="95000"/>
              <a:satMod val="200000"/>
            </a:schemeClr>
            <a:schemeClr val="phClr">
              <a:shade val="80000"/>
              <a:satMod val="100000"/>
            </a:schemeClr>
          </a:duotone>
        </a:blip>
        <a:tile tx="0" ty="0" sx="55000" sy="5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1270</TotalTime>
  <Words>1799</Words>
  <Application>Microsoft Office PowerPoint</Application>
  <PresentationFormat>화면 슬라이드 쇼(4:3)</PresentationFormat>
  <Paragraphs>337</Paragraphs>
  <Slides>48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48</vt:i4>
      </vt:variant>
    </vt:vector>
  </HeadingPairs>
  <TitlesOfParts>
    <vt:vector size="49" baseType="lpstr">
      <vt:lpstr>균형</vt:lpstr>
      <vt:lpstr>노동조합 탄압의 경제학</vt:lpstr>
      <vt:lpstr>전두환부터 이명박까지      “노조는 안 된다!”</vt:lpstr>
      <vt:lpstr>노동자 때려 잡는 민주화 사회</vt:lpstr>
      <vt:lpstr>노사 상생? </vt:lpstr>
      <vt:lpstr>물론 자본은 노동자와 타협도 한다. 하지만………………………</vt:lpstr>
      <vt:lpstr>타협의 여지를 주지 않는 21세기 자본주의</vt:lpstr>
      <vt:lpstr>슬라이드 7</vt:lpstr>
      <vt:lpstr>화물시장의 예</vt:lpstr>
      <vt:lpstr>화물 노동자가 만드는 부가 가치</vt:lpstr>
      <vt:lpstr>화물 노동자에 대한 착취 수탈</vt:lpstr>
      <vt:lpstr>㈜한진의 예</vt:lpstr>
      <vt:lpstr>슬라이드 12</vt:lpstr>
      <vt:lpstr>생산하지 않는 기관들의 수입</vt:lpstr>
      <vt:lpstr>21세기, 투기와 수탈의 시대</vt:lpstr>
      <vt:lpstr>투기의 특징 1 – 심리전이 중요</vt:lpstr>
      <vt:lpstr>투기가 만들어 낸 2007년 유가 폭등</vt:lpstr>
      <vt:lpstr>기름투기세력과 정유사들의 이익</vt:lpstr>
      <vt:lpstr>잠깐만~~~~~~~~~~~~~</vt:lpstr>
      <vt:lpstr>투기의 특징 2  - 자기 돈으로 노름하지 않는다</vt:lpstr>
      <vt:lpstr>투기와 결합한 할부금융시스템</vt:lpstr>
      <vt:lpstr>자기 돈 없이 할부 금융 하는 방법</vt:lpstr>
      <vt:lpstr>[참고] 자동차할부채권ABS발행액</vt:lpstr>
      <vt:lpstr>정부의 역할 : 자본을 위한 제도 만들기</vt:lpstr>
      <vt:lpstr>누가 이익을 보고 손해를 보았는가?</vt:lpstr>
      <vt:lpstr>문제는 기름 투기 자본뿐인가? </vt:lpstr>
      <vt:lpstr>“광”파는 것이 오히려 이득인 상황</vt:lpstr>
      <vt:lpstr>광만 팔고 있는 기관들</vt:lpstr>
      <vt:lpstr>생산하지 않고 투기하는 자본주의</vt:lpstr>
      <vt:lpstr>노조를 죽여야만 자본주의가 산다</vt:lpstr>
      <vt:lpstr>노동조합에 대한 탄압과 투쟁</vt:lpstr>
      <vt:lpstr>노동자에게는 다른 일이  자본가에게는 하나의 일이다!</vt:lpstr>
      <vt:lpstr>98년 이후 떼돈 번 재벌들</vt:lpstr>
      <vt:lpstr>[참고] 한국 수출 증가의 진실</vt:lpstr>
      <vt:lpstr>고용 없는 성장</vt:lpstr>
      <vt:lpstr>경제 위기</vt:lpstr>
      <vt:lpstr>경제 회복을 위한 카드는  노동자 죽이기</vt:lpstr>
      <vt:lpstr>노동조합에 타협은 없다?</vt:lpstr>
      <vt:lpstr>노동자의 선택 1</vt:lpstr>
      <vt:lpstr>노동자의 선택2 – 세상을 바꾸자!</vt:lpstr>
      <vt:lpstr>바닥을 향한 경쟁인가  세상을 바꾸는 연대인가?</vt:lpstr>
      <vt:lpstr>과연 현재 상태로 화물노동자로  살아갈 수 있을까?</vt:lpstr>
      <vt:lpstr>슬라이드 42</vt:lpstr>
      <vt:lpstr>슬라이드 43</vt:lpstr>
      <vt:lpstr>화물 노동자 – 세상을 바꾸는 황금 열쇠!</vt:lpstr>
      <vt:lpstr>슬라이드 45</vt:lpstr>
      <vt:lpstr>경제위기 속에서  화물 노동자들은 이미 싸우고 있다</vt:lpstr>
      <vt:lpstr>슬라이드 47</vt:lpstr>
      <vt:lpstr>슬라이드 48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노동조합 탄압의 경제학</dc:title>
  <dc:creator>jwhan</dc:creator>
  <cp:lastModifiedBy>jwhan</cp:lastModifiedBy>
  <cp:revision>21</cp:revision>
  <dcterms:created xsi:type="dcterms:W3CDTF">2009-10-26T07:07:26Z</dcterms:created>
  <dcterms:modified xsi:type="dcterms:W3CDTF">2011-01-15T07:41:58Z</dcterms:modified>
</cp:coreProperties>
</file>