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8" r:id="rId11"/>
    <p:sldId id="269" r:id="rId12"/>
    <p:sldId id="270" r:id="rId13"/>
    <p:sldId id="265" r:id="rId14"/>
    <p:sldId id="267" r:id="rId15"/>
    <p:sldId id="273" r:id="rId16"/>
    <p:sldId id="264" r:id="rId17"/>
    <p:sldId id="271" r:id="rId18"/>
    <p:sldId id="272" r:id="rId19"/>
    <p:sldId id="274" r:id="rId20"/>
    <p:sldId id="275" r:id="rId21"/>
    <p:sldId id="276" r:id="rId22"/>
    <p:sldId id="284" r:id="rId23"/>
    <p:sldId id="285" r:id="rId24"/>
    <p:sldId id="277" r:id="rId25"/>
    <p:sldId id="278" r:id="rId26"/>
    <p:sldId id="286" r:id="rId27"/>
    <p:sldId id="287" r:id="rId28"/>
    <p:sldId id="288" r:id="rId29"/>
    <p:sldId id="279" r:id="rId30"/>
    <p:sldId id="281" r:id="rId31"/>
    <p:sldId id="280" r:id="rId32"/>
    <p:sldId id="289" r:id="rId33"/>
    <p:sldId id="283" r:id="rId34"/>
    <p:sldId id="282" r:id="rId35"/>
    <p:sldId id="290" r:id="rId36"/>
    <p:sldId id="291" r:id="rId37"/>
    <p:sldId id="292" r:id="rId38"/>
    <p:sldId id="293" r:id="rId39"/>
    <p:sldId id="294" r:id="rId4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2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4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주식보여</c:v>
                </c:pt>
              </c:strCache>
            </c:strRef>
          </c:tx>
          <c:explosion val="25"/>
          <c:cat>
            <c:strRef>
              <c:f>Sheet1!$A$2:$A$4</c:f>
              <c:strCache>
                <c:ptCount val="3"/>
                <c:pt idx="0">
                  <c:v>미국정부</c:v>
                </c:pt>
                <c:pt idx="1">
                  <c:v>UAW</c:v>
                </c:pt>
                <c:pt idx="2">
                  <c:v>채권자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0.72499999999999998</c:v>
                </c:pt>
                <c:pt idx="1">
                  <c:v>0.17499999999999999</c:v>
                </c:pt>
                <c:pt idx="2">
                  <c:v>0.1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txPr>
    <a:bodyPr/>
    <a:lstStyle/>
    <a:p>
      <a:pPr>
        <a:defRPr sz="1800"/>
      </a:pPr>
      <a:endParaRPr lang="ko-KR"/>
    </a:p>
  </c:txPr>
  <c:externalData r:id="rId1"/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01F7BD-C55A-47AC-9918-A63B41E6C616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0A27521F-09A1-438C-854A-7F528A6EF5BF}">
      <dgm:prSet phldrT="[텍스트]"/>
      <dgm:spPr/>
      <dgm:t>
        <a:bodyPr/>
        <a:lstStyle/>
        <a:p>
          <a:pPr latinLnBrk="1"/>
          <a:r>
            <a:rPr lang="ko-KR" altLang="en-US" dirty="0" smtClean="0"/>
            <a:t>시장기반</a:t>
          </a:r>
          <a:endParaRPr lang="ko-KR" altLang="en-US" dirty="0"/>
        </a:p>
      </dgm:t>
    </dgm:pt>
    <dgm:pt modelId="{C176E4C5-C80F-4FB7-88C6-D7AA65B61268}" type="parTrans" cxnId="{A36EFEFB-4CF4-42E3-BC77-ADDD689FD6AB}">
      <dgm:prSet/>
      <dgm:spPr/>
      <dgm:t>
        <a:bodyPr/>
        <a:lstStyle/>
        <a:p>
          <a:pPr latinLnBrk="1"/>
          <a:endParaRPr lang="ko-KR" altLang="en-US"/>
        </a:p>
      </dgm:t>
    </dgm:pt>
    <dgm:pt modelId="{D0CE98E5-827F-4530-B2D1-878E85DB36AF}" type="sibTrans" cxnId="{A36EFEFB-4CF4-42E3-BC77-ADDD689FD6AB}">
      <dgm:prSet/>
      <dgm:spPr/>
      <dgm:t>
        <a:bodyPr/>
        <a:lstStyle/>
        <a:p>
          <a:pPr latinLnBrk="1"/>
          <a:endParaRPr lang="ko-KR" altLang="en-US"/>
        </a:p>
      </dgm:t>
    </dgm:pt>
    <dgm:pt modelId="{5E7D321C-11E3-4CD1-9346-42141A25DC0D}">
      <dgm:prSet phldrT="[텍스트]"/>
      <dgm:spPr/>
      <dgm:t>
        <a:bodyPr/>
        <a:lstStyle/>
        <a:p>
          <a:pPr latinLnBrk="1"/>
          <a:r>
            <a:rPr lang="en-US" altLang="ko-KR" dirty="0" smtClean="0"/>
            <a:t>GM NA</a:t>
          </a:r>
          <a:endParaRPr lang="ko-KR" altLang="en-US" dirty="0"/>
        </a:p>
      </dgm:t>
    </dgm:pt>
    <dgm:pt modelId="{588AC2CC-6766-47C7-A407-F9220EBB6C7D}" type="parTrans" cxnId="{ED0541D0-58EF-4EAB-B380-44D2AD6E3C6B}">
      <dgm:prSet/>
      <dgm:spPr/>
      <dgm:t>
        <a:bodyPr/>
        <a:lstStyle/>
        <a:p>
          <a:pPr latinLnBrk="1"/>
          <a:endParaRPr lang="ko-KR" altLang="en-US"/>
        </a:p>
      </dgm:t>
    </dgm:pt>
    <dgm:pt modelId="{CE11B758-CBFF-450E-928B-71585BC55F20}" type="sibTrans" cxnId="{ED0541D0-58EF-4EAB-B380-44D2AD6E3C6B}">
      <dgm:prSet/>
      <dgm:spPr/>
      <dgm:t>
        <a:bodyPr/>
        <a:lstStyle/>
        <a:p>
          <a:pPr latinLnBrk="1"/>
          <a:endParaRPr lang="ko-KR" altLang="en-US"/>
        </a:p>
      </dgm:t>
    </dgm:pt>
    <dgm:pt modelId="{B48E1D74-D667-44C6-A345-8D0E7358DB5B}">
      <dgm:prSet phldrT="[텍스트]"/>
      <dgm:spPr/>
      <dgm:t>
        <a:bodyPr/>
        <a:lstStyle/>
        <a:p>
          <a:pPr latinLnBrk="1"/>
          <a:r>
            <a:rPr lang="en-US" altLang="ko-KR" dirty="0" smtClean="0"/>
            <a:t>GM EU</a:t>
          </a:r>
          <a:endParaRPr lang="ko-KR" altLang="en-US" dirty="0"/>
        </a:p>
      </dgm:t>
    </dgm:pt>
    <dgm:pt modelId="{2E61F07E-66B4-43D1-9B6C-CB1E77FF6295}" type="parTrans" cxnId="{49110357-CDE0-42AC-AB6C-3DD21507C881}">
      <dgm:prSet/>
      <dgm:spPr/>
      <dgm:t>
        <a:bodyPr/>
        <a:lstStyle/>
        <a:p>
          <a:pPr latinLnBrk="1"/>
          <a:endParaRPr lang="ko-KR" altLang="en-US"/>
        </a:p>
      </dgm:t>
    </dgm:pt>
    <dgm:pt modelId="{B0D479C4-EC26-4594-BF6A-80D46A9170A1}" type="sibTrans" cxnId="{49110357-CDE0-42AC-AB6C-3DD21507C881}">
      <dgm:prSet/>
      <dgm:spPr/>
      <dgm:t>
        <a:bodyPr/>
        <a:lstStyle/>
        <a:p>
          <a:pPr latinLnBrk="1"/>
          <a:endParaRPr lang="ko-KR" altLang="en-US"/>
        </a:p>
      </dgm:t>
    </dgm:pt>
    <dgm:pt modelId="{9766C14B-E619-4BC9-889C-B0B7EA1C8F09}">
      <dgm:prSet phldrT="[텍스트]"/>
      <dgm:spPr/>
      <dgm:t>
        <a:bodyPr/>
        <a:lstStyle/>
        <a:p>
          <a:pPr latinLnBrk="1"/>
          <a:r>
            <a:rPr lang="ko-KR" altLang="en-US" dirty="0" smtClean="0"/>
            <a:t>브랜드 기반</a:t>
          </a:r>
          <a:endParaRPr lang="ko-KR" altLang="en-US" dirty="0"/>
        </a:p>
      </dgm:t>
    </dgm:pt>
    <dgm:pt modelId="{0F66D32D-932D-40AF-BDC0-894DE9670FD6}" type="parTrans" cxnId="{FC56A99A-C768-4E1D-8B6D-A1093E009261}">
      <dgm:prSet/>
      <dgm:spPr/>
      <dgm:t>
        <a:bodyPr/>
        <a:lstStyle/>
        <a:p>
          <a:pPr latinLnBrk="1"/>
          <a:endParaRPr lang="ko-KR" altLang="en-US"/>
        </a:p>
      </dgm:t>
    </dgm:pt>
    <dgm:pt modelId="{895D59EF-7D07-4A60-A6E3-48F37DD8775A}" type="sibTrans" cxnId="{FC56A99A-C768-4E1D-8B6D-A1093E009261}">
      <dgm:prSet/>
      <dgm:spPr/>
      <dgm:t>
        <a:bodyPr/>
        <a:lstStyle/>
        <a:p>
          <a:pPr latinLnBrk="1"/>
          <a:endParaRPr lang="ko-KR" altLang="en-US"/>
        </a:p>
      </dgm:t>
    </dgm:pt>
    <dgm:pt modelId="{20E41D43-2737-478D-B768-382ABD5E37C9}">
      <dgm:prSet phldrT="[텍스트]"/>
      <dgm:spPr/>
      <dgm:t>
        <a:bodyPr/>
        <a:lstStyle/>
        <a:p>
          <a:pPr latinLnBrk="1"/>
          <a:r>
            <a:rPr lang="en-US" altLang="ko-KR" dirty="0" smtClean="0"/>
            <a:t>Opel/Vauxhall</a:t>
          </a:r>
          <a:endParaRPr lang="ko-KR" altLang="en-US" dirty="0"/>
        </a:p>
      </dgm:t>
    </dgm:pt>
    <dgm:pt modelId="{A3229FA5-6156-4496-ACBD-1786B75AE980}" type="parTrans" cxnId="{27632008-3E78-46EC-835C-83059F2935AE}">
      <dgm:prSet/>
      <dgm:spPr/>
      <dgm:t>
        <a:bodyPr/>
        <a:lstStyle/>
        <a:p>
          <a:pPr latinLnBrk="1"/>
          <a:endParaRPr lang="ko-KR" altLang="en-US"/>
        </a:p>
      </dgm:t>
    </dgm:pt>
    <dgm:pt modelId="{77FBB925-2B9D-47AE-ADB2-547756ECD321}" type="sibTrans" cxnId="{27632008-3E78-46EC-835C-83059F2935AE}">
      <dgm:prSet/>
      <dgm:spPr/>
      <dgm:t>
        <a:bodyPr/>
        <a:lstStyle/>
        <a:p>
          <a:pPr latinLnBrk="1"/>
          <a:endParaRPr lang="ko-KR" altLang="en-US"/>
        </a:p>
      </dgm:t>
    </dgm:pt>
    <dgm:pt modelId="{4CBA2923-E59E-4607-AAE8-4AF255151F31}">
      <dgm:prSet phldrT="[텍스트]"/>
      <dgm:spPr/>
      <dgm:t>
        <a:bodyPr/>
        <a:lstStyle/>
        <a:p>
          <a:pPr latinLnBrk="1"/>
          <a:r>
            <a:rPr lang="en-US" altLang="ko-KR" dirty="0" smtClean="0"/>
            <a:t>Saab</a:t>
          </a:r>
          <a:endParaRPr lang="ko-KR" altLang="en-US" dirty="0"/>
        </a:p>
      </dgm:t>
    </dgm:pt>
    <dgm:pt modelId="{7339D54A-7279-4516-9B03-6E2A9DCBDD72}" type="parTrans" cxnId="{A7185568-B7FF-4FAA-B54F-9FAE267E4DB8}">
      <dgm:prSet/>
      <dgm:spPr/>
      <dgm:t>
        <a:bodyPr/>
        <a:lstStyle/>
        <a:p>
          <a:pPr latinLnBrk="1"/>
          <a:endParaRPr lang="ko-KR" altLang="en-US"/>
        </a:p>
      </dgm:t>
    </dgm:pt>
    <dgm:pt modelId="{404A4A05-5B9A-4FDD-8C49-C5C1D6A9EF13}" type="sibTrans" cxnId="{A7185568-B7FF-4FAA-B54F-9FAE267E4DB8}">
      <dgm:prSet/>
      <dgm:spPr/>
      <dgm:t>
        <a:bodyPr/>
        <a:lstStyle/>
        <a:p>
          <a:pPr latinLnBrk="1"/>
          <a:endParaRPr lang="ko-KR" altLang="en-US"/>
        </a:p>
      </dgm:t>
    </dgm:pt>
    <dgm:pt modelId="{AA495A89-59F7-4A05-9EE7-970F4A3847D6}">
      <dgm:prSet phldrT="[텍스트]"/>
      <dgm:spPr/>
      <dgm:t>
        <a:bodyPr/>
        <a:lstStyle/>
        <a:p>
          <a:pPr latinLnBrk="1"/>
          <a:r>
            <a:rPr lang="ko-KR" altLang="en-US" dirty="0" smtClean="0"/>
            <a:t>납품 생산</a:t>
          </a:r>
          <a:endParaRPr lang="ko-KR" altLang="en-US" dirty="0"/>
        </a:p>
      </dgm:t>
    </dgm:pt>
    <dgm:pt modelId="{8ED58F54-EE5E-4B66-B5A5-B053B2B2731A}" type="parTrans" cxnId="{DE9986D2-202E-41CB-BF49-81783AE3DA33}">
      <dgm:prSet/>
      <dgm:spPr/>
      <dgm:t>
        <a:bodyPr/>
        <a:lstStyle/>
        <a:p>
          <a:pPr latinLnBrk="1"/>
          <a:endParaRPr lang="ko-KR" altLang="en-US"/>
        </a:p>
      </dgm:t>
    </dgm:pt>
    <dgm:pt modelId="{056066F1-B26A-42E5-89B9-4BE8FD4FFED8}" type="sibTrans" cxnId="{DE9986D2-202E-41CB-BF49-81783AE3DA33}">
      <dgm:prSet/>
      <dgm:spPr/>
      <dgm:t>
        <a:bodyPr/>
        <a:lstStyle/>
        <a:p>
          <a:pPr latinLnBrk="1"/>
          <a:endParaRPr lang="ko-KR" altLang="en-US"/>
        </a:p>
      </dgm:t>
    </dgm:pt>
    <dgm:pt modelId="{B970F3A4-A958-44B8-A968-2A4A30C64013}">
      <dgm:prSet phldrT="[텍스트]"/>
      <dgm:spPr/>
      <dgm:t>
        <a:bodyPr/>
        <a:lstStyle/>
        <a:p>
          <a:pPr latinLnBrk="1"/>
          <a:r>
            <a:rPr lang="en-US" altLang="ko-KR" dirty="0" smtClean="0"/>
            <a:t>GM SA</a:t>
          </a:r>
          <a:endParaRPr lang="ko-KR" altLang="en-US" dirty="0"/>
        </a:p>
      </dgm:t>
    </dgm:pt>
    <dgm:pt modelId="{E6E465D5-6328-4334-A523-1035A9A2D663}" type="parTrans" cxnId="{24421A58-695B-413A-905E-57B713D3A408}">
      <dgm:prSet/>
      <dgm:spPr/>
      <dgm:t>
        <a:bodyPr/>
        <a:lstStyle/>
        <a:p>
          <a:pPr latinLnBrk="1"/>
          <a:endParaRPr lang="ko-KR" altLang="en-US"/>
        </a:p>
      </dgm:t>
    </dgm:pt>
    <dgm:pt modelId="{0EED4C23-DDCE-41C5-AA43-F4C62065871F}" type="sibTrans" cxnId="{24421A58-695B-413A-905E-57B713D3A408}">
      <dgm:prSet/>
      <dgm:spPr/>
      <dgm:t>
        <a:bodyPr/>
        <a:lstStyle/>
        <a:p>
          <a:pPr latinLnBrk="1"/>
          <a:endParaRPr lang="ko-KR" altLang="en-US"/>
        </a:p>
      </dgm:t>
    </dgm:pt>
    <dgm:pt modelId="{57CE4561-0BDF-41A1-922D-A71BADF38A3F}">
      <dgm:prSet phldrT="[텍스트]"/>
      <dgm:spPr/>
      <dgm:t>
        <a:bodyPr/>
        <a:lstStyle/>
        <a:p>
          <a:pPr latinLnBrk="1"/>
          <a:r>
            <a:rPr lang="en-US" altLang="ko-KR" dirty="0" smtClean="0"/>
            <a:t>GM AP</a:t>
          </a:r>
          <a:endParaRPr lang="ko-KR" altLang="en-US" dirty="0"/>
        </a:p>
      </dgm:t>
    </dgm:pt>
    <dgm:pt modelId="{9C379E20-194C-4155-8CE0-BD9886A98628}" type="parTrans" cxnId="{EB0D2A46-5BD3-4B4A-8D6C-F7CE37917EBD}">
      <dgm:prSet/>
      <dgm:spPr/>
      <dgm:t>
        <a:bodyPr/>
        <a:lstStyle/>
        <a:p>
          <a:pPr latinLnBrk="1"/>
          <a:endParaRPr lang="ko-KR" altLang="en-US"/>
        </a:p>
      </dgm:t>
    </dgm:pt>
    <dgm:pt modelId="{9FEBD226-857C-420B-B916-11C3A6E0BEF9}" type="sibTrans" cxnId="{EB0D2A46-5BD3-4B4A-8D6C-F7CE37917EBD}">
      <dgm:prSet/>
      <dgm:spPr/>
      <dgm:t>
        <a:bodyPr/>
        <a:lstStyle/>
        <a:p>
          <a:pPr latinLnBrk="1"/>
          <a:endParaRPr lang="ko-KR" altLang="en-US"/>
        </a:p>
      </dgm:t>
    </dgm:pt>
    <dgm:pt modelId="{0595F34F-FAB1-4DF3-A027-DFE4CA26FDAA}">
      <dgm:prSet phldrT="[텍스트]"/>
      <dgm:spPr/>
      <dgm:t>
        <a:bodyPr/>
        <a:lstStyle/>
        <a:p>
          <a:pPr latinLnBrk="1"/>
          <a:r>
            <a:rPr lang="en-US" altLang="ko-KR" dirty="0" smtClean="0"/>
            <a:t>GM  Shanghai</a:t>
          </a:r>
          <a:endParaRPr lang="ko-KR" altLang="en-US" dirty="0"/>
        </a:p>
      </dgm:t>
    </dgm:pt>
    <dgm:pt modelId="{DFA9EAFC-330C-4428-B0C6-78D36F281887}" type="parTrans" cxnId="{335EAFFA-823A-4A22-9A4D-2AA65F68D52D}">
      <dgm:prSet/>
      <dgm:spPr/>
      <dgm:t>
        <a:bodyPr/>
        <a:lstStyle/>
        <a:p>
          <a:pPr latinLnBrk="1"/>
          <a:endParaRPr lang="ko-KR" altLang="en-US"/>
        </a:p>
      </dgm:t>
    </dgm:pt>
    <dgm:pt modelId="{3E0E7E1B-ADF7-4F8F-9A91-336A465ABB61}" type="sibTrans" cxnId="{335EAFFA-823A-4A22-9A4D-2AA65F68D52D}">
      <dgm:prSet/>
      <dgm:spPr/>
      <dgm:t>
        <a:bodyPr/>
        <a:lstStyle/>
        <a:p>
          <a:pPr latinLnBrk="1"/>
          <a:endParaRPr lang="ko-KR" altLang="en-US"/>
        </a:p>
      </dgm:t>
    </dgm:pt>
    <dgm:pt modelId="{B7A5BA89-F2A2-418F-80A7-68325DE0E9B4}">
      <dgm:prSet phldrT="[텍스트]"/>
      <dgm:spPr/>
      <dgm:t>
        <a:bodyPr/>
        <a:lstStyle/>
        <a:p>
          <a:pPr latinLnBrk="1"/>
          <a:r>
            <a:rPr lang="en-US" altLang="ko-KR" dirty="0" smtClean="0"/>
            <a:t>GM EU </a:t>
          </a:r>
          <a:r>
            <a:rPr lang="ko-KR" altLang="en-US" dirty="0" smtClean="0"/>
            <a:t>일부</a:t>
          </a:r>
          <a:endParaRPr lang="ko-KR" altLang="en-US" dirty="0"/>
        </a:p>
      </dgm:t>
    </dgm:pt>
    <dgm:pt modelId="{620D8FD8-568D-4B8F-8C02-1AD603958796}" type="parTrans" cxnId="{51B4B663-AB57-4808-A2A9-950978E41757}">
      <dgm:prSet/>
      <dgm:spPr/>
      <dgm:t>
        <a:bodyPr/>
        <a:lstStyle/>
        <a:p>
          <a:pPr latinLnBrk="1"/>
          <a:endParaRPr lang="ko-KR" altLang="en-US"/>
        </a:p>
      </dgm:t>
    </dgm:pt>
    <dgm:pt modelId="{34311899-8518-4C23-B80B-4EC1EC1E7D85}" type="sibTrans" cxnId="{51B4B663-AB57-4808-A2A9-950978E41757}">
      <dgm:prSet/>
      <dgm:spPr/>
      <dgm:t>
        <a:bodyPr/>
        <a:lstStyle/>
        <a:p>
          <a:pPr latinLnBrk="1"/>
          <a:endParaRPr lang="ko-KR" altLang="en-US"/>
        </a:p>
      </dgm:t>
    </dgm:pt>
    <dgm:pt modelId="{EB04EF8D-AA8B-4C23-BD19-65B516CC2074}" type="pres">
      <dgm:prSet presAssocID="{9501F7BD-C55A-47AC-9918-A63B41E6C616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FA9EE59C-85CA-403B-A08C-7E3834639A48}" type="pres">
      <dgm:prSet presAssocID="{9501F7BD-C55A-47AC-9918-A63B41E6C616}" presName="cycle" presStyleCnt="0"/>
      <dgm:spPr/>
    </dgm:pt>
    <dgm:pt modelId="{9A54C05D-A9A4-4B50-82EC-BAD1D43EE493}" type="pres">
      <dgm:prSet presAssocID="{9501F7BD-C55A-47AC-9918-A63B41E6C616}" presName="centerShape" presStyleCnt="0"/>
      <dgm:spPr/>
    </dgm:pt>
    <dgm:pt modelId="{FFC2EF2E-0B29-42F1-8FF1-48AF0EF0D1FF}" type="pres">
      <dgm:prSet presAssocID="{9501F7BD-C55A-47AC-9918-A63B41E6C616}" presName="connSite" presStyleLbl="node1" presStyleIdx="0" presStyleCnt="4"/>
      <dgm:spPr/>
    </dgm:pt>
    <dgm:pt modelId="{33F31BAF-E3F6-4F3D-A4D6-C77B6B75C9DC}" type="pres">
      <dgm:prSet presAssocID="{9501F7BD-C55A-47AC-9918-A63B41E6C616}" presName="visible" presStyleLbl="nod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60FDE94-4AAC-4975-AF1B-F82B67ADF2F2}" type="pres">
      <dgm:prSet presAssocID="{C176E4C5-C80F-4FB7-88C6-D7AA65B61268}" presName="Name25" presStyleLbl="parChTrans1D1" presStyleIdx="0" presStyleCnt="3"/>
      <dgm:spPr/>
    </dgm:pt>
    <dgm:pt modelId="{47529D87-E1A7-4581-9F9C-4F3A88C16935}" type="pres">
      <dgm:prSet presAssocID="{0A27521F-09A1-438C-854A-7F528A6EF5BF}" presName="node" presStyleCnt="0"/>
      <dgm:spPr/>
    </dgm:pt>
    <dgm:pt modelId="{3017206B-1D5C-4D73-9767-09A65C2011D8}" type="pres">
      <dgm:prSet presAssocID="{0A27521F-09A1-438C-854A-7F528A6EF5BF}" presName="parentNode" presStyleLbl="node1" presStyleIdx="1" presStyleCnt="4">
        <dgm:presLayoutVars>
          <dgm:chMax val="1"/>
          <dgm:bulletEnabled val="1"/>
        </dgm:presLayoutVars>
      </dgm:prSet>
      <dgm:spPr/>
    </dgm:pt>
    <dgm:pt modelId="{D7934EE7-1EDE-4453-B4BF-C480F89AF7CA}" type="pres">
      <dgm:prSet presAssocID="{0A27521F-09A1-438C-854A-7F528A6EF5BF}" presName="child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6B11B1A-560D-4EF9-A1D7-306D13351431}" type="pres">
      <dgm:prSet presAssocID="{0F66D32D-932D-40AF-BDC0-894DE9670FD6}" presName="Name25" presStyleLbl="parChTrans1D1" presStyleIdx="1" presStyleCnt="3"/>
      <dgm:spPr/>
    </dgm:pt>
    <dgm:pt modelId="{5C6C239B-ACEB-4314-A6DA-6F5E59459A2E}" type="pres">
      <dgm:prSet presAssocID="{9766C14B-E619-4BC9-889C-B0B7EA1C8F09}" presName="node" presStyleCnt="0"/>
      <dgm:spPr/>
    </dgm:pt>
    <dgm:pt modelId="{9F442F35-3E0A-4E5D-B070-49F112399398}" type="pres">
      <dgm:prSet presAssocID="{9766C14B-E619-4BC9-889C-B0B7EA1C8F09}" presName="parentNode" presStyleLbl="node1" presStyleIdx="2" presStyleCnt="4">
        <dgm:presLayoutVars>
          <dgm:chMax val="1"/>
          <dgm:bulletEnabled val="1"/>
        </dgm:presLayoutVars>
      </dgm:prSet>
      <dgm:spPr/>
    </dgm:pt>
    <dgm:pt modelId="{73192607-8C82-4FC6-BDE4-BBFB0EAC7E6F}" type="pres">
      <dgm:prSet presAssocID="{9766C14B-E619-4BC9-889C-B0B7EA1C8F09}" presName="childNode" presStyleLbl="revTx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6CA3736-AB50-4B8A-BE53-38605A2CE163}" type="pres">
      <dgm:prSet presAssocID="{8ED58F54-EE5E-4B66-B5A5-B053B2B2731A}" presName="Name25" presStyleLbl="parChTrans1D1" presStyleIdx="2" presStyleCnt="3"/>
      <dgm:spPr/>
    </dgm:pt>
    <dgm:pt modelId="{970260AF-090D-47A0-B008-BF1AA3F8AAFF}" type="pres">
      <dgm:prSet presAssocID="{AA495A89-59F7-4A05-9EE7-970F4A3847D6}" presName="node" presStyleCnt="0"/>
      <dgm:spPr/>
    </dgm:pt>
    <dgm:pt modelId="{C195CF93-8638-4897-A2EC-F0021614D46D}" type="pres">
      <dgm:prSet presAssocID="{AA495A89-59F7-4A05-9EE7-970F4A3847D6}" presName="parentNode" presStyleLbl="node1" presStyleIdx="3" presStyleCnt="4">
        <dgm:presLayoutVars>
          <dgm:chMax val="1"/>
          <dgm:bulletEnabled val="1"/>
        </dgm:presLayoutVars>
      </dgm:prSet>
      <dgm:spPr/>
    </dgm:pt>
    <dgm:pt modelId="{A14C7BC5-695B-4FC2-86A4-A580B629F663}" type="pres">
      <dgm:prSet presAssocID="{AA495A89-59F7-4A05-9EE7-970F4A3847D6}" presName="child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FC56A99A-C768-4E1D-8B6D-A1093E009261}" srcId="{9501F7BD-C55A-47AC-9918-A63B41E6C616}" destId="{9766C14B-E619-4BC9-889C-B0B7EA1C8F09}" srcOrd="1" destOrd="0" parTransId="{0F66D32D-932D-40AF-BDC0-894DE9670FD6}" sibTransId="{895D59EF-7D07-4A60-A6E3-48F37DD8775A}"/>
    <dgm:cxn modelId="{C4C4EB33-BE23-44E8-8381-A4BB715514AD}" type="presOf" srcId="{57CE4561-0BDF-41A1-922D-A71BADF38A3F}" destId="{A14C7BC5-695B-4FC2-86A4-A580B629F663}" srcOrd="0" destOrd="1" presId="urn:microsoft.com/office/officeart/2005/8/layout/radial2"/>
    <dgm:cxn modelId="{CE5210EF-C095-42E7-86AF-F56B26563DC1}" type="presOf" srcId="{B970F3A4-A958-44B8-A968-2A4A30C64013}" destId="{A14C7BC5-695B-4FC2-86A4-A580B629F663}" srcOrd="0" destOrd="0" presId="urn:microsoft.com/office/officeart/2005/8/layout/radial2"/>
    <dgm:cxn modelId="{1E5BE3D4-B980-403E-BB8D-7A2676091106}" type="presOf" srcId="{0595F34F-FAB1-4DF3-A027-DFE4CA26FDAA}" destId="{D7934EE7-1EDE-4453-B4BF-C480F89AF7CA}" srcOrd="0" destOrd="2" presId="urn:microsoft.com/office/officeart/2005/8/layout/radial2"/>
    <dgm:cxn modelId="{A85E048D-4FFC-46B1-BF2A-5D3DCFA337BE}" type="presOf" srcId="{5E7D321C-11E3-4CD1-9346-42141A25DC0D}" destId="{D7934EE7-1EDE-4453-B4BF-C480F89AF7CA}" srcOrd="0" destOrd="0" presId="urn:microsoft.com/office/officeart/2005/8/layout/radial2"/>
    <dgm:cxn modelId="{215C1806-A76C-452B-B8CE-FD895F0B9D24}" type="presOf" srcId="{C176E4C5-C80F-4FB7-88C6-D7AA65B61268}" destId="{760FDE94-4AAC-4975-AF1B-F82B67ADF2F2}" srcOrd="0" destOrd="0" presId="urn:microsoft.com/office/officeart/2005/8/layout/radial2"/>
    <dgm:cxn modelId="{D6006CDF-A783-4FE6-9A47-15DB9FE8B92D}" type="presOf" srcId="{B7A5BA89-F2A2-418F-80A7-68325DE0E9B4}" destId="{A14C7BC5-695B-4FC2-86A4-A580B629F663}" srcOrd="0" destOrd="2" presId="urn:microsoft.com/office/officeart/2005/8/layout/radial2"/>
    <dgm:cxn modelId="{EB0D2A46-5BD3-4B4A-8D6C-F7CE37917EBD}" srcId="{AA495A89-59F7-4A05-9EE7-970F4A3847D6}" destId="{57CE4561-0BDF-41A1-922D-A71BADF38A3F}" srcOrd="1" destOrd="0" parTransId="{9C379E20-194C-4155-8CE0-BD9886A98628}" sibTransId="{9FEBD226-857C-420B-B916-11C3A6E0BEF9}"/>
    <dgm:cxn modelId="{3415ACCC-AE32-4EAA-B6E4-CE0AEA01814E}" type="presOf" srcId="{4CBA2923-E59E-4607-AAE8-4AF255151F31}" destId="{73192607-8C82-4FC6-BDE4-BBFB0EAC7E6F}" srcOrd="0" destOrd="1" presId="urn:microsoft.com/office/officeart/2005/8/layout/radial2"/>
    <dgm:cxn modelId="{51B4B663-AB57-4808-A2A9-950978E41757}" srcId="{AA495A89-59F7-4A05-9EE7-970F4A3847D6}" destId="{B7A5BA89-F2A2-418F-80A7-68325DE0E9B4}" srcOrd="2" destOrd="0" parTransId="{620D8FD8-568D-4B8F-8C02-1AD603958796}" sibTransId="{34311899-8518-4C23-B80B-4EC1EC1E7D85}"/>
    <dgm:cxn modelId="{D429E481-5F3A-48B0-BB25-9D3C9B90D478}" type="presOf" srcId="{9766C14B-E619-4BC9-889C-B0B7EA1C8F09}" destId="{9F442F35-3E0A-4E5D-B070-49F112399398}" srcOrd="0" destOrd="0" presId="urn:microsoft.com/office/officeart/2005/8/layout/radial2"/>
    <dgm:cxn modelId="{58CE52EA-6337-483B-BF99-94EBB4C67D0C}" type="presOf" srcId="{AA495A89-59F7-4A05-9EE7-970F4A3847D6}" destId="{C195CF93-8638-4897-A2EC-F0021614D46D}" srcOrd="0" destOrd="0" presId="urn:microsoft.com/office/officeart/2005/8/layout/radial2"/>
    <dgm:cxn modelId="{24421A58-695B-413A-905E-57B713D3A408}" srcId="{AA495A89-59F7-4A05-9EE7-970F4A3847D6}" destId="{B970F3A4-A958-44B8-A968-2A4A30C64013}" srcOrd="0" destOrd="0" parTransId="{E6E465D5-6328-4334-A523-1035A9A2D663}" sibTransId="{0EED4C23-DDCE-41C5-AA43-F4C62065871F}"/>
    <dgm:cxn modelId="{53F68FD7-3DB4-4D47-B4D8-767D9C741EAE}" type="presOf" srcId="{8ED58F54-EE5E-4B66-B5A5-B053B2B2731A}" destId="{46CA3736-AB50-4B8A-BE53-38605A2CE163}" srcOrd="0" destOrd="0" presId="urn:microsoft.com/office/officeart/2005/8/layout/radial2"/>
    <dgm:cxn modelId="{69AD0D12-FD2C-44E8-90CC-B6170BC379FF}" type="presOf" srcId="{20E41D43-2737-478D-B768-382ABD5E37C9}" destId="{73192607-8C82-4FC6-BDE4-BBFB0EAC7E6F}" srcOrd="0" destOrd="0" presId="urn:microsoft.com/office/officeart/2005/8/layout/radial2"/>
    <dgm:cxn modelId="{DE9986D2-202E-41CB-BF49-81783AE3DA33}" srcId="{9501F7BD-C55A-47AC-9918-A63B41E6C616}" destId="{AA495A89-59F7-4A05-9EE7-970F4A3847D6}" srcOrd="2" destOrd="0" parTransId="{8ED58F54-EE5E-4B66-B5A5-B053B2B2731A}" sibTransId="{056066F1-B26A-42E5-89B9-4BE8FD4FFED8}"/>
    <dgm:cxn modelId="{ED0541D0-58EF-4EAB-B380-44D2AD6E3C6B}" srcId="{0A27521F-09A1-438C-854A-7F528A6EF5BF}" destId="{5E7D321C-11E3-4CD1-9346-42141A25DC0D}" srcOrd="0" destOrd="0" parTransId="{588AC2CC-6766-47C7-A407-F9220EBB6C7D}" sibTransId="{CE11B758-CBFF-450E-928B-71585BC55F20}"/>
    <dgm:cxn modelId="{A7A9A032-3417-49B3-AF9F-D0460AF49FFD}" type="presOf" srcId="{0A27521F-09A1-438C-854A-7F528A6EF5BF}" destId="{3017206B-1D5C-4D73-9767-09A65C2011D8}" srcOrd="0" destOrd="0" presId="urn:microsoft.com/office/officeart/2005/8/layout/radial2"/>
    <dgm:cxn modelId="{390C4AD0-606C-4B82-9957-1331F93D4D1B}" type="presOf" srcId="{B48E1D74-D667-44C6-A345-8D0E7358DB5B}" destId="{D7934EE7-1EDE-4453-B4BF-C480F89AF7CA}" srcOrd="0" destOrd="1" presId="urn:microsoft.com/office/officeart/2005/8/layout/radial2"/>
    <dgm:cxn modelId="{27632008-3E78-46EC-835C-83059F2935AE}" srcId="{9766C14B-E619-4BC9-889C-B0B7EA1C8F09}" destId="{20E41D43-2737-478D-B768-382ABD5E37C9}" srcOrd="0" destOrd="0" parTransId="{A3229FA5-6156-4496-ACBD-1786B75AE980}" sibTransId="{77FBB925-2B9D-47AE-ADB2-547756ECD321}"/>
    <dgm:cxn modelId="{1232631A-F7AD-48F3-93CF-967E401F70FC}" type="presOf" srcId="{0F66D32D-932D-40AF-BDC0-894DE9670FD6}" destId="{E6B11B1A-560D-4EF9-A1D7-306D13351431}" srcOrd="0" destOrd="0" presId="urn:microsoft.com/office/officeart/2005/8/layout/radial2"/>
    <dgm:cxn modelId="{49110357-CDE0-42AC-AB6C-3DD21507C881}" srcId="{0A27521F-09A1-438C-854A-7F528A6EF5BF}" destId="{B48E1D74-D667-44C6-A345-8D0E7358DB5B}" srcOrd="1" destOrd="0" parTransId="{2E61F07E-66B4-43D1-9B6C-CB1E77FF6295}" sibTransId="{B0D479C4-EC26-4594-BF6A-80D46A9170A1}"/>
    <dgm:cxn modelId="{048EE276-BD83-4263-B4A2-AAF4D9AF2469}" type="presOf" srcId="{9501F7BD-C55A-47AC-9918-A63B41E6C616}" destId="{EB04EF8D-AA8B-4C23-BD19-65B516CC2074}" srcOrd="0" destOrd="0" presId="urn:microsoft.com/office/officeart/2005/8/layout/radial2"/>
    <dgm:cxn modelId="{335EAFFA-823A-4A22-9A4D-2AA65F68D52D}" srcId="{0A27521F-09A1-438C-854A-7F528A6EF5BF}" destId="{0595F34F-FAB1-4DF3-A027-DFE4CA26FDAA}" srcOrd="2" destOrd="0" parTransId="{DFA9EAFC-330C-4428-B0C6-78D36F281887}" sibTransId="{3E0E7E1B-ADF7-4F8F-9A91-336A465ABB61}"/>
    <dgm:cxn modelId="{A7185568-B7FF-4FAA-B54F-9FAE267E4DB8}" srcId="{9766C14B-E619-4BC9-889C-B0B7EA1C8F09}" destId="{4CBA2923-E59E-4607-AAE8-4AF255151F31}" srcOrd="1" destOrd="0" parTransId="{7339D54A-7279-4516-9B03-6E2A9DCBDD72}" sibTransId="{404A4A05-5B9A-4FDD-8C49-C5C1D6A9EF13}"/>
    <dgm:cxn modelId="{A36EFEFB-4CF4-42E3-BC77-ADDD689FD6AB}" srcId="{9501F7BD-C55A-47AC-9918-A63B41E6C616}" destId="{0A27521F-09A1-438C-854A-7F528A6EF5BF}" srcOrd="0" destOrd="0" parTransId="{C176E4C5-C80F-4FB7-88C6-D7AA65B61268}" sibTransId="{D0CE98E5-827F-4530-B2D1-878E85DB36AF}"/>
    <dgm:cxn modelId="{C7D4DB0F-F8C3-40FA-A1CF-5B2306F1D686}" type="presParOf" srcId="{EB04EF8D-AA8B-4C23-BD19-65B516CC2074}" destId="{FA9EE59C-85CA-403B-A08C-7E3834639A48}" srcOrd="0" destOrd="0" presId="urn:microsoft.com/office/officeart/2005/8/layout/radial2"/>
    <dgm:cxn modelId="{1FF8D451-39A0-4328-8AE0-0718BAA5B147}" type="presParOf" srcId="{FA9EE59C-85CA-403B-A08C-7E3834639A48}" destId="{9A54C05D-A9A4-4B50-82EC-BAD1D43EE493}" srcOrd="0" destOrd="0" presId="urn:microsoft.com/office/officeart/2005/8/layout/radial2"/>
    <dgm:cxn modelId="{B8F6DF52-D5E6-4ACF-85B2-976C60F20C51}" type="presParOf" srcId="{9A54C05D-A9A4-4B50-82EC-BAD1D43EE493}" destId="{FFC2EF2E-0B29-42F1-8FF1-48AF0EF0D1FF}" srcOrd="0" destOrd="0" presId="urn:microsoft.com/office/officeart/2005/8/layout/radial2"/>
    <dgm:cxn modelId="{4811B7ED-7472-41CB-ABCD-4C9902D9A9CE}" type="presParOf" srcId="{9A54C05D-A9A4-4B50-82EC-BAD1D43EE493}" destId="{33F31BAF-E3F6-4F3D-A4D6-C77B6B75C9DC}" srcOrd="1" destOrd="0" presId="urn:microsoft.com/office/officeart/2005/8/layout/radial2"/>
    <dgm:cxn modelId="{2BA37AFD-8BF1-4D79-BFA4-FBAAA4B0860F}" type="presParOf" srcId="{FA9EE59C-85CA-403B-A08C-7E3834639A48}" destId="{760FDE94-4AAC-4975-AF1B-F82B67ADF2F2}" srcOrd="1" destOrd="0" presId="urn:microsoft.com/office/officeart/2005/8/layout/radial2"/>
    <dgm:cxn modelId="{861F7FD0-97CB-40C1-B1A6-B21E67765B82}" type="presParOf" srcId="{FA9EE59C-85CA-403B-A08C-7E3834639A48}" destId="{47529D87-E1A7-4581-9F9C-4F3A88C16935}" srcOrd="2" destOrd="0" presId="urn:microsoft.com/office/officeart/2005/8/layout/radial2"/>
    <dgm:cxn modelId="{A7FA5FCB-E9BB-45A0-AE58-B72F794E4928}" type="presParOf" srcId="{47529D87-E1A7-4581-9F9C-4F3A88C16935}" destId="{3017206B-1D5C-4D73-9767-09A65C2011D8}" srcOrd="0" destOrd="0" presId="urn:microsoft.com/office/officeart/2005/8/layout/radial2"/>
    <dgm:cxn modelId="{C4CCA3FC-737F-4195-9274-A14F77263CF4}" type="presParOf" srcId="{47529D87-E1A7-4581-9F9C-4F3A88C16935}" destId="{D7934EE7-1EDE-4453-B4BF-C480F89AF7CA}" srcOrd="1" destOrd="0" presId="urn:microsoft.com/office/officeart/2005/8/layout/radial2"/>
    <dgm:cxn modelId="{5147D2F8-F89A-4C81-952C-67EC59D93A67}" type="presParOf" srcId="{FA9EE59C-85CA-403B-A08C-7E3834639A48}" destId="{E6B11B1A-560D-4EF9-A1D7-306D13351431}" srcOrd="3" destOrd="0" presId="urn:microsoft.com/office/officeart/2005/8/layout/radial2"/>
    <dgm:cxn modelId="{E8685A3A-5F54-4806-B63C-908ED0BA0A3A}" type="presParOf" srcId="{FA9EE59C-85CA-403B-A08C-7E3834639A48}" destId="{5C6C239B-ACEB-4314-A6DA-6F5E59459A2E}" srcOrd="4" destOrd="0" presId="urn:microsoft.com/office/officeart/2005/8/layout/radial2"/>
    <dgm:cxn modelId="{9C2443AE-9262-4239-9CB3-BD99E8AB4FAD}" type="presParOf" srcId="{5C6C239B-ACEB-4314-A6DA-6F5E59459A2E}" destId="{9F442F35-3E0A-4E5D-B070-49F112399398}" srcOrd="0" destOrd="0" presId="urn:microsoft.com/office/officeart/2005/8/layout/radial2"/>
    <dgm:cxn modelId="{A86604F7-1BC2-45B2-A761-02F02A2EFADB}" type="presParOf" srcId="{5C6C239B-ACEB-4314-A6DA-6F5E59459A2E}" destId="{73192607-8C82-4FC6-BDE4-BBFB0EAC7E6F}" srcOrd="1" destOrd="0" presId="urn:microsoft.com/office/officeart/2005/8/layout/radial2"/>
    <dgm:cxn modelId="{C10AB1B6-1248-4116-93DC-AAB6ED692AC1}" type="presParOf" srcId="{FA9EE59C-85CA-403B-A08C-7E3834639A48}" destId="{46CA3736-AB50-4B8A-BE53-38605A2CE163}" srcOrd="5" destOrd="0" presId="urn:microsoft.com/office/officeart/2005/8/layout/radial2"/>
    <dgm:cxn modelId="{7D1D8261-09EF-417E-BEDD-DCE9FAFCBEEE}" type="presParOf" srcId="{FA9EE59C-85CA-403B-A08C-7E3834639A48}" destId="{970260AF-090D-47A0-B008-BF1AA3F8AAFF}" srcOrd="6" destOrd="0" presId="urn:microsoft.com/office/officeart/2005/8/layout/radial2"/>
    <dgm:cxn modelId="{DC325033-8DDD-42B3-B218-F27084DB1822}" type="presParOf" srcId="{970260AF-090D-47A0-B008-BF1AA3F8AAFF}" destId="{C195CF93-8638-4897-A2EC-F0021614D46D}" srcOrd="0" destOrd="0" presId="urn:microsoft.com/office/officeart/2005/8/layout/radial2"/>
    <dgm:cxn modelId="{0D375B50-EB6C-44CC-BCA0-93B9CBDCCC6E}" type="presParOf" srcId="{970260AF-090D-47A0-B008-BF1AA3F8AAFF}" destId="{A14C7BC5-695B-4FC2-86A4-A580B629F663}" srcOrd="1" destOrd="0" presId="urn:microsoft.com/office/officeart/2005/8/layout/radial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  <a:prstGeom prst="rect">
            <a:avLst/>
          </a:prstGeom>
        </p:spPr>
        <p:txBody>
          <a:bodyPr/>
          <a:lstStyle/>
          <a:p>
            <a:fld id="{8B38EC90-85E4-4D83-96C4-06BFF8AC5B62}" type="datetimeFigureOut">
              <a:rPr lang="ko-KR" altLang="en-US" smtClean="0"/>
              <a:t>2009-05-30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직사각형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선 연결선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직선 연결선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직사각형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타원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타원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타원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AB4C514-F161-46DA-957C-C2BEC0DE0BB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7467600" cy="1143000"/>
          </a:xfrm>
        </p:spPr>
        <p:txBody>
          <a:bodyPr/>
          <a:lstStyle/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4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rtlCol="0"/>
          <a:lstStyle/>
          <a:p>
            <a:fld id="{8B38EC90-85E4-4D83-96C4-06BFF8AC5B62}" type="datetimeFigureOut">
              <a:rPr lang="ko-KR" altLang="en-US" smtClean="0"/>
              <a:t>2009-05-30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AB4C514-F161-46DA-957C-C2BEC0DE0BB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6"/>
          </p:nvPr>
        </p:nvSpPr>
        <p:spPr>
          <a:xfrm>
            <a:off x="5643570" y="0"/>
            <a:ext cx="3200400" cy="365760"/>
          </a:xfrm>
          <a:prstGeom prst="rect">
            <a:avLst/>
          </a:prstGeom>
        </p:spPr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  <a:prstGeom prst="rect">
            <a:avLst/>
          </a:prstGeom>
        </p:spPr>
        <p:txBody>
          <a:bodyPr/>
          <a:lstStyle/>
          <a:p>
            <a:fld id="{8B38EC90-85E4-4D83-96C4-06BFF8AC5B62}" type="datetimeFigureOut">
              <a:rPr lang="ko-KR" altLang="en-US" smtClean="0"/>
              <a:t>2009-05-30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직선 연결선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직선 연결선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사각형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타원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타원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타원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직선 연결선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AB4C514-F161-46DA-957C-C2BEC0DE0BB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/>
          <a:lstStyle/>
          <a:p>
            <a:fld id="{8B38EC90-85E4-4D83-96C4-06BFF8AC5B62}" type="datetimeFigureOut">
              <a:rPr lang="ko-KR" altLang="en-US" smtClean="0"/>
              <a:t>2009-05-30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5643570" y="0"/>
            <a:ext cx="3200400" cy="36576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4C514-F161-46DA-957C-C2BEC0DE0BB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/>
          <a:lstStyle/>
          <a:p>
            <a:fld id="{8B38EC90-85E4-4D83-96C4-06BFF8AC5B62}" type="datetimeFigureOut">
              <a:rPr lang="ko-KR" altLang="en-US" smtClean="0"/>
              <a:t>2009-05-30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5643570" y="0"/>
            <a:ext cx="3200400" cy="36576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4C514-F161-46DA-957C-C2BEC0DE0BB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rtlCol="0"/>
          <a:lstStyle/>
          <a:p>
            <a:fld id="{8B38EC90-85E4-4D83-96C4-06BFF8AC5B62}" type="datetimeFigureOut">
              <a:rPr lang="ko-KR" altLang="en-US" smtClean="0"/>
              <a:t>2009-05-30</a:t>
            </a:fld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AB4C514-F161-46DA-957C-C2BEC0DE0BB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2"/>
          </p:nvPr>
        </p:nvSpPr>
        <p:spPr>
          <a:xfrm>
            <a:off x="5643570" y="0"/>
            <a:ext cx="3200400" cy="365760"/>
          </a:xfrm>
          <a:prstGeom prst="rect">
            <a:avLst/>
          </a:prstGeom>
        </p:spPr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/>
          <a:lstStyle/>
          <a:p>
            <a:fld id="{8B38EC90-85E4-4D83-96C4-06BFF8AC5B62}" type="datetimeFigureOut">
              <a:rPr lang="ko-KR" altLang="en-US" smtClean="0"/>
              <a:t>2009-05-30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5643570" y="0"/>
            <a:ext cx="3200400" cy="36576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4C514-F161-46DA-957C-C2BEC0DE0BB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내용 개체 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1" name="날짜 개체 틀 20"/>
          <p:cNvSpPr>
            <a:spLocks noGrp="1"/>
          </p:cNvSpPr>
          <p:nvPr>
            <p:ph type="dt" sz="half" idx="14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rtlCol="0"/>
          <a:lstStyle/>
          <a:p>
            <a:fld id="{8B38EC90-85E4-4D83-96C4-06BFF8AC5B62}" type="datetimeFigureOut">
              <a:rPr lang="ko-KR" altLang="en-US" smtClean="0"/>
              <a:t>2009-05-30</a:t>
            </a:fld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AB4C514-F161-46DA-957C-C2BEC0DE0BB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3" name="바닥글 개체 틀 22"/>
          <p:cNvSpPr>
            <a:spLocks noGrp="1"/>
          </p:cNvSpPr>
          <p:nvPr>
            <p:ph type="ftr" sz="quarter" idx="16"/>
          </p:nvPr>
        </p:nvSpPr>
        <p:spPr>
          <a:xfrm>
            <a:off x="5643570" y="0"/>
            <a:ext cx="3200400" cy="365760"/>
          </a:xfrm>
          <a:prstGeom prst="rect">
            <a:avLst/>
          </a:prstGeom>
        </p:spPr>
        <p:txBody>
          <a:bodyPr rtlCol="0"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직선 연결선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날짜 개체 틀 16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rtlCol="0"/>
          <a:lstStyle/>
          <a:p>
            <a:fld id="{8B38EC90-85E4-4D83-96C4-06BFF8AC5B62}" type="datetimeFigureOut">
              <a:rPr lang="ko-KR" altLang="en-US" smtClean="0"/>
              <a:t>2009-05-30</a:t>
            </a:fld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AB4C514-F161-46DA-957C-C2BEC0DE0BB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2"/>
          </p:nvPr>
        </p:nvSpPr>
        <p:spPr>
          <a:xfrm>
            <a:off x="5643570" y="0"/>
            <a:ext cx="3200400" cy="365760"/>
          </a:xfrm>
          <a:prstGeom prst="rect">
            <a:avLst/>
          </a:prstGeom>
        </p:spPr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/>
          <a:lstStyle/>
          <a:p>
            <a:fld id="{8B38EC90-85E4-4D83-96C4-06BFF8AC5B62}" type="datetimeFigureOut">
              <a:rPr lang="ko-KR" altLang="en-US" smtClean="0"/>
              <a:t>2009-05-30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5643570" y="0"/>
            <a:ext cx="3200400" cy="36576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4C514-F161-46DA-957C-C2BEC0DE0BB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/>
          <a:lstStyle/>
          <a:p>
            <a:fld id="{8B38EC90-85E4-4D83-96C4-06BFF8AC5B62}" type="datetimeFigureOut">
              <a:rPr lang="ko-KR" altLang="en-US" smtClean="0"/>
              <a:t>2009-05-30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5643570" y="0"/>
            <a:ext cx="3200400" cy="36576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4C514-F161-46DA-957C-C2BEC0DE0BB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dirty="0" smtClean="0"/>
              <a:t>   마스터 제목 스타일 편집</a:t>
            </a:r>
            <a:endParaRPr kumimoji="0" lang="en-US" dirty="0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dirty="0" smtClean="0"/>
              <a:t>둘째 수준</a:t>
            </a:r>
          </a:p>
          <a:p>
            <a:pPr lvl="2" eaLnBrk="1" latinLnBrk="0" hangingPunct="1"/>
            <a:r>
              <a:rPr kumimoji="0" lang="ko-KR" altLang="en-US" dirty="0" smtClean="0"/>
              <a:t>셋째 수준</a:t>
            </a:r>
          </a:p>
          <a:p>
            <a:pPr lvl="3" eaLnBrk="1" latinLnBrk="0" hangingPunct="1"/>
            <a:r>
              <a:rPr kumimoji="0" lang="ko-KR" altLang="en-US" dirty="0" smtClean="0"/>
              <a:t>넷째 수준</a:t>
            </a:r>
          </a:p>
          <a:p>
            <a:pPr lvl="4" eaLnBrk="1" latinLnBrk="0" hangingPunct="1"/>
            <a:r>
              <a:rPr kumimoji="0"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AB4C514-F161-46DA-957C-C2BEC0DE0BB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직사각형 14"/>
          <p:cNvSpPr/>
          <p:nvPr userDrawn="1"/>
        </p:nvSpPr>
        <p:spPr>
          <a:xfrm>
            <a:off x="500034" y="571480"/>
            <a:ext cx="142876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 userDrawn="1"/>
        </p:nvSpPr>
        <p:spPr>
          <a:xfrm>
            <a:off x="5143504" y="0"/>
            <a:ext cx="3571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0" dirty="0" smtClean="0">
                <a:latin typeface="다음_SemiBold" pitchFamily="2" charset="-127"/>
                <a:ea typeface="다음_SemiBold" pitchFamily="2" charset="-127"/>
              </a:rPr>
              <a:t>사회진보연대 부설 노동자운동연구소</a:t>
            </a:r>
            <a:r>
              <a:rPr lang="en-US" altLang="ko-KR" sz="1400" b="0" dirty="0" smtClean="0">
                <a:latin typeface="다음_SemiBold" pitchFamily="2" charset="-127"/>
                <a:ea typeface="다음_SemiBold" pitchFamily="2" charset="-127"/>
              </a:rPr>
              <a:t>(</a:t>
            </a:r>
            <a:r>
              <a:rPr lang="ko-KR" altLang="en-US" sz="1400" b="0" dirty="0" smtClean="0">
                <a:latin typeface="다음_SemiBold" pitchFamily="2" charset="-127"/>
                <a:ea typeface="다음_SemiBold" pitchFamily="2" charset="-127"/>
              </a:rPr>
              <a:t>준</a:t>
            </a:r>
            <a:r>
              <a:rPr lang="en-US" altLang="ko-KR" sz="1400" b="0" dirty="0" smtClean="0">
                <a:latin typeface="다음_SemiBold" pitchFamily="2" charset="-127"/>
                <a:ea typeface="다음_SemiBold" pitchFamily="2" charset="-127"/>
              </a:rPr>
              <a:t>)</a:t>
            </a:r>
            <a:endParaRPr lang="ko-KR" altLang="en-US" sz="1400" b="0" dirty="0">
              <a:latin typeface="다음_SemiBold" pitchFamily="2" charset="-127"/>
              <a:ea typeface="다음_SemiBold" pitchFamily="2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2400" b="0" kern="1200" cap="small" baseline="0">
          <a:solidFill>
            <a:schemeClr val="tx2"/>
          </a:solidFill>
          <a:latin typeface="다음_SemiBold" pitchFamily="2" charset="-127"/>
          <a:ea typeface="다음_SemiBold" pitchFamily="2" charset="-127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나눔고딕 Bold" pitchFamily="50" charset="-127"/>
          <a:ea typeface="나눔고딕 Bold" pitchFamily="50" charset="-127"/>
          <a:cs typeface="+mn-cs"/>
        </a:defRPr>
      </a:lvl1pPr>
      <a:lvl2pPr marL="640080" indent="-27432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나눔고딕 Bold" pitchFamily="50" charset="-127"/>
          <a:ea typeface="나눔고딕 Bold" pitchFamily="50" charset="-127"/>
          <a:cs typeface="+mn-cs"/>
        </a:defRPr>
      </a:lvl2pPr>
      <a:lvl3pPr marL="91440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나눔고딕 Bold" pitchFamily="50" charset="-127"/>
          <a:ea typeface="나눔고딕 Bold" pitchFamily="50" charset="-127"/>
          <a:cs typeface="+mn-cs"/>
        </a:defRPr>
      </a:lvl3pPr>
      <a:lvl4pPr marL="118872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나눔명조 Bold" pitchFamily="18" charset="-127"/>
          <a:ea typeface="나눔명조 Bold" pitchFamily="18" charset="-127"/>
          <a:cs typeface="+mn-cs"/>
        </a:defRPr>
      </a:lvl4pPr>
      <a:lvl5pPr marL="1463040" indent="-182880" algn="l" rtl="0" eaLnBrk="1" latinLnBrk="1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나눔명조 Bold" pitchFamily="18" charset="-127"/>
          <a:ea typeface="나눔명조 Bold" pitchFamily="18" charset="-127"/>
          <a:cs typeface="+mn-cs"/>
        </a:defRPr>
      </a:lvl5pPr>
      <a:lvl6pPr marL="1737360" indent="-182880" algn="l" rtl="0" eaLnBrk="1" latinLnBrk="1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1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jwhan77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428728" y="-71462"/>
            <a:ext cx="7429520" cy="1894362"/>
          </a:xfrm>
        </p:spPr>
        <p:txBody>
          <a:bodyPr>
            <a:normAutofit/>
          </a:bodyPr>
          <a:lstStyle/>
          <a:p>
            <a:r>
              <a:rPr lang="en-US" altLang="ko-KR" sz="3600" dirty="0" smtClean="0">
                <a:latin typeface="다음_SemiBold" pitchFamily="2" charset="-127"/>
                <a:ea typeface="다음_SemiBold" pitchFamily="2" charset="-127"/>
              </a:rPr>
              <a:t>GM</a:t>
            </a:r>
            <a:r>
              <a:rPr lang="ko-KR" altLang="en-US" sz="3600" dirty="0" smtClean="0">
                <a:latin typeface="다음_SemiBold" pitchFamily="2" charset="-127"/>
                <a:ea typeface="다음_SemiBold" pitchFamily="2" charset="-127"/>
              </a:rPr>
              <a:t>대우 구조조정 전망과 대응 전략</a:t>
            </a:r>
            <a:endParaRPr lang="ko-KR" altLang="en-US" sz="3600" dirty="0"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785918" y="1928802"/>
            <a:ext cx="6172200" cy="1371600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latin typeface="나눔명조 Bold" pitchFamily="18" charset="-127"/>
                <a:ea typeface="나눔명조 Bold" pitchFamily="18" charset="-127"/>
              </a:rPr>
              <a:t>사회진보연대 부설 노동자운동연구소</a:t>
            </a:r>
            <a:r>
              <a:rPr lang="en-US" altLang="ko-KR" dirty="0" smtClean="0">
                <a:latin typeface="나눔명조 Bold" pitchFamily="18" charset="-127"/>
                <a:ea typeface="나눔명조 Bold" pitchFamily="18" charset="-127"/>
              </a:rPr>
              <a:t>(</a:t>
            </a:r>
            <a:r>
              <a:rPr lang="ko-KR" altLang="en-US" dirty="0" smtClean="0">
                <a:latin typeface="나눔명조 Bold" pitchFamily="18" charset="-127"/>
                <a:ea typeface="나눔명조 Bold" pitchFamily="18" charset="-127"/>
              </a:rPr>
              <a:t>준</a:t>
            </a:r>
            <a:r>
              <a:rPr lang="en-US" altLang="ko-KR" dirty="0" smtClean="0">
                <a:latin typeface="나눔명조 Bold" pitchFamily="18" charset="-127"/>
                <a:ea typeface="나눔명조 Bold" pitchFamily="18" charset="-127"/>
              </a:rPr>
              <a:t>)</a:t>
            </a:r>
          </a:p>
          <a:p>
            <a:r>
              <a:rPr lang="ko-KR" altLang="en-US" dirty="0" smtClean="0">
                <a:latin typeface="나눔명조 Bold" pitchFamily="18" charset="-127"/>
                <a:ea typeface="나눔명조 Bold" pitchFamily="18" charset="-127"/>
              </a:rPr>
              <a:t>한지원 </a:t>
            </a:r>
            <a:r>
              <a:rPr lang="en-US" altLang="ko-KR" dirty="0" smtClean="0"/>
              <a:t>(</a:t>
            </a:r>
            <a:r>
              <a:rPr lang="en-US" altLang="ko-KR" dirty="0" smtClean="0">
                <a:hlinkClick r:id="rId2"/>
              </a:rPr>
              <a:t>jwhan77@gmail.com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</a:t>
            </a:r>
            <a:endParaRPr lang="en-US" altLang="ko-KR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1300" y="3071810"/>
            <a:ext cx="6362700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6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일</a:t>
            </a:r>
            <a:r>
              <a:rPr lang="en-US" altLang="ko-KR" dirty="0" smtClean="0"/>
              <a:t>, </a:t>
            </a:r>
            <a:br>
              <a:rPr lang="en-US" altLang="ko-KR" dirty="0" smtClean="0"/>
            </a:br>
            <a:r>
              <a:rPr lang="en-US" altLang="ko-KR" dirty="0" smtClean="0"/>
              <a:t>GM </a:t>
            </a:r>
            <a:r>
              <a:rPr lang="ko-KR" altLang="en-US" dirty="0" smtClean="0"/>
              <a:t>파산 보호신청 현황과 쟁점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en-US" altLang="ko-KR" dirty="0" smtClean="0"/>
              <a:t>GM </a:t>
            </a:r>
            <a:r>
              <a:rPr lang="ko-KR" altLang="en-US" dirty="0" smtClean="0"/>
              <a:t>채권자와의 협상 결렬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채권단은 </a:t>
            </a:r>
            <a:r>
              <a:rPr lang="en-US" altLang="ko-KR" dirty="0" smtClean="0"/>
              <a:t>270</a:t>
            </a:r>
            <a:r>
              <a:rPr lang="ko-KR" altLang="en-US" dirty="0" smtClean="0"/>
              <a:t>억 불 규모의 채권</a:t>
            </a:r>
            <a:r>
              <a:rPr lang="en-US" altLang="ko-KR" dirty="0" smtClean="0"/>
              <a:t>(unsecured debt)</a:t>
            </a:r>
            <a:r>
              <a:rPr lang="ko-KR" altLang="en-US" dirty="0" smtClean="0"/>
              <a:t>의 주식 전환 비율에 대해 </a:t>
            </a:r>
            <a:r>
              <a:rPr lang="en-US" altLang="ko-KR" dirty="0" smtClean="0"/>
              <a:t>49%</a:t>
            </a:r>
            <a:r>
              <a:rPr lang="ko-KR" altLang="en-US" dirty="0" smtClean="0"/>
              <a:t>를 요구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하지만 정부의 가이드라인은 </a:t>
            </a:r>
            <a:r>
              <a:rPr lang="en-US" altLang="ko-KR" dirty="0" smtClean="0"/>
              <a:t>10% </a:t>
            </a:r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전미자동차노조</a:t>
            </a:r>
            <a:r>
              <a:rPr lang="en-US" altLang="ko-KR" dirty="0" smtClean="0"/>
              <a:t>(UAW)</a:t>
            </a:r>
            <a:r>
              <a:rPr lang="ko-KR" altLang="en-US" dirty="0" smtClean="0"/>
              <a:t>와의 협상 체결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UAW </a:t>
            </a:r>
            <a:r>
              <a:rPr lang="ko-KR" altLang="en-US" dirty="0" smtClean="0"/>
              <a:t>는</a:t>
            </a:r>
            <a:r>
              <a:rPr lang="en-US" altLang="ko-KR" dirty="0" smtClean="0"/>
              <a:t> 200</a:t>
            </a:r>
            <a:r>
              <a:rPr lang="ko-KR" altLang="en-US" dirty="0" smtClean="0"/>
              <a:t>억 달러</a:t>
            </a:r>
            <a:r>
              <a:rPr lang="en-US" altLang="ko-KR" dirty="0" smtClean="0"/>
              <a:t>(</a:t>
            </a:r>
            <a:r>
              <a:rPr lang="ko-KR" altLang="en-US" dirty="0" smtClean="0"/>
              <a:t>명목 금액은 </a:t>
            </a:r>
            <a:r>
              <a:rPr lang="en-US" altLang="ko-KR" dirty="0" smtClean="0"/>
              <a:t>$270</a:t>
            </a:r>
            <a:r>
              <a:rPr lang="ko-KR" altLang="en-US" dirty="0" smtClean="0"/>
              <a:t>억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 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의 퇴직자건겅보험기금</a:t>
            </a:r>
            <a:r>
              <a:rPr lang="en-US" altLang="ko-KR" dirty="0" smtClean="0"/>
              <a:t>(NEBA) </a:t>
            </a:r>
            <a:r>
              <a:rPr lang="ko-KR" altLang="en-US" dirty="0" smtClean="0"/>
              <a:t>출연금 중 절반을 자본으로 전환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미국 정부는 </a:t>
            </a:r>
            <a:r>
              <a:rPr lang="en-US" altLang="ko-KR" dirty="0" smtClean="0"/>
              <a:t>120</a:t>
            </a:r>
            <a:r>
              <a:rPr lang="ko-KR" altLang="en-US" dirty="0" smtClean="0"/>
              <a:t>억 달러 </a:t>
            </a:r>
            <a:r>
              <a:rPr lang="en-US" altLang="ko-KR" dirty="0" smtClean="0"/>
              <a:t>+ a </a:t>
            </a:r>
            <a:r>
              <a:rPr lang="ko-KR" altLang="en-US" dirty="0" smtClean="0"/>
              <a:t>추가 지원</a:t>
            </a:r>
            <a:endParaRPr lang="en-US" altLang="ko-KR" dirty="0" smtClean="0"/>
          </a:p>
          <a:p>
            <a:pPr lvl="1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왜 파산보호 신청인가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미국 파산 보호법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(</a:t>
            </a:r>
            <a:r>
              <a:rPr lang="ko-KR" altLang="en-US" dirty="0" smtClean="0"/>
              <a:t>회생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한국의 법정관리제도와 </a:t>
            </a:r>
            <a:r>
              <a:rPr lang="ko-KR" altLang="en-US" dirty="0" err="1" smtClean="0"/>
              <a:t>비슷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구조조정을 통해 경영이 정상회 될 때까지 채무 상황 중단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파산보호법 </a:t>
            </a:r>
            <a:r>
              <a:rPr lang="en-US" altLang="ko-KR" dirty="0" smtClean="0"/>
              <a:t>7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(</a:t>
            </a:r>
            <a:r>
              <a:rPr lang="ko-KR" altLang="en-US" dirty="0" smtClean="0"/>
              <a:t>청산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기존 채무자에 대해 우선 변제하고 주식보유자에 대해 변제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자산 가격이 크게 하락하여 변제 금액이 크지 않음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Good GM </a:t>
            </a:r>
            <a:r>
              <a:rPr lang="ko-KR" altLang="en-US" dirty="0" smtClean="0"/>
              <a:t>과 </a:t>
            </a:r>
            <a:r>
              <a:rPr lang="en-US" altLang="ko-KR" dirty="0" smtClean="0"/>
              <a:t>Bad GM</a:t>
            </a:r>
          </a:p>
          <a:p>
            <a:pPr lvl="1"/>
            <a:r>
              <a:rPr lang="ko-KR" altLang="en-US" dirty="0" smtClean="0"/>
              <a:t>성장 가능한 사업부분을 별도 법인으로 하여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조가 적용되는 회생 절차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부실 사업 부분은 청산 과정으로 정리하여 채무 변제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파산 이후의 쟁점들 </a:t>
            </a:r>
            <a:r>
              <a:rPr lang="en-US" altLang="ko-KR" dirty="0" smtClean="0"/>
              <a:t>1</a:t>
            </a:r>
            <a:br>
              <a:rPr lang="en-US" altLang="ko-KR" dirty="0" smtClean="0"/>
            </a:br>
            <a:r>
              <a:rPr lang="ko-KR" altLang="en-US" dirty="0" smtClean="0"/>
              <a:t>세계 최대 규모의 </a:t>
            </a:r>
            <a:r>
              <a:rPr lang="ko-KR" altLang="en-US" dirty="0" err="1" smtClean="0"/>
              <a:t>초국적</a:t>
            </a:r>
            <a:r>
              <a:rPr lang="ko-KR" altLang="en-US" dirty="0" smtClean="0"/>
              <a:t> 기업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계열사들은 어떻게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파산은 미국의 </a:t>
            </a:r>
            <a:r>
              <a:rPr lang="en-US" altLang="ko-KR" dirty="0" smtClean="0"/>
              <a:t>GM </a:t>
            </a:r>
            <a:r>
              <a:rPr lang="ko-KR" altLang="en-US" dirty="0" smtClean="0"/>
              <a:t>본사만이 하는 것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각국의 별도 법인 형태로 존재하는 계열사들은 각국의 사정에 따라 판단해야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정부 지원 역시 미국 </a:t>
            </a:r>
            <a:r>
              <a:rPr lang="en-US" altLang="ko-KR" dirty="0" smtClean="0"/>
              <a:t>GM</a:t>
            </a:r>
            <a:r>
              <a:rPr lang="ko-KR" altLang="en-US" dirty="0" smtClean="0"/>
              <a:t>에만 해당하며 일체 해외 지원은 금지 됨</a:t>
            </a:r>
            <a:r>
              <a:rPr lang="en-US" altLang="ko-KR" dirty="0" smtClean="0"/>
              <a:t>.</a:t>
            </a:r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복잡한  </a:t>
            </a:r>
            <a:r>
              <a:rPr lang="ko-KR" altLang="en-US" dirty="0" err="1" smtClean="0"/>
              <a:t>생산망</a:t>
            </a:r>
            <a:r>
              <a:rPr lang="en-US" altLang="ko-KR" dirty="0" smtClean="0"/>
              <a:t>-</a:t>
            </a:r>
            <a:r>
              <a:rPr lang="ko-KR" altLang="en-US" dirty="0" smtClean="0"/>
              <a:t>판매망 관리 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12</a:t>
            </a:r>
            <a:r>
              <a:rPr lang="ko-KR" altLang="en-US" dirty="0" smtClean="0"/>
              <a:t>개의 브랜드</a:t>
            </a:r>
            <a:r>
              <a:rPr lang="en-US" altLang="ko-KR" dirty="0" smtClean="0"/>
              <a:t>, 48</a:t>
            </a:r>
            <a:r>
              <a:rPr lang="ko-KR" altLang="en-US" dirty="0" smtClean="0"/>
              <a:t>개국의 영업망</a:t>
            </a:r>
            <a:r>
              <a:rPr lang="en-US" altLang="ko-KR" dirty="0" smtClean="0"/>
              <a:t>, 20</a:t>
            </a:r>
            <a:r>
              <a:rPr lang="ko-KR" altLang="en-US" dirty="0" err="1" smtClean="0"/>
              <a:t>여개</a:t>
            </a:r>
            <a:r>
              <a:rPr lang="ko-KR" altLang="en-US" dirty="0" smtClean="0"/>
              <a:t> 국가의 생산공장이 복잡한 생산 판매 시스템을 통해 활동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계열사 간에 생산 납품 계약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다양한 부채 관계 조정을 과연 본사에서 할 수 있을 것인가</a:t>
            </a:r>
            <a:r>
              <a:rPr lang="en-US" altLang="ko-KR" dirty="0" smtClean="0"/>
              <a:t>?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고용 규모가 큰 생산 공장들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571471" y="1608241"/>
          <a:ext cx="7715304" cy="4892592"/>
        </p:xfrm>
        <a:graphic>
          <a:graphicData uri="http://schemas.openxmlformats.org/drawingml/2006/table">
            <a:tbl>
              <a:tblPr/>
              <a:tblGrid>
                <a:gridCol w="1250968"/>
                <a:gridCol w="1250968"/>
                <a:gridCol w="1532717"/>
                <a:gridCol w="615217"/>
                <a:gridCol w="1532717"/>
                <a:gridCol w="1532717"/>
              </a:tblGrid>
              <a:tr h="322757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북미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캐나다</a:t>
                      </a:r>
                      <a:endParaRPr lang="ko-KR" altLang="en-US" sz="12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유럽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스웨덴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Saab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미국</a:t>
                      </a:r>
                      <a:endParaRPr lang="ko-KR" altLang="en-US" sz="12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  <a:endParaRPr lang="ko-KR" altLang="en-US" sz="12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멕시코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  <a:endParaRPr lang="ko-KR" altLang="en-US" sz="12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러시아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 row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남미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아르헨티나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  <a:endParaRPr lang="ko-KR" altLang="en-US" sz="12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Joint Venture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브라질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폴란드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칠레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Joint Venture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콜롬비아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KD </a:t>
                      </a: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오스트리아</a:t>
                      </a:r>
                      <a:endParaRPr lang="ko-KR" altLang="en-US" sz="12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Joint Venture</a:t>
                      </a:r>
                      <a:endParaRPr 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에쿠아도르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KD </a:t>
                      </a: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우크라이나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Joint Venture</a:t>
                      </a:r>
                      <a:endParaRPr lang="en-US" sz="12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베네주엘라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KD </a:t>
                      </a: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스페인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아시아태평양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오스트레일리아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Joint Venture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9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중국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Joint Venture</a:t>
                      </a:r>
                      <a:endParaRPr 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프랑스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Joint Venture</a:t>
                      </a:r>
                      <a:endParaRPr lang="en-US" sz="12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한국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독일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타이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  <a:endParaRPr lang="ko-KR" altLang="en-US" sz="120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Opel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영국</a:t>
                      </a: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Vauxell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7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조립생산공장</a:t>
                      </a:r>
                      <a:endParaRPr lang="ko-KR" altLang="en-US" sz="12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87826" marR="87826" marT="43913" marB="43913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분쟁은 이미 시작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ko-KR" dirty="0" smtClean="0"/>
              <a:t>GM</a:t>
            </a:r>
            <a:r>
              <a:rPr lang="ko-KR" altLang="en-US" dirty="0" smtClean="0"/>
              <a:t>은 독일에 </a:t>
            </a:r>
            <a:r>
              <a:rPr lang="en-US" altLang="ko-KR" dirty="0" smtClean="0"/>
              <a:t>3</a:t>
            </a:r>
            <a:r>
              <a:rPr lang="ko-KR" altLang="en-US" dirty="0" smtClean="0"/>
              <a:t>억 유로 지원 요청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GM Europe </a:t>
            </a:r>
            <a:r>
              <a:rPr lang="ko-KR" altLang="en-US" dirty="0" smtClean="0"/>
              <a:t>중 가장 큰 공장 </a:t>
            </a:r>
            <a:r>
              <a:rPr lang="en-US" altLang="ko-KR" dirty="0" smtClean="0"/>
              <a:t>(Opel</a:t>
            </a:r>
            <a:r>
              <a:rPr lang="ko-KR" altLang="en-US" dirty="0" smtClean="0"/>
              <a:t> </a:t>
            </a:r>
            <a:r>
              <a:rPr lang="ko-KR" altLang="en-US" dirty="0" smtClean="0"/>
              <a:t>등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운영하고 있는 독일은 </a:t>
            </a:r>
            <a:r>
              <a:rPr lang="en-US" altLang="ko-KR" dirty="0" smtClean="0"/>
              <a:t>Opel </a:t>
            </a:r>
            <a:r>
              <a:rPr lang="ko-KR" altLang="en-US" dirty="0" smtClean="0"/>
              <a:t>매각 협상 중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GM</a:t>
            </a:r>
            <a:r>
              <a:rPr lang="ko-KR" altLang="en-US" dirty="0" smtClean="0"/>
              <a:t>은 다른 공장의 유지 대가로 독일에 자금 지원 요청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EU </a:t>
            </a:r>
            <a:r>
              <a:rPr lang="ko-KR" altLang="en-US" dirty="0" smtClean="0"/>
              <a:t>회에서 독일의 지원에 대한 논쟁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EU </a:t>
            </a:r>
            <a:r>
              <a:rPr lang="ko-KR" altLang="en-US" dirty="0" smtClean="0"/>
              <a:t>내 에 있는 </a:t>
            </a:r>
            <a:r>
              <a:rPr lang="en-US" altLang="ko-KR" dirty="0" smtClean="0"/>
              <a:t>54,500 </a:t>
            </a:r>
            <a:r>
              <a:rPr lang="ko-KR" altLang="en-US" dirty="0" smtClean="0"/>
              <a:t>여 명의 노동자를 고용하고 있는 에 대한 종합적 대책이 아니라 독일이 자국 내 </a:t>
            </a:r>
            <a:r>
              <a:rPr lang="en-US" altLang="ko-KR" dirty="0" smtClean="0"/>
              <a:t>GM</a:t>
            </a:r>
            <a:r>
              <a:rPr lang="ko-KR" altLang="en-US" dirty="0" smtClean="0"/>
              <a:t> </a:t>
            </a:r>
            <a:r>
              <a:rPr lang="ko-KR" altLang="en-US" dirty="0" smtClean="0"/>
              <a:t>법인 유지에만 신경 쓰고 있다고 비난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당장 독일 </a:t>
            </a:r>
            <a:r>
              <a:rPr lang="en-US" altLang="ko-KR" dirty="0" smtClean="0"/>
              <a:t>Opel </a:t>
            </a:r>
            <a:r>
              <a:rPr lang="ko-KR" altLang="en-US" dirty="0" smtClean="0"/>
              <a:t>매각 협상에서 영국의 </a:t>
            </a:r>
            <a:r>
              <a:rPr lang="en-US" altLang="ko-KR" dirty="0" smtClean="0"/>
              <a:t>Vauxhall</a:t>
            </a:r>
            <a:r>
              <a:rPr lang="ko-KR" altLang="en-US" dirty="0" smtClean="0"/>
              <a:t>이 빠져 있어서 독일과 영국 간의 논쟁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파산 이후의 쟁점 </a:t>
            </a:r>
            <a:r>
              <a:rPr lang="en-US" altLang="ko-KR" dirty="0" smtClean="0"/>
              <a:t>2</a:t>
            </a:r>
            <a:br>
              <a:rPr lang="en-US" altLang="ko-KR" dirty="0" smtClean="0"/>
            </a:br>
            <a:r>
              <a:rPr lang="en-US" altLang="ko-KR" dirty="0" smtClean="0"/>
              <a:t>GM</a:t>
            </a:r>
            <a:r>
              <a:rPr lang="ko-KR" altLang="en-US" dirty="0" smtClean="0"/>
              <a:t>의 주인은 미국 정부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sz="quarter" idx="1"/>
          </p:nvPr>
        </p:nvGraphicFramePr>
        <p:xfrm>
          <a:off x="1357290" y="1571612"/>
          <a:ext cx="5900750" cy="38290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71472" y="5072074"/>
            <a:ext cx="6215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나눔고딕 Bold" pitchFamily="50" charset="-127"/>
                <a:ea typeface="나눔고딕 Bold" pitchFamily="50" charset="-127"/>
              </a:rPr>
              <a:t>크라이슬러</a:t>
            </a:r>
            <a:r>
              <a:rPr lang="ko-KR" altLang="en-US" dirty="0">
                <a:latin typeface="나눔고딕 Bold" pitchFamily="50" charset="-127"/>
                <a:ea typeface="나눔고딕 Bold" pitchFamily="50" charset="-127"/>
              </a:rPr>
              <a:t>의 </a:t>
            </a:r>
            <a:r>
              <a:rPr lang="ko-KR" altLang="en-US" dirty="0" smtClean="0">
                <a:latin typeface="나눔고딕 Bold" pitchFamily="50" charset="-127"/>
                <a:ea typeface="나눔고딕 Bold" pitchFamily="50" charset="-127"/>
              </a:rPr>
              <a:t>경우 정부 및 </a:t>
            </a:r>
            <a:r>
              <a:rPr lang="en-US" altLang="ko-KR" dirty="0" smtClean="0">
                <a:latin typeface="나눔고딕 Bold" pitchFamily="50" charset="-127"/>
                <a:ea typeface="나눔고딕 Bold" pitchFamily="50" charset="-127"/>
              </a:rPr>
              <a:t>UAW </a:t>
            </a:r>
            <a:r>
              <a:rPr lang="ko-KR" altLang="en-US" dirty="0" smtClean="0">
                <a:latin typeface="나눔고딕 Bold" pitchFamily="50" charset="-127"/>
                <a:ea typeface="나눔고딕 Bold" pitchFamily="50" charset="-127"/>
              </a:rPr>
              <a:t>지분은 경영권이 없음</a:t>
            </a:r>
            <a:endParaRPr lang="en-US" altLang="ko-KR" dirty="0" smtClean="0">
              <a:latin typeface="나눔고딕 Bold" pitchFamily="50" charset="-127"/>
              <a:ea typeface="나눔고딕 Bold" pitchFamily="50" charset="-127"/>
            </a:endParaRPr>
          </a:p>
          <a:p>
            <a:endParaRPr lang="en-US" altLang="ko-KR" dirty="0" smtClean="0">
              <a:latin typeface="나눔고딕 Bold" pitchFamily="50" charset="-127"/>
              <a:ea typeface="나눔고딕 Bold" pitchFamily="50" charset="-127"/>
            </a:endParaRPr>
          </a:p>
          <a:p>
            <a:r>
              <a:rPr lang="en-US" altLang="ko-KR" dirty="0" smtClean="0">
                <a:latin typeface="나눔고딕 Bold" pitchFamily="50" charset="-127"/>
                <a:ea typeface="나눔고딕 Bold" pitchFamily="50" charset="-127"/>
              </a:rPr>
              <a:t>GM</a:t>
            </a:r>
            <a:r>
              <a:rPr lang="ko-KR" altLang="en-US" dirty="0" smtClean="0">
                <a:latin typeface="나눔고딕 Bold" pitchFamily="50" charset="-127"/>
                <a:ea typeface="나눔고딕 Bold" pitchFamily="50" charset="-127"/>
              </a:rPr>
              <a:t>의 경우</a:t>
            </a:r>
            <a:r>
              <a:rPr lang="en-US" altLang="ko-KR" dirty="0" smtClean="0">
                <a:latin typeface="나눔고딕 Bold" pitchFamily="50" charset="-127"/>
                <a:ea typeface="나눔고딕 Bold" pitchFamily="50" charset="-127"/>
              </a:rPr>
              <a:t>, </a:t>
            </a:r>
            <a:r>
              <a:rPr lang="ko-KR" altLang="en-US" dirty="0" smtClean="0">
                <a:latin typeface="나눔고딕 Bold" pitchFamily="50" charset="-127"/>
                <a:ea typeface="나눔고딕 Bold" pitchFamily="50" charset="-127"/>
              </a:rPr>
              <a:t>다른 인수자가 없으므로 정부가 경영에 큰 영향을 미칠 수밖에 없음</a:t>
            </a:r>
            <a:endParaRPr lang="ko-KR" altLang="en-US" dirty="0">
              <a:latin typeface="나눔고딕 Bold" pitchFamily="50" charset="-127"/>
              <a:ea typeface="나눔고딕 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파산 이후 쟁점 </a:t>
            </a:r>
            <a:r>
              <a:rPr lang="en-US" altLang="ko-KR" dirty="0" smtClean="0"/>
              <a:t>3</a:t>
            </a:r>
            <a:br>
              <a:rPr lang="en-US" altLang="ko-KR" dirty="0" smtClean="0"/>
            </a:br>
            <a:r>
              <a:rPr lang="ko-KR" altLang="en-US" dirty="0" smtClean="0"/>
              <a:t>채권자들은 왜 파산을 두려워하지 않는가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파산 절차로 가면 채권자들은 상당한 손실을 입는 것이 일반적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채권자들은 </a:t>
            </a:r>
            <a:r>
              <a:rPr lang="en-US" altLang="ko-KR" dirty="0" smtClean="0"/>
              <a:t>GM </a:t>
            </a:r>
            <a:r>
              <a:rPr lang="ko-KR" altLang="en-US" dirty="0" smtClean="0"/>
              <a:t>채권에 대한 </a:t>
            </a:r>
            <a:r>
              <a:rPr lang="en-US" altLang="ko-KR" dirty="0" smtClean="0"/>
              <a:t>CDS </a:t>
            </a:r>
            <a:r>
              <a:rPr lang="ko-KR" altLang="en-US" dirty="0" smtClean="0"/>
              <a:t>상품 역시 보유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낮은 주식 지분보다는 파산 시 받는 보험금이 더 금액이 큼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결국 정부가 채권자들에게 돈을 물어내야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현재 </a:t>
            </a:r>
            <a:r>
              <a:rPr lang="en-US" altLang="ko-KR" dirty="0" smtClean="0"/>
              <a:t>AIG</a:t>
            </a:r>
            <a:r>
              <a:rPr lang="ko-KR" altLang="en-US" dirty="0" smtClean="0"/>
              <a:t>가 다량의 </a:t>
            </a:r>
            <a:r>
              <a:rPr lang="en-US" altLang="ko-KR" dirty="0" smtClean="0"/>
              <a:t>GM </a:t>
            </a:r>
            <a:r>
              <a:rPr lang="ko-KR" altLang="en-US" dirty="0" smtClean="0"/>
              <a:t>채권관련 </a:t>
            </a:r>
            <a:r>
              <a:rPr lang="en-US" altLang="ko-KR" dirty="0" smtClean="0"/>
              <a:t>CDS</a:t>
            </a:r>
            <a:r>
              <a:rPr lang="ko-KR" altLang="en-US" dirty="0" smtClean="0"/>
              <a:t>를 판매한 것으로 알려져 있음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정부 세금 </a:t>
            </a:r>
            <a:r>
              <a:rPr lang="en-US" altLang="ko-KR" dirty="0" smtClean="0">
                <a:sym typeface="Wingdings" pitchFamily="2" charset="2"/>
              </a:rPr>
              <a:t> AIG  GM </a:t>
            </a:r>
            <a:r>
              <a:rPr lang="ko-KR" altLang="en-US" dirty="0" smtClean="0">
                <a:sym typeface="Wingdings" pitchFamily="2" charset="2"/>
              </a:rPr>
              <a:t>채권자들로 돈이 유입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endParaRPr lang="en-US" altLang="ko-KR" dirty="0" smtClean="0">
              <a:sym typeface="Wingdings" pitchFamily="2" charset="2"/>
            </a:endParaRPr>
          </a:p>
          <a:p>
            <a:r>
              <a:rPr lang="ko-KR" altLang="en-US" dirty="0" err="1" smtClean="0"/>
              <a:t>초국적</a:t>
            </a:r>
            <a:r>
              <a:rPr lang="ko-KR" altLang="en-US" dirty="0" smtClean="0"/>
              <a:t> 기업 파산이 </a:t>
            </a:r>
            <a:r>
              <a:rPr lang="en-US" altLang="ko-KR" dirty="0" smtClean="0"/>
              <a:t>2</a:t>
            </a:r>
            <a:r>
              <a:rPr lang="ko-KR" altLang="en-US" dirty="0" smtClean="0"/>
              <a:t>차 금융위기의 진원지</a:t>
            </a:r>
            <a:r>
              <a:rPr lang="en-US" altLang="ko-KR" dirty="0" smtClean="0"/>
              <a:t>?</a:t>
            </a:r>
          </a:p>
          <a:p>
            <a:pPr lvl="1"/>
            <a:r>
              <a:rPr lang="en-US" altLang="ko-KR" dirty="0" smtClean="0"/>
              <a:t>CDS</a:t>
            </a:r>
            <a:r>
              <a:rPr lang="ko-KR" altLang="en-US" dirty="0" smtClean="0"/>
              <a:t>를 이용한 다양한 파생상품 존재</a:t>
            </a:r>
            <a:r>
              <a:rPr lang="en-US" altLang="ko-KR" dirty="0" smtClean="0"/>
              <a:t>(</a:t>
            </a:r>
            <a:r>
              <a:rPr lang="ko-KR" altLang="en-US" dirty="0" smtClean="0"/>
              <a:t>약 </a:t>
            </a:r>
            <a:r>
              <a:rPr lang="en-US" altLang="ko-KR" dirty="0" smtClean="0"/>
              <a:t>74</a:t>
            </a:r>
            <a:r>
              <a:rPr lang="ko-KR" altLang="en-US" dirty="0" smtClean="0"/>
              <a:t>조 달라 규모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기업 파산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다량의 파생상품 연계되어 파산 연쇄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642910" y="1500174"/>
            <a:ext cx="7467600" cy="3571900"/>
          </a:xfrm>
        </p:spPr>
        <p:txBody>
          <a:bodyPr>
            <a:normAutofit/>
          </a:bodyPr>
          <a:lstStyle/>
          <a:p>
            <a:r>
              <a:rPr lang="en-US" altLang="ko-KR" sz="6000" dirty="0" smtClean="0"/>
              <a:t> GM</a:t>
            </a:r>
            <a:r>
              <a:rPr lang="ko-KR" altLang="en-US" sz="6000" dirty="0" smtClean="0"/>
              <a:t>파산 이후</a:t>
            </a:r>
            <a:r>
              <a:rPr lang="en-US" altLang="ko-KR" sz="6000" dirty="0" smtClean="0"/>
              <a:t>…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 		GM</a:t>
            </a:r>
            <a:r>
              <a:rPr lang="ko-KR" altLang="en-US" dirty="0" smtClean="0"/>
              <a:t>대우의 조건과 전망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2007</a:t>
            </a:r>
            <a:r>
              <a:rPr lang="ko-KR" altLang="en-US" dirty="0" smtClean="0"/>
              <a:t>년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GM </a:t>
            </a:r>
            <a:r>
              <a:rPr lang="ko-KR" altLang="en-US" dirty="0" smtClean="0"/>
              <a:t>대우</a:t>
            </a:r>
            <a:r>
              <a:rPr lang="en-US" altLang="ko-KR" dirty="0" smtClean="0"/>
              <a:t>, GM </a:t>
            </a:r>
            <a:r>
              <a:rPr lang="ko-KR" altLang="en-US" dirty="0" smtClean="0"/>
              <a:t>계열사 내 최고의 평가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28596" y="2786058"/>
            <a:ext cx="4829180" cy="1828800"/>
          </a:xfrm>
        </p:spPr>
        <p:txBody>
          <a:bodyPr/>
          <a:lstStyle/>
          <a:p>
            <a:r>
              <a:rPr lang="en-US" altLang="ko-KR" dirty="0" smtClean="0"/>
              <a:t>GM 2007 Annual Report</a:t>
            </a:r>
          </a:p>
          <a:p>
            <a:pPr lvl="1"/>
            <a:r>
              <a:rPr lang="en-US" altLang="ko-KR" dirty="0" smtClean="0"/>
              <a:t>“GM </a:t>
            </a:r>
            <a:r>
              <a:rPr lang="ko-KR" altLang="en-US" dirty="0" smtClean="0"/>
              <a:t>내 가장 큰 판매 성장을 이루었고</a:t>
            </a:r>
            <a:r>
              <a:rPr lang="en-US" altLang="ko-KR" dirty="0" smtClean="0"/>
              <a:t>, GM</a:t>
            </a:r>
            <a:r>
              <a:rPr lang="ko-KR" altLang="en-US" dirty="0" smtClean="0"/>
              <a:t>의 중국 법인과 더불어 가장 성장성 있는 계열사</a:t>
            </a:r>
            <a:r>
              <a:rPr lang="en-US" altLang="ko-KR" dirty="0" smtClean="0"/>
              <a:t>”</a:t>
            </a:r>
          </a:p>
          <a:p>
            <a:pPr lvl="1"/>
            <a:endParaRPr lang="ko-KR" altLang="en-US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500174"/>
            <a:ext cx="3290967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GM</a:t>
            </a:r>
            <a:r>
              <a:rPr lang="ko-KR" altLang="en-US" dirty="0" smtClean="0"/>
              <a:t> </a:t>
            </a:r>
            <a:r>
              <a:rPr lang="ko-KR" altLang="en-US" dirty="0" smtClean="0"/>
              <a:t>계열사들의 구조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ko-KR" dirty="0" smtClean="0"/>
              <a:t>GM</a:t>
            </a:r>
            <a:r>
              <a:rPr lang="ko-KR" altLang="en-US" dirty="0" smtClean="0"/>
              <a:t>의</a:t>
            </a:r>
            <a:r>
              <a:rPr lang="ko-KR" altLang="en-US" dirty="0" smtClean="0"/>
              <a:t> 세계 계열사들은 크게</a:t>
            </a:r>
            <a:r>
              <a:rPr lang="en-US" altLang="ko-KR" dirty="0" smtClean="0"/>
              <a:t> </a:t>
            </a:r>
            <a:r>
              <a:rPr lang="ko-KR" altLang="en-US" dirty="0" smtClean="0"/>
              <a:t>세가지 종류로 구분 가능</a:t>
            </a:r>
            <a:endParaRPr lang="en-US" altLang="ko-KR" dirty="0" smtClean="0"/>
          </a:p>
          <a:p>
            <a:pPr lvl="1">
              <a:buNone/>
            </a:pPr>
            <a:r>
              <a:rPr lang="ko-KR" altLang="en-US" dirty="0" smtClean="0"/>
              <a:t> </a:t>
            </a:r>
            <a:endParaRPr lang="ko-KR" altLang="en-US" dirty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1428728" y="235743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GM </a:t>
            </a:r>
            <a:r>
              <a:rPr lang="ko-KR" altLang="en-US" dirty="0" smtClean="0"/>
              <a:t>파산 이후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계열사들에 대한 처리 방안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시장 기반의 계열사들에 대해서는 일부 축소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북미 공장들과 유럽의 공장들은 일부 축소 선에서 유지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중국 </a:t>
            </a:r>
            <a:r>
              <a:rPr lang="en-US" altLang="ko-KR" dirty="0" smtClean="0"/>
              <a:t>SAIC</a:t>
            </a:r>
            <a:r>
              <a:rPr lang="ko-KR" altLang="en-US" dirty="0" smtClean="0"/>
              <a:t>와의 합작 법인은 현상 유지 및 </a:t>
            </a:r>
            <a:r>
              <a:rPr lang="en-US" altLang="ko-KR" dirty="0" smtClean="0"/>
              <a:t>SAIC </a:t>
            </a:r>
            <a:r>
              <a:rPr lang="ko-KR" altLang="en-US" dirty="0" smtClean="0"/>
              <a:t>투자 확대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브랜드 기반 계열사들은 매각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12</a:t>
            </a:r>
            <a:r>
              <a:rPr lang="ko-KR" altLang="en-US" dirty="0" smtClean="0"/>
              <a:t>개 브랜드 중 </a:t>
            </a:r>
            <a:r>
              <a:rPr lang="en-US" altLang="ko-KR" dirty="0" smtClean="0"/>
              <a:t>3~5</a:t>
            </a:r>
            <a:r>
              <a:rPr lang="ko-KR" altLang="en-US" dirty="0" smtClean="0"/>
              <a:t>개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시보레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지엠씨</a:t>
            </a:r>
            <a:r>
              <a:rPr lang="ko-KR" altLang="en-US" dirty="0" smtClean="0"/>
              <a:t> 등</a:t>
            </a:r>
            <a:r>
              <a:rPr lang="en-US" altLang="ko-KR" dirty="0" smtClean="0"/>
              <a:t>)</a:t>
            </a:r>
            <a:r>
              <a:rPr lang="ko-KR" altLang="en-US" dirty="0" smtClean="0"/>
              <a:t>만 유지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브랜드 매각 혹은 청산됨에 따라 공장 축소</a:t>
            </a:r>
            <a:r>
              <a:rPr lang="en-US" altLang="ko-KR" dirty="0" smtClean="0"/>
              <a:t>. Opel, Saab </a:t>
            </a:r>
            <a:r>
              <a:rPr lang="ko-KR" altLang="en-US" dirty="0" smtClean="0"/>
              <a:t>등 </a:t>
            </a:r>
            <a:r>
              <a:rPr lang="en-US" altLang="ko-KR" dirty="0" smtClean="0"/>
              <a:t>M&amp;A </a:t>
            </a:r>
            <a:r>
              <a:rPr lang="ko-KR" altLang="en-US" dirty="0" smtClean="0"/>
              <a:t>이후 해당 브랜드만 생산하는 법인은 매각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납품 중심 법인들은 청산 혹은 해당국 지원으로 유지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남미 법인들과 아태지역 법인들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정부 지원 여부에 따라 법인 유지 혹은 매각</a:t>
            </a:r>
            <a:r>
              <a:rPr lang="en-US" altLang="ko-KR" dirty="0" smtClean="0"/>
              <a:t>(</a:t>
            </a:r>
            <a:r>
              <a:rPr lang="ko-KR" altLang="en-US" dirty="0" smtClean="0"/>
              <a:t>청산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납품 중심의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GM</a:t>
            </a:r>
            <a:r>
              <a:rPr lang="ko-KR" altLang="en-US" dirty="0" smtClean="0"/>
              <a:t>대우의 생산 구조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500034" y="1643050"/>
            <a:ext cx="7467600" cy="4873752"/>
          </a:xfrm>
        </p:spPr>
        <p:txBody>
          <a:bodyPr/>
          <a:lstStyle/>
          <a:p>
            <a:r>
              <a:rPr lang="ko-KR" altLang="en-US" dirty="0" smtClean="0"/>
              <a:t>수출 </a:t>
            </a:r>
            <a:r>
              <a:rPr lang="en-US" altLang="ko-KR" dirty="0" smtClean="0"/>
              <a:t>80~90%, </a:t>
            </a:r>
            <a:r>
              <a:rPr lang="ko-KR" altLang="en-US" dirty="0" smtClean="0"/>
              <a:t>내수 </a:t>
            </a:r>
            <a:r>
              <a:rPr lang="en-US" altLang="ko-KR" dirty="0" smtClean="0"/>
              <a:t>10~20%. </a:t>
            </a:r>
          </a:p>
          <a:p>
            <a:r>
              <a:rPr lang="ko-KR" altLang="en-US" dirty="0" smtClean="0"/>
              <a:t>수출 </a:t>
            </a:r>
            <a:r>
              <a:rPr lang="en-US" altLang="ko-KR" dirty="0" smtClean="0"/>
              <a:t>90% </a:t>
            </a:r>
            <a:r>
              <a:rPr lang="ko-KR" altLang="en-US" dirty="0" smtClean="0"/>
              <a:t>이상 계열사 통해 </a:t>
            </a:r>
            <a:r>
              <a:rPr lang="en-US" altLang="ko-KR" dirty="0" smtClean="0"/>
              <a:t>OEM </a:t>
            </a:r>
            <a:r>
              <a:rPr lang="ko-KR" altLang="en-US" dirty="0" smtClean="0"/>
              <a:t>판매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40~50%</a:t>
            </a:r>
            <a:r>
              <a:rPr lang="ko-KR" altLang="en-US" dirty="0" smtClean="0"/>
              <a:t>가 시보레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나머지 </a:t>
            </a:r>
            <a:r>
              <a:rPr lang="en-US" altLang="ko-KR" dirty="0" smtClean="0"/>
              <a:t>GM, Opel </a:t>
            </a:r>
            <a:r>
              <a:rPr lang="ko-KR" altLang="en-US" dirty="0" smtClean="0"/>
              <a:t>등</a:t>
            </a:r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159072"/>
            <a:ext cx="4071966" cy="3627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/>
          <a:srcRect r="26363"/>
          <a:stretch>
            <a:fillRect/>
          </a:stretch>
        </p:blipFill>
        <p:spPr bwMode="auto">
          <a:xfrm>
            <a:off x="4929190" y="3286124"/>
            <a:ext cx="3357586" cy="3631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85728"/>
            <a:ext cx="4714908" cy="651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2008</a:t>
            </a:r>
            <a:r>
              <a:rPr lang="ko-KR" altLang="en-US" dirty="0" smtClean="0"/>
              <a:t>년 이후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달라진 상황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달라진 대우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ko-KR" dirty="0" smtClean="0"/>
              <a:t>2000</a:t>
            </a:r>
            <a:r>
              <a:rPr lang="ko-KR" altLang="en-US" dirty="0" smtClean="0"/>
              <a:t>년대 자동차 시장의 고속 성장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GM</a:t>
            </a:r>
            <a:r>
              <a:rPr lang="ko-KR" altLang="en-US" dirty="0" smtClean="0"/>
              <a:t>대우의 높은 생산 능력은 계열사 내에서 높은 평가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매년 </a:t>
            </a:r>
            <a:r>
              <a:rPr lang="en-US" altLang="ko-KR" dirty="0" smtClean="0"/>
              <a:t>3-7% </a:t>
            </a:r>
            <a:r>
              <a:rPr lang="ko-KR" altLang="en-US" dirty="0" smtClean="0"/>
              <a:t>가까이 성장하는 세계 시장에 대한 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의 대응은 남미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동아시아에 생산 능력 확충하는 것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2008</a:t>
            </a:r>
            <a:r>
              <a:rPr lang="ko-KR" altLang="en-US" dirty="0" smtClean="0"/>
              <a:t>년 이후 과잉생산설비 문제 대두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2008</a:t>
            </a:r>
            <a:r>
              <a:rPr lang="ko-KR" altLang="en-US" dirty="0" smtClean="0"/>
              <a:t>년 이후에는 모든 자동차 업체에 과잉생산설비 문제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자신의 판매 시장이 없는 공장들의 경우 가치 절하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GM</a:t>
            </a:r>
            <a:r>
              <a:rPr lang="ko-KR" altLang="en-US" dirty="0" smtClean="0"/>
              <a:t>대우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남미조립공장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유럽 일부 공장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이들 공장들이 가장 문제가 되는 공장들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GM</a:t>
            </a:r>
            <a:r>
              <a:rPr lang="ko-KR" altLang="en-US" dirty="0" smtClean="0"/>
              <a:t>대우의 상황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자동차 생산량은 여전히 부족</a:t>
            </a:r>
            <a:endParaRPr lang="ko-KR" altLang="en-US" dirty="0"/>
          </a:p>
        </p:txBody>
      </p:sp>
      <p:graphicFrame>
        <p:nvGraphicFramePr>
          <p:cNvPr id="6" name="내용 개체 틀 5"/>
          <p:cNvGraphicFramePr>
            <a:graphicFrameLocks noGrp="1"/>
          </p:cNvGraphicFramePr>
          <p:nvPr>
            <p:ph sz="quarter" idx="1"/>
          </p:nvPr>
        </p:nvGraphicFramePr>
        <p:xfrm>
          <a:off x="500034" y="1785926"/>
          <a:ext cx="7686702" cy="4614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4078"/>
                <a:gridCol w="854078"/>
                <a:gridCol w="854078"/>
                <a:gridCol w="854078"/>
                <a:gridCol w="854078"/>
                <a:gridCol w="854078"/>
                <a:gridCol w="854078"/>
                <a:gridCol w="854078"/>
                <a:gridCol w="854078"/>
              </a:tblGrid>
              <a:tr h="44245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2008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년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2009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년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증 감 률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24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4</a:t>
                      </a: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1∼4</a:t>
                      </a: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4</a:t>
                      </a: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1∼4</a:t>
                      </a: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전월비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전년동월비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전년 동기비</a:t>
                      </a:r>
                    </a:p>
                  </a:txBody>
                  <a:tcPr/>
                </a:tc>
              </a:tr>
              <a:tr h="4424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합 계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360,642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1,351,109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257,249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264,182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957,727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2.7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-26.7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-29.1</a:t>
                      </a:r>
                    </a:p>
                  </a:txBody>
                  <a:tcPr/>
                </a:tc>
              </a:tr>
              <a:tr h="4424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현 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162,291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605,440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118,841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117,978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434,422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-0.7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-27.3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-28.2</a:t>
                      </a:r>
                    </a:p>
                  </a:txBody>
                  <a:tcPr/>
                </a:tc>
              </a:tr>
              <a:tr h="4424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기 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95,111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344,549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84,745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88,936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309,259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4.9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-6.5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-10.2</a:t>
                      </a:r>
                    </a:p>
                  </a:txBody>
                  <a:tcPr/>
                </a:tc>
              </a:tr>
              <a:tr h="6327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GM </a:t>
                      </a:r>
                      <a:endParaRPr lang="en-US" sz="1000" dirty="0" smtClean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DAEWOO</a:t>
                      </a:r>
                      <a:endParaRPr lang="en-US" sz="10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78,060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306,982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40,108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42,409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158,462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5.7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-45.7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-48.4</a:t>
                      </a: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424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르노삼성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17,048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57,199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10,163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10,515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42,366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-38.3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-25.9</a:t>
                      </a:r>
                    </a:p>
                  </a:txBody>
                  <a:tcPr/>
                </a:tc>
              </a:tr>
              <a:tr h="4424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쌍 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6,934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31,964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2,458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3,464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9,935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40.9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-50.0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-68.9</a:t>
                      </a:r>
                    </a:p>
                  </a:txBody>
                  <a:tcPr/>
                </a:tc>
              </a:tr>
              <a:tr h="4424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대우버스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406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1,610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1,261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-40.1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-41.4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-21.7</a:t>
                      </a:r>
                    </a:p>
                  </a:txBody>
                  <a:tcPr/>
                </a:tc>
              </a:tr>
              <a:tr h="4424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타타대우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792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3,365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537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642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2,022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19.6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-18.9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-39.9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지난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년간 진행된 본사의 자본 유출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sz="quarter" idx="1"/>
          </p:nvPr>
        </p:nvGraphicFramePr>
        <p:xfrm>
          <a:off x="714348" y="1571612"/>
          <a:ext cx="6858048" cy="4500590"/>
        </p:xfrm>
        <a:graphic>
          <a:graphicData uri="http://schemas.openxmlformats.org/drawingml/2006/table">
            <a:tbl>
              <a:tblPr/>
              <a:tblGrid>
                <a:gridCol w="1388630"/>
                <a:gridCol w="2189761"/>
                <a:gridCol w="2189761"/>
                <a:gridCol w="1089896"/>
              </a:tblGrid>
              <a:tr h="4500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9933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단위</a:t>
                      </a:r>
                      <a:r>
                        <a:rPr lang="en-US" altLang="ko-KR" sz="1100">
                          <a:solidFill>
                            <a:srgbClr val="9933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:</a:t>
                      </a:r>
                      <a:r>
                        <a:rPr lang="ko-KR" altLang="en-US" sz="1100">
                          <a:solidFill>
                            <a:srgbClr val="9933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원</a:t>
                      </a:r>
                      <a:r>
                        <a:rPr lang="en-US" altLang="ko-KR" sz="1100">
                          <a:solidFill>
                            <a:srgbClr val="9933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,%</a:t>
                      </a:r>
                      <a:endParaRPr lang="ko-KR" altLang="en-US" sz="1100">
                        <a:solidFill>
                          <a:srgbClr val="993300"/>
                        </a:solidFill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FF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　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FF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2007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2008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FF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증가율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매출액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12,513,655,390,999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12,310,655,134,698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-1.6%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00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매출원가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10,946,056,608,394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10,983,137,097,594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0.3%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00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매출이익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1,567,598,782,605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1,327,518,037,104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-15.3%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00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판매와관리비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1,095,331,425,940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1,037,211,403,754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-5.3%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00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영업이익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472,267,356,665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290,306,633,350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-38.5%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00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영업외수익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662,011,711,147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1,527,315,412,372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130.7%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00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영업외비용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500,395,443,102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3,085,113,553,326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516.5%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005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순이익</a:t>
                      </a: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(</a:t>
                      </a:r>
                      <a:r>
                        <a:rPr lang="ko-KR" altLang="en-US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순손실</a:t>
                      </a:r>
                      <a:r>
                        <a:rPr lang="en-US" altLang="ko-KR" sz="1100">
                          <a:solidFill>
                            <a:srgbClr val="000000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)</a:t>
                      </a:r>
                      <a:endParaRPr lang="ko-KR" altLang="en-US" sz="1100">
                        <a:solidFill>
                          <a:srgbClr val="000000"/>
                        </a:solidFill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1F497D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540,514,081,706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1F497D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(875,693,902,083)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3366"/>
                          </a:solidFill>
                          <a:latin typeface="나눔고딕 Bold" pitchFamily="50" charset="-127"/>
                          <a:ea typeface="나눔고딕 Bold" pitchFamily="50" charset="-127"/>
                        </a:rPr>
                        <a:t>-262.0%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정당한 거래</a:t>
            </a:r>
            <a:r>
              <a:rPr lang="en-US" altLang="ko-KR" dirty="0" smtClean="0"/>
              <a:t>?</a:t>
            </a:r>
            <a:br>
              <a:rPr lang="en-US" altLang="ko-KR" dirty="0" smtClean="0"/>
            </a:br>
            <a:r>
              <a:rPr lang="ko-KR" altLang="en-US" dirty="0" smtClean="0"/>
              <a:t>파생상품 손실의 비밀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err="1" smtClean="0"/>
              <a:t>지엠대우의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2008</a:t>
            </a:r>
            <a:r>
              <a:rPr lang="ko-KR" altLang="en-US" dirty="0" smtClean="0"/>
              <a:t>년 손실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지엠대우는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2008</a:t>
            </a:r>
            <a:r>
              <a:rPr lang="ko-KR" altLang="en-US" dirty="0" smtClean="0"/>
              <a:t>년 파생상품처분손실 </a:t>
            </a:r>
            <a:r>
              <a:rPr lang="en-US" altLang="ko-KR" dirty="0" smtClean="0"/>
              <a:t>8312</a:t>
            </a:r>
            <a:r>
              <a:rPr lang="ko-KR" altLang="en-US" dirty="0" smtClean="0"/>
              <a:t>억</a:t>
            </a:r>
            <a:r>
              <a:rPr lang="en-US" altLang="ko-KR" dirty="0" smtClean="0"/>
              <a:t>, </a:t>
            </a:r>
            <a:r>
              <a:rPr lang="ko-KR" altLang="en-US" dirty="0" smtClean="0"/>
              <a:t>평가손실 </a:t>
            </a:r>
            <a:r>
              <a:rPr lang="en-US" altLang="ko-KR" dirty="0" smtClean="0"/>
              <a:t>1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7903</a:t>
            </a:r>
            <a:r>
              <a:rPr lang="ko-KR" altLang="en-US" dirty="0" smtClean="0"/>
              <a:t>억 손실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대부분의 기업들이 경제 위기로 수출 관련 파생상품</a:t>
            </a:r>
            <a:r>
              <a:rPr lang="en-US" altLang="ko-KR" dirty="0" smtClean="0"/>
              <a:t>(</a:t>
            </a:r>
            <a:r>
              <a:rPr lang="ko-KR" altLang="en-US" dirty="0" smtClean="0"/>
              <a:t>선물환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통화선도 등</a:t>
            </a:r>
            <a:r>
              <a:rPr lang="en-US" altLang="ko-KR" dirty="0" smtClean="0"/>
              <a:t>) </a:t>
            </a:r>
            <a:r>
              <a:rPr lang="ko-KR" altLang="en-US" dirty="0" smtClean="0"/>
              <a:t>손실을 기록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지엠대우의</a:t>
            </a:r>
            <a:r>
              <a:rPr lang="ko-KR" altLang="en-US" dirty="0" smtClean="0"/>
              <a:t> 경우 그 규모가 다른 기업에 비해 매우 큰 것은 물론 이미 </a:t>
            </a:r>
            <a:r>
              <a:rPr lang="en-US" altLang="ko-KR" dirty="0" smtClean="0"/>
              <a:t>2007</a:t>
            </a:r>
            <a:r>
              <a:rPr lang="ko-KR" altLang="en-US" dirty="0" smtClean="0"/>
              <a:t>년에도 손실을 기록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GM</a:t>
            </a:r>
            <a:r>
              <a:rPr lang="ko-KR" altLang="en-US" dirty="0" smtClean="0"/>
              <a:t>의 경우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GM</a:t>
            </a:r>
            <a:r>
              <a:rPr lang="ko-KR" altLang="en-US" dirty="0" smtClean="0"/>
              <a:t>의 경우 </a:t>
            </a:r>
            <a:r>
              <a:rPr lang="en-US" altLang="ko-KR" dirty="0" smtClean="0"/>
              <a:t>2008</a:t>
            </a:r>
            <a:r>
              <a:rPr lang="ko-KR" altLang="en-US" dirty="0" smtClean="0"/>
              <a:t>년 파생상품거래로 약 </a:t>
            </a:r>
            <a:r>
              <a:rPr lang="en-US" altLang="ko-KR" dirty="0" smtClean="0"/>
              <a:t>2</a:t>
            </a:r>
            <a:r>
              <a:rPr lang="ko-KR" altLang="en-US" dirty="0" smtClean="0"/>
              <a:t>조</a:t>
            </a:r>
            <a:r>
              <a:rPr lang="en-US" altLang="ko-KR" dirty="0" smtClean="0"/>
              <a:t>3</a:t>
            </a:r>
            <a:r>
              <a:rPr lang="ko-KR" altLang="en-US" dirty="0" err="1" smtClean="0"/>
              <a:t>천억원</a:t>
            </a:r>
            <a:r>
              <a:rPr lang="ko-KR" altLang="en-US" dirty="0" smtClean="0"/>
              <a:t> 이익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이미 원화와 파운드화에 대해서는 본사 차원에서 환율 하락을 예상한 바 있음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214414" y="857232"/>
          <a:ext cx="6429420" cy="2071704"/>
        </p:xfrm>
        <a:graphic>
          <a:graphicData uri="http://schemas.openxmlformats.org/drawingml/2006/table">
            <a:tbl>
              <a:tblPr/>
              <a:tblGrid>
                <a:gridCol w="1708872"/>
                <a:gridCol w="2301056"/>
                <a:gridCol w="2419492"/>
              </a:tblGrid>
              <a:tr h="5179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　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2007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2008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9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파생상품처분이익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41,384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176,256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179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파생상품처분손실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73,936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1,007,536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79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9933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순이익</a:t>
                      </a:r>
                      <a:r>
                        <a:rPr lang="en-US" altLang="ko-KR" sz="1200">
                          <a:solidFill>
                            <a:srgbClr val="9933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>
                          <a:solidFill>
                            <a:srgbClr val="9933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순손실</a:t>
                      </a:r>
                      <a:r>
                        <a:rPr lang="en-US" altLang="ko-KR" sz="1200">
                          <a:solidFill>
                            <a:srgbClr val="9933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200">
                        <a:solidFill>
                          <a:srgbClr val="9933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32,551)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831,280)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1285852" y="3214686"/>
          <a:ext cx="6357982" cy="2286016"/>
        </p:xfrm>
        <a:graphic>
          <a:graphicData uri="http://schemas.openxmlformats.org/drawingml/2006/table">
            <a:tbl>
              <a:tblPr/>
              <a:tblGrid>
                <a:gridCol w="1773912"/>
                <a:gridCol w="2177872"/>
                <a:gridCol w="2406198"/>
              </a:tblGrid>
              <a:tr h="4643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9933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　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2007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2008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7112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2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파생상품평가이익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72,188 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200,564 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32385" cap="flat" cmpd="dbl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072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파생상품평가손실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132,518 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1,322,769 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72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순이익</a:t>
                      </a:r>
                      <a:r>
                        <a:rPr lang="en-US" altLang="ko-KR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순손실</a:t>
                      </a:r>
                      <a:r>
                        <a:rPr lang="en-US" altLang="ko-KR" sz="120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2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A8C0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60,329)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A8C0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1,122,204)</a:t>
                      </a:r>
                      <a:endParaRPr lang="en-US" sz="12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A8C0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6715140" y="571480"/>
            <a:ext cx="1428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나눔고딕" pitchFamily="50" charset="-127"/>
                <a:ea typeface="나눔고딕" pitchFamily="50" charset="-127"/>
              </a:rPr>
              <a:t>단위</a:t>
            </a:r>
            <a:r>
              <a:rPr lang="en-US" altLang="ko-KR" sz="12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dirty="0" err="1" smtClean="0">
                <a:latin typeface="나눔고딕" pitchFamily="50" charset="-127"/>
                <a:ea typeface="나눔고딕" pitchFamily="50" charset="-127"/>
              </a:rPr>
              <a:t>백만원</a:t>
            </a:r>
            <a:endParaRPr lang="ko-KR" altLang="en-US" sz="12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58016" y="3000372"/>
            <a:ext cx="1428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나눔고딕" pitchFamily="50" charset="-127"/>
                <a:ea typeface="나눔고딕" pitchFamily="50" charset="-127"/>
              </a:rPr>
              <a:t>단위</a:t>
            </a:r>
            <a:r>
              <a:rPr lang="en-US" altLang="ko-KR" sz="12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dirty="0" err="1" smtClean="0">
                <a:latin typeface="나눔고딕" pitchFamily="50" charset="-127"/>
                <a:ea typeface="나눔고딕" pitchFamily="50" charset="-127"/>
              </a:rPr>
              <a:t>백만원</a:t>
            </a:r>
            <a:endParaRPr lang="ko-KR" altLang="en-US" sz="1200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err="1" smtClean="0"/>
              <a:t>지엠대우와</a:t>
            </a:r>
            <a:r>
              <a:rPr lang="ko-KR" altLang="en-US" dirty="0" smtClean="0"/>
              <a:t> </a:t>
            </a:r>
            <a:r>
              <a:rPr lang="en-US" altLang="ko-KR" dirty="0" smtClean="0"/>
              <a:t>GM </a:t>
            </a:r>
            <a:r>
              <a:rPr lang="ko-KR" altLang="en-US" dirty="0" smtClean="0"/>
              <a:t>간의 거래 시나리오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기본적인 방식은 </a:t>
            </a:r>
            <a:r>
              <a:rPr lang="en-US" altLang="ko-KR" dirty="0" smtClean="0"/>
              <a:t>KIKO</a:t>
            </a:r>
            <a:r>
              <a:rPr lang="ko-KR" altLang="en-US" dirty="0" smtClean="0"/>
              <a:t>와 비슷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국내외 은행을 통해 발행된 상품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금융세계화가 허용한 합법적 금융 거래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GM</a:t>
            </a:r>
            <a:r>
              <a:rPr lang="ko-KR" altLang="en-US" dirty="0" smtClean="0"/>
              <a:t>으로의 자본 유입을 위한 의도적 거래였다면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업무상 배임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한국 정부는 이러한 상황을 알고 있을까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2769" name="_x70989672" descr="DRW0000091818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857760"/>
            <a:ext cx="7545340" cy="150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산업은행의 이해할 수 없는 행보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지</a:t>
            </a:r>
            <a:r>
              <a:rPr lang="ko-KR" altLang="en-US" dirty="0" smtClean="0"/>
              <a:t>분 </a:t>
            </a:r>
            <a:r>
              <a:rPr lang="ko-KR" altLang="en-US" dirty="0" smtClean="0"/>
              <a:t>인수 요구와 라이선스 요구 등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산업은행이 </a:t>
            </a:r>
            <a:r>
              <a:rPr lang="ko-KR" altLang="en-US" dirty="0" err="1" smtClean="0"/>
              <a:t>초국적</a:t>
            </a:r>
            <a:r>
              <a:rPr lang="ko-KR" altLang="en-US" dirty="0" smtClean="0"/>
              <a:t> 기업에게 지분 인수 요구를 한 것은 매우 이례적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산업은행은 대부분 최후의 순간</a:t>
            </a:r>
            <a:r>
              <a:rPr lang="en-US" altLang="ko-KR" dirty="0" smtClean="0"/>
              <a:t>(</a:t>
            </a:r>
            <a:r>
              <a:rPr lang="ko-KR" altLang="en-US" dirty="0" smtClean="0"/>
              <a:t>파산임박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에만 직접 나섬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해외투자유치가 신념인 현 정부에서 </a:t>
            </a:r>
            <a:r>
              <a:rPr lang="ko-KR" altLang="en-US" dirty="0" err="1" smtClean="0"/>
              <a:t>초국적</a:t>
            </a:r>
            <a:r>
              <a:rPr lang="ko-KR" altLang="en-US" dirty="0" smtClean="0"/>
              <a:t> 기업의 지분을 역으로 인수하겠다는 것은 매우 이상한 일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산업은행은 무엇인가 잘못되어 있다는 것을 알고 있다</a:t>
            </a:r>
            <a:r>
              <a:rPr lang="en-US" altLang="ko-KR" dirty="0" smtClean="0"/>
              <a:t>?</a:t>
            </a:r>
          </a:p>
          <a:p>
            <a:pPr lvl="1"/>
            <a:r>
              <a:rPr lang="ko-KR" altLang="en-US" dirty="0" smtClean="0"/>
              <a:t>산업은행의 통상적인 유동성 지원에 대한 극도의 우려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지엠대우가</a:t>
            </a:r>
            <a:r>
              <a:rPr lang="ko-KR" altLang="en-US" dirty="0" smtClean="0"/>
              <a:t> 본사와 이상한 거래를 하고 있다는 점을 인지하고 있다는 반증</a:t>
            </a:r>
            <a:endParaRPr lang="en-US" altLang="ko-KR" dirty="0" smtClean="0"/>
          </a:p>
          <a:p>
            <a:pPr lvl="1">
              <a:buNone/>
            </a:pP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지엠대우의</a:t>
            </a:r>
            <a:r>
              <a:rPr lang="ko-KR" altLang="en-US" dirty="0" smtClean="0"/>
              <a:t> 위기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별도 지원 없으면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월 내 부도 가능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자동차 판매량 증가  요인 없음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세계적인 판매 축소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국내 내수 부양의 한계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가동률 </a:t>
            </a:r>
            <a:r>
              <a:rPr lang="en-US" altLang="ko-KR" dirty="0" smtClean="0"/>
              <a:t>50% </a:t>
            </a:r>
            <a:r>
              <a:rPr lang="ko-KR" altLang="en-US" dirty="0" smtClean="0"/>
              <a:t>이하로 상당기간 유지될 가능성 큼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매월 돌아오는 부채 및 파생상품상환 능력 없음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환율 </a:t>
            </a:r>
            <a:r>
              <a:rPr lang="en-US" altLang="ko-KR" dirty="0" smtClean="0"/>
              <a:t>1,300</a:t>
            </a:r>
            <a:r>
              <a:rPr lang="ko-KR" altLang="en-US" dirty="0" smtClean="0"/>
              <a:t>원 기준으로 앞으로 파생상품처분손실 매월 </a:t>
            </a:r>
            <a:r>
              <a:rPr lang="en-US" altLang="ko-KR" dirty="0" smtClean="0"/>
              <a:t>1,200</a:t>
            </a:r>
            <a:r>
              <a:rPr lang="ko-KR" altLang="en-US" dirty="0" err="1" smtClean="0"/>
              <a:t>억원</a:t>
            </a:r>
            <a:r>
              <a:rPr lang="ko-KR" altLang="en-US" dirty="0" smtClean="0"/>
              <a:t> </a:t>
            </a:r>
            <a:r>
              <a:rPr lang="en-US" altLang="ko-KR" dirty="0" smtClean="0"/>
              <a:t>~1,500</a:t>
            </a:r>
            <a:r>
              <a:rPr lang="ko-KR" altLang="en-US" dirty="0" err="1" smtClean="0"/>
              <a:t>억원</a:t>
            </a:r>
            <a:r>
              <a:rPr lang="ko-KR" altLang="en-US" dirty="0" smtClean="0"/>
              <a:t> 수준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10</a:t>
            </a:r>
            <a:r>
              <a:rPr lang="ko-KR" altLang="en-US" dirty="0" smtClean="0"/>
              <a:t>월 산업은행 차입금 상환 </a:t>
            </a:r>
            <a:r>
              <a:rPr lang="en-US" altLang="ko-KR" dirty="0" smtClean="0"/>
              <a:t>8,000</a:t>
            </a:r>
            <a:r>
              <a:rPr lang="ko-KR" altLang="en-US" dirty="0" smtClean="0"/>
              <a:t>억 원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GM</a:t>
            </a:r>
            <a:r>
              <a:rPr lang="ko-KR" altLang="en-US" dirty="0" smtClean="0"/>
              <a:t> 본사의 지원은 일체 없음</a:t>
            </a:r>
            <a:endParaRPr lang="ko-KR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지엠대우의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조원 지원 요청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철수를 위한 마지막 청산 비용인가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조원으로 </a:t>
            </a:r>
            <a:r>
              <a:rPr lang="ko-KR" altLang="en-US" dirty="0" err="1" smtClean="0"/>
              <a:t>지엠대우를</a:t>
            </a:r>
            <a:r>
              <a:rPr lang="ko-KR" altLang="en-US" dirty="0" smtClean="0"/>
              <a:t> 운영할 수는 없음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보통 기말 현금 </a:t>
            </a:r>
            <a:r>
              <a:rPr lang="en-US" altLang="ko-KR" dirty="0" smtClean="0"/>
              <a:t>1</a:t>
            </a:r>
            <a:r>
              <a:rPr lang="ko-KR" altLang="en-US" dirty="0" smtClean="0"/>
              <a:t>조</a:t>
            </a:r>
            <a:r>
              <a:rPr lang="en-US" altLang="ko-KR" dirty="0" smtClean="0"/>
              <a:t>2</a:t>
            </a:r>
            <a:r>
              <a:rPr lang="ko-KR" altLang="en-US" dirty="0" err="1" smtClean="0"/>
              <a:t>천억원</a:t>
            </a:r>
            <a:r>
              <a:rPr lang="ko-KR" altLang="en-US" dirty="0" smtClean="0"/>
              <a:t> 보유하나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올해는 현재 운영자금 조차 없는 실정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상환해야 할 부채가 </a:t>
            </a:r>
            <a:r>
              <a:rPr lang="en-US" altLang="ko-KR" dirty="0" smtClean="0"/>
              <a:t>1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-1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5</a:t>
            </a:r>
            <a:r>
              <a:rPr lang="ko-KR" altLang="en-US" dirty="0" smtClean="0"/>
              <a:t>천억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산업은행에 대한 지원 요청은 사실상 청산 비용 요구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파생상품 상환 및 계열사와의 부채 관계만 정리하겠다는 뜻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산업은행 역시 이러한 사정을 알고 있기 때문에 지분 및 제품들에 대한 라이선스 요구를 한 것임</a:t>
            </a:r>
            <a:endParaRPr lang="ko-KR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 txBox="1">
            <a:spLocks/>
          </p:cNvSpPr>
          <p:nvPr/>
        </p:nvSpPr>
        <p:spPr>
          <a:xfrm>
            <a:off x="642910" y="1500174"/>
            <a:ext cx="7467600" cy="35719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j-cs"/>
              </a:rPr>
              <a:t> </a:t>
            </a:r>
            <a:r>
              <a:rPr kumimoji="0" lang="ko-KR" altLang="en-US" sz="6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j-cs"/>
              </a:rPr>
              <a:t>경제위기</a:t>
            </a:r>
            <a:r>
              <a:rPr kumimoji="0" lang="ko-KR" altLang="en-US" sz="6000" b="0" i="0" u="none" strike="noStrike" kern="1200" cap="small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j-cs"/>
              </a:rPr>
              <a:t> 전망</a:t>
            </a:r>
            <a:endParaRPr kumimoji="0" lang="en-US" altLang="ko-KR" sz="6000" b="0" i="0" u="none" strike="noStrike" kern="1200" cap="small" spc="0" normalizeH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다음_SemiBold" pitchFamily="2" charset="-127"/>
              <a:ea typeface="다음_SemiBold" pitchFamily="2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2000</a:t>
            </a:r>
            <a:r>
              <a:rPr lang="ko-KR" altLang="en-US" dirty="0" smtClean="0"/>
              <a:t>년대 자동차 생산의 비밀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거품</a:t>
            </a:r>
            <a:r>
              <a:rPr lang="ko-KR" altLang="en-US" dirty="0" smtClean="0"/>
              <a:t>이 </a:t>
            </a:r>
            <a:r>
              <a:rPr lang="ko-KR" altLang="en-US" dirty="0" smtClean="0"/>
              <a:t>거품을 만</a:t>
            </a:r>
            <a:r>
              <a:rPr lang="ko-KR" altLang="en-US" dirty="0" smtClean="0"/>
              <a:t>든 </a:t>
            </a:r>
            <a:r>
              <a:rPr lang="ko-KR" altLang="en-US" dirty="0" smtClean="0"/>
              <a:t>자동차 산업 성장</a:t>
            </a:r>
            <a:endParaRPr lang="ko-KR" altLang="en-US" dirty="0"/>
          </a:p>
        </p:txBody>
      </p:sp>
      <p:sp>
        <p:nvSpPr>
          <p:cNvPr id="7" name="내용 개체 틀 6"/>
          <p:cNvSpPr>
            <a:spLocks noGrp="1"/>
          </p:cNvSpPr>
          <p:nvPr>
            <p:ph sz="quarter" idx="1"/>
          </p:nvPr>
        </p:nvSpPr>
        <p:spPr>
          <a:xfrm>
            <a:off x="214282" y="1600200"/>
            <a:ext cx="8001056" cy="4543444"/>
          </a:xfrm>
        </p:spPr>
        <p:txBody>
          <a:bodyPr/>
          <a:lstStyle/>
          <a:p>
            <a:r>
              <a:rPr lang="en-US" altLang="ko-KR" dirty="0" smtClean="0"/>
              <a:t>2000</a:t>
            </a:r>
            <a:r>
              <a:rPr lang="ko-KR" altLang="en-US" dirty="0" smtClean="0"/>
              <a:t>년대 세계 자동차 시장은 </a:t>
            </a:r>
            <a:r>
              <a:rPr lang="en-US" altLang="ko-KR" dirty="0" smtClean="0"/>
              <a:t>90</a:t>
            </a:r>
            <a:r>
              <a:rPr lang="ko-KR" altLang="en-US" dirty="0" smtClean="0"/>
              <a:t>년대보다 세 배 가까이 빠른 성장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2000</a:t>
            </a:r>
            <a:r>
              <a:rPr lang="ko-KR" altLang="en-US" dirty="0" smtClean="0"/>
              <a:t>년대는 자동차 시장의 새로운 황금기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세계적으로 </a:t>
            </a:r>
            <a:r>
              <a:rPr lang="en-US" altLang="ko-KR" dirty="0" smtClean="0"/>
              <a:t>90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초중반에</a:t>
            </a:r>
            <a:r>
              <a:rPr lang="ko-KR" altLang="en-US" dirty="0" smtClean="0"/>
              <a:t> 매년 </a:t>
            </a:r>
            <a:r>
              <a:rPr lang="en-US" altLang="ko-KR" dirty="0" smtClean="0"/>
              <a:t>741,000 </a:t>
            </a:r>
            <a:r>
              <a:rPr lang="ko-KR" altLang="en-US" dirty="0" smtClean="0"/>
              <a:t>대 성장하던 자동차 시장은 </a:t>
            </a:r>
            <a:r>
              <a:rPr lang="en-US" altLang="ko-KR" dirty="0" smtClean="0"/>
              <a:t>1998</a:t>
            </a:r>
            <a:r>
              <a:rPr lang="ko-KR" altLang="en-US" dirty="0" smtClean="0"/>
              <a:t>년 이후 매년 </a:t>
            </a:r>
            <a:r>
              <a:rPr lang="en-US" altLang="ko-KR" dirty="0" smtClean="0"/>
              <a:t>2,134,000 </a:t>
            </a:r>
            <a:r>
              <a:rPr lang="ko-KR" altLang="en-US" dirty="0" smtClean="0"/>
              <a:t>대 성장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주택시장</a:t>
            </a:r>
            <a:r>
              <a:rPr lang="en-US" altLang="ko-KR" dirty="0" smtClean="0"/>
              <a:t> </a:t>
            </a:r>
            <a:r>
              <a:rPr lang="ko-KR" altLang="en-US" dirty="0" smtClean="0"/>
              <a:t>거품 등이 만든 자산 거품이 자동차 소비를 </a:t>
            </a:r>
            <a:r>
              <a:rPr lang="ko-KR" altLang="en-US" dirty="0" err="1" smtClean="0"/>
              <a:t>이끔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자동차 시장 성장은 내적인 요소보다는 주택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주식 등의 자산 가격 거품이 소비를 이끌어 내었음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미</a:t>
            </a:r>
            <a:r>
              <a:rPr lang="ko-KR" altLang="en-US" dirty="0" smtClean="0"/>
              <a:t>국 </a:t>
            </a:r>
            <a:r>
              <a:rPr lang="ko-KR" altLang="en-US" dirty="0" smtClean="0"/>
              <a:t>유럽 등의 자산 거품이 중국 무역 수지 흑자를 만들고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중국은 다시 미국 </a:t>
            </a:r>
            <a:r>
              <a:rPr lang="ko-KR" altLang="en-US" dirty="0" err="1" smtClean="0"/>
              <a:t>유럽산</a:t>
            </a:r>
            <a:r>
              <a:rPr lang="ko-KR" altLang="en-US" dirty="0" smtClean="0"/>
              <a:t> 자동차를 대량 구매하</a:t>
            </a:r>
            <a:r>
              <a:rPr lang="ko-KR" altLang="en-US" dirty="0" smtClean="0"/>
              <a:t>는 </a:t>
            </a:r>
            <a:r>
              <a:rPr lang="ko-KR" altLang="en-US" dirty="0" smtClean="0"/>
              <a:t>거품의 세계적 연쇄가 발생</a:t>
            </a:r>
            <a:endParaRPr lang="en-US" altLang="ko-KR" dirty="0" smtClean="0"/>
          </a:p>
          <a:p>
            <a:pPr lvl="1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주택 시장 거품과 자동차 시장 성장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하지만 이러한 거품이 계속 이어질 수는 없으며 결국 </a:t>
            </a:r>
            <a:r>
              <a:rPr lang="en-US" altLang="ko-KR" dirty="0" smtClean="0"/>
              <a:t>2007</a:t>
            </a:r>
            <a:r>
              <a:rPr lang="ko-KR" altLang="en-US" dirty="0" smtClean="0"/>
              <a:t>년부터 주택가격 폭락을 시작으로 전세계적 금융 위기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7" name="_x71008888" descr="DRW0000091818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928910"/>
            <a:ext cx="7590438" cy="3929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지맥</a:t>
            </a:r>
            <a:r>
              <a:rPr lang="en-US" altLang="ko-KR" dirty="0" smtClean="0"/>
              <a:t>(GMAC),</a:t>
            </a:r>
            <a:br>
              <a:rPr lang="en-US" altLang="ko-KR" dirty="0" smtClean="0"/>
            </a:br>
            <a:r>
              <a:rPr lang="ko-KR" altLang="en-US" dirty="0" smtClean="0"/>
              <a:t>금융화된 자동차 기업의 최후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dirty="0" smtClean="0"/>
              <a:t>1919</a:t>
            </a:r>
            <a:r>
              <a:rPr lang="ko-KR" altLang="en-US" dirty="0" smtClean="0"/>
              <a:t>년에 설립된 지맥은 </a:t>
            </a:r>
            <a:r>
              <a:rPr lang="en-US" altLang="ko-KR" dirty="0" smtClean="0"/>
              <a:t>90</a:t>
            </a:r>
            <a:r>
              <a:rPr lang="ko-KR" altLang="en-US" dirty="0" smtClean="0"/>
              <a:t>년 동안 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의 할부금융 담당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 미국에서는 자동차 구매를 할부금융을 통해서 하는 것이 예전부터 일반적 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1998</a:t>
            </a:r>
            <a:r>
              <a:rPr lang="ko-KR" altLang="en-US" dirty="0" smtClean="0"/>
              <a:t>년 이후 종합금융회사로 변화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1998</a:t>
            </a:r>
            <a:r>
              <a:rPr lang="ko-KR" altLang="en-US" dirty="0" smtClean="0"/>
              <a:t>년에 모기지 회사 인수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주택시장 거품에 적극적으로 나서며</a:t>
            </a:r>
            <a:r>
              <a:rPr lang="en-US" altLang="ko-KR" dirty="0" smtClean="0"/>
              <a:t>, 2004</a:t>
            </a:r>
            <a:r>
              <a:rPr lang="ko-KR" altLang="en-US" dirty="0" smtClean="0"/>
              <a:t>년에는 </a:t>
            </a:r>
            <a:r>
              <a:rPr lang="en-US" altLang="ko-KR" dirty="0" smtClean="0"/>
              <a:t>GM </a:t>
            </a:r>
            <a:r>
              <a:rPr lang="ko-KR" altLang="en-US" dirty="0" smtClean="0"/>
              <a:t>전체 이익의 </a:t>
            </a:r>
            <a:r>
              <a:rPr lang="en-US" altLang="ko-KR" dirty="0" smtClean="0"/>
              <a:t>80% </a:t>
            </a:r>
            <a:r>
              <a:rPr lang="ko-KR" altLang="en-US" dirty="0" smtClean="0"/>
              <a:t>가까이가 지맥으로부터 나옴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2006</a:t>
            </a:r>
            <a:r>
              <a:rPr lang="ko-KR" altLang="en-US" dirty="0" smtClean="0"/>
              <a:t>년 주택시장하락 이후 몰락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주택 </a:t>
            </a:r>
            <a:r>
              <a:rPr lang="ko-KR" altLang="en-US" dirty="0" err="1" smtClean="0"/>
              <a:t>모기지부터</a:t>
            </a:r>
            <a:r>
              <a:rPr lang="ko-KR" altLang="en-US" dirty="0" smtClean="0"/>
              <a:t> 자동차 할부금융까지 모두 연쇄적으로 부실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2008</a:t>
            </a:r>
            <a:r>
              <a:rPr lang="ko-KR" altLang="en-US" dirty="0" smtClean="0"/>
              <a:t>년 말에는 전체 자동차 구매의 </a:t>
            </a:r>
            <a:r>
              <a:rPr lang="en-US" altLang="ko-KR" dirty="0" smtClean="0"/>
              <a:t>5%</a:t>
            </a:r>
            <a:r>
              <a:rPr lang="ko-KR" altLang="en-US" dirty="0" smtClean="0"/>
              <a:t>만 대출 가능</a:t>
            </a:r>
            <a:r>
              <a:rPr lang="en-US" altLang="ko-KR" dirty="0" smtClean="0"/>
              <a:t>. </a:t>
            </a:r>
            <a:r>
              <a:rPr lang="ko-KR" altLang="en-US" dirty="0" smtClean="0"/>
              <a:t>사실상 운영 중지 상태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GM </a:t>
            </a:r>
            <a:r>
              <a:rPr lang="ko-KR" altLang="en-US" dirty="0" smtClean="0"/>
              <a:t>자동차 판매 부진의 핵심 이유는 바로 지맥이 할부금융을 더 이상 할 수 없어 생긴 문제 </a:t>
            </a:r>
            <a:endParaRPr lang="en-US" altLang="ko-KR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금융 세계화의 몰락 이후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자동차 시장 전망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자동차 산업은 대표적 과잉생산 부분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삼성경제연구소 등에 따르면 </a:t>
            </a:r>
            <a:r>
              <a:rPr lang="en-US" altLang="ko-KR" dirty="0" smtClean="0"/>
              <a:t>2006</a:t>
            </a:r>
            <a:r>
              <a:rPr lang="ko-KR" altLang="en-US" dirty="0" smtClean="0"/>
              <a:t>년 정점 기준으로도 약 </a:t>
            </a:r>
            <a:r>
              <a:rPr lang="en-US" altLang="ko-KR" dirty="0" smtClean="0"/>
              <a:t>20-30% </a:t>
            </a:r>
            <a:r>
              <a:rPr lang="ko-KR" altLang="en-US" dirty="0" smtClean="0"/>
              <a:t>가 과잉설비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금융 거품으로 인한 성장이 </a:t>
            </a:r>
            <a:r>
              <a:rPr lang="en-US" altLang="ko-KR" dirty="0" smtClean="0"/>
              <a:t>20%</a:t>
            </a:r>
          </a:p>
          <a:p>
            <a:pPr lvl="1"/>
            <a:r>
              <a:rPr lang="ko-KR" altLang="en-US" dirty="0" smtClean="0"/>
              <a:t>결국 금융 거품이 꺼진 이후에는 생산에 대한 </a:t>
            </a:r>
            <a:r>
              <a:rPr lang="en-US" altLang="ko-KR" dirty="0" smtClean="0"/>
              <a:t>40~50% </a:t>
            </a:r>
            <a:r>
              <a:rPr lang="ko-KR" altLang="en-US" dirty="0" smtClean="0"/>
              <a:t>이상의 조정 불가피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err="1" smtClean="0"/>
              <a:t>하이브리드</a:t>
            </a:r>
            <a:r>
              <a:rPr lang="ko-KR" altLang="en-US" dirty="0" smtClean="0"/>
              <a:t> 등의 에너지효율적 신차 개발에 대한 의문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모든 업체가 </a:t>
            </a:r>
            <a:r>
              <a:rPr lang="ko-KR" altLang="en-US" dirty="0" err="1" smtClean="0"/>
              <a:t>에너지효율차를</a:t>
            </a:r>
            <a:r>
              <a:rPr lang="ko-KR" altLang="en-US" dirty="0" smtClean="0"/>
              <a:t> 생산할 경우 석유가격하락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그리고 </a:t>
            </a:r>
            <a:r>
              <a:rPr lang="ko-KR" altLang="en-US" dirty="0" err="1" smtClean="0"/>
              <a:t>에너지효율차의</a:t>
            </a:r>
            <a:r>
              <a:rPr lang="ko-KR" altLang="en-US" dirty="0" smtClean="0"/>
              <a:t> 수익성 악화로 이어질 수 있음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1990</a:t>
            </a:r>
            <a:r>
              <a:rPr lang="ko-KR" altLang="en-US" dirty="0" smtClean="0"/>
              <a:t>년대 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의 소형차 프로젝트 </a:t>
            </a:r>
            <a:r>
              <a:rPr lang="en-US" altLang="ko-KR" dirty="0" smtClean="0"/>
              <a:t>Saturn</a:t>
            </a:r>
            <a:r>
              <a:rPr lang="ko-KR" altLang="en-US" dirty="0" smtClean="0"/>
              <a:t>과 전기차 프로젝트 </a:t>
            </a:r>
            <a:r>
              <a:rPr lang="en-US" altLang="ko-KR" dirty="0" smtClean="0"/>
              <a:t>EV1 </a:t>
            </a:r>
            <a:r>
              <a:rPr lang="ko-KR" altLang="en-US" dirty="0" smtClean="0"/>
              <a:t>모두 원유가격 하락으로 </a:t>
            </a:r>
            <a:r>
              <a:rPr lang="ko-KR" altLang="en-US" dirty="0" err="1" smtClean="0"/>
              <a:t>대실패한</a:t>
            </a:r>
            <a:r>
              <a:rPr lang="ko-KR" altLang="en-US" dirty="0" smtClean="0"/>
              <a:t> 경험이 있음</a:t>
            </a:r>
            <a:endParaRPr lang="ko-KR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6865" name="_x71015640" descr="EMB00000918181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785926"/>
            <a:ext cx="7472162" cy="3929090"/>
          </a:xfrm>
          <a:prstGeom prst="rect">
            <a:avLst/>
          </a:prstGeom>
          <a:noFill/>
        </p:spPr>
      </p:pic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</a:t>
            </a:r>
            <a:r>
              <a:rPr lang="ko-KR" altLang="en-US" dirty="0" smtClean="0"/>
              <a:t>세계 자동차 판매 추이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세계자동차 판매 추이와 중국 시장</a:t>
            </a:r>
            <a:endParaRPr lang="ko-KR" altLang="en-US" dirty="0"/>
          </a:p>
        </p:txBody>
      </p:sp>
      <p:sp>
        <p:nvSpPr>
          <p:cNvPr id="7" name="내용 개체 틀 6"/>
          <p:cNvSpPr>
            <a:spLocks noGrp="1"/>
          </p:cNvSpPr>
          <p:nvPr>
            <p:ph sz="quarter" idx="1"/>
          </p:nvPr>
        </p:nvSpPr>
        <p:spPr>
          <a:xfrm>
            <a:off x="214282" y="1428736"/>
            <a:ext cx="7467600" cy="4873752"/>
          </a:xfrm>
        </p:spPr>
        <p:txBody>
          <a:bodyPr/>
          <a:lstStyle/>
          <a:p>
            <a:r>
              <a:rPr lang="ko-KR" altLang="en-US" dirty="0" smtClean="0"/>
              <a:t>전세계적 경제 위기 와중에 중국에 대한 의존도 높아짐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2009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¼</a:t>
            </a:r>
            <a:r>
              <a:rPr lang="ko-KR" altLang="en-US" dirty="0" err="1" smtClean="0"/>
              <a:t>분세계기</a:t>
            </a:r>
            <a:r>
              <a:rPr lang="ko-KR" altLang="en-US" dirty="0" smtClean="0"/>
              <a:t> 최대의 자동차 시장이 중국으로 바뀜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하지만 중국이 과연 세계 경제를 이끌 수 있는 헤게모니 국가가 될 수 있을 지에 대해서는 회의적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결국 중국에 대한 의존도가 높아지는 것은 중국 경기 </a:t>
            </a:r>
            <a:r>
              <a:rPr lang="ko-KR" altLang="en-US" dirty="0" err="1" smtClean="0"/>
              <a:t>하강시</a:t>
            </a:r>
            <a:r>
              <a:rPr lang="ko-KR" altLang="en-US" dirty="0" smtClean="0"/>
              <a:t> 전세계적인 도미노 붕괴가 올 수도 있는 위험 증가</a:t>
            </a:r>
            <a:endParaRPr lang="en-US" altLang="ko-KR" dirty="0" smtClean="0"/>
          </a:p>
          <a:p>
            <a:pPr lvl="1"/>
            <a:endParaRPr lang="ko-KR" altLang="en-US" dirty="0"/>
          </a:p>
        </p:txBody>
      </p:sp>
      <p:pic>
        <p:nvPicPr>
          <p:cNvPr id="8" name="_x70786584" descr="EMB00000918181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5" y="3732557"/>
            <a:ext cx="3286148" cy="3125443"/>
          </a:xfrm>
          <a:prstGeom prst="rect">
            <a:avLst/>
          </a:prstGeom>
          <a:noFill/>
        </p:spPr>
      </p:pic>
      <p:pic>
        <p:nvPicPr>
          <p:cNvPr id="9" name="_x71038416" descr="EMB00000918181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661119"/>
            <a:ext cx="4034817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세계 경제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공황으로 가는가</a:t>
            </a:r>
            <a:r>
              <a:rPr lang="en-US" altLang="ko-KR" dirty="0" smtClean="0"/>
              <a:t>? </a:t>
            </a:r>
            <a:endParaRPr lang="ko-KR" altLang="en-US" dirty="0"/>
          </a:p>
        </p:txBody>
      </p:sp>
      <p:sp>
        <p:nvSpPr>
          <p:cNvPr id="7" name="내용 개체 틀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err="1" smtClean="0"/>
              <a:t>아이켄그린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크루그만과</a:t>
            </a:r>
            <a:r>
              <a:rPr lang="ko-KR" altLang="en-US" dirty="0" smtClean="0"/>
              <a:t> 같은 미국 경제학자들은 현재의 위기를 </a:t>
            </a:r>
            <a:r>
              <a:rPr lang="en-US" altLang="ko-KR" dirty="0" smtClean="0"/>
              <a:t>1930</a:t>
            </a:r>
            <a:r>
              <a:rPr lang="ko-KR" altLang="en-US" dirty="0" smtClean="0"/>
              <a:t>년대 대공황과 비교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하</a:t>
            </a:r>
            <a:r>
              <a:rPr lang="ko-KR" altLang="en-US" dirty="0" smtClean="0"/>
              <a:t>락 </a:t>
            </a:r>
            <a:r>
              <a:rPr lang="ko-KR" altLang="en-US" dirty="0" smtClean="0"/>
              <a:t>추세로 보면 대공황과 </a:t>
            </a:r>
            <a:r>
              <a:rPr lang="ko-KR" altLang="en-US" dirty="0" err="1" smtClean="0"/>
              <a:t>비슷</a:t>
            </a:r>
            <a:r>
              <a:rPr lang="ko-KR" altLang="en-US" dirty="0" smtClean="0"/>
              <a:t> 혹은 더욱 심하며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대공</a:t>
            </a:r>
            <a:r>
              <a:rPr lang="ko-KR" altLang="en-US" dirty="0" smtClean="0"/>
              <a:t>황 </a:t>
            </a:r>
            <a:r>
              <a:rPr lang="ko-KR" altLang="en-US" dirty="0" smtClean="0"/>
              <a:t>수준으로까지 발전할 경우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무역 등에 있어 현재보다 약 </a:t>
            </a:r>
            <a:r>
              <a:rPr lang="en-US" altLang="ko-KR" dirty="0" smtClean="0"/>
              <a:t>3</a:t>
            </a:r>
            <a:r>
              <a:rPr lang="ko-KR" altLang="en-US" dirty="0" smtClean="0"/>
              <a:t>배 가까이 하락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ko-KR" altLang="en-US" dirty="0"/>
          </a:p>
        </p:txBody>
      </p:sp>
      <p:pic>
        <p:nvPicPr>
          <p:cNvPr id="8" name="_x71023808" descr="DRW00000918184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142976" y="3500438"/>
            <a:ext cx="6572296" cy="30460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 txBox="1">
            <a:spLocks/>
          </p:cNvSpPr>
          <p:nvPr/>
        </p:nvSpPr>
        <p:spPr>
          <a:xfrm>
            <a:off x="642910" y="1500174"/>
            <a:ext cx="7467600" cy="35719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0" i="0" u="none" strike="noStrike" kern="1200" cap="small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j-cs"/>
              </a:rPr>
              <a:t>진보진영의 대응방향</a:t>
            </a:r>
            <a:endParaRPr kumimoji="0" lang="en-US" altLang="ko-KR" sz="6000" b="0" i="0" u="none" strike="noStrike" kern="1200" cap="small" spc="0" normalizeH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다음_SemiBold" pitchFamily="2" charset="-127"/>
              <a:ea typeface="다음_SemiBold" pitchFamily="2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42976" y="1643050"/>
            <a:ext cx="7467600" cy="1143000"/>
          </a:xfrm>
        </p:spPr>
        <p:txBody>
          <a:bodyPr/>
          <a:lstStyle/>
          <a:p>
            <a:r>
              <a:rPr lang="ko-KR" altLang="en-US" dirty="0" smtClean="0"/>
              <a:t>세계경제위기라는 특수한 조건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전 </a:t>
            </a:r>
            <a:r>
              <a:rPr lang="ko-KR" altLang="en-US" dirty="0" smtClean="0"/>
              <a:t>노동자의 요구를 중심으로 싸워나가야 답이 존재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928662" y="3357562"/>
            <a:ext cx="7467600" cy="2659174"/>
          </a:xfrm>
        </p:spPr>
        <p:txBody>
          <a:bodyPr/>
          <a:lstStyle/>
          <a:p>
            <a:r>
              <a:rPr lang="ko-KR" altLang="en-US" dirty="0" smtClean="0"/>
              <a:t>산업적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혹은 </a:t>
            </a:r>
            <a:r>
              <a:rPr lang="ko-KR" altLang="en-US" dirty="0" err="1" smtClean="0"/>
              <a:t>단위사업장별</a:t>
            </a:r>
            <a:r>
              <a:rPr lang="ko-KR" altLang="en-US" dirty="0" smtClean="0"/>
              <a:t> 대응 전략의 </a:t>
            </a:r>
            <a:r>
              <a:rPr lang="ko-KR" altLang="en-US" dirty="0" err="1" smtClean="0"/>
              <a:t>무용성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자동</a:t>
            </a:r>
            <a:r>
              <a:rPr lang="ko-KR" altLang="en-US" dirty="0" smtClean="0"/>
              <a:t>차 </a:t>
            </a:r>
            <a:r>
              <a:rPr lang="ko-KR" altLang="en-US" dirty="0" smtClean="0"/>
              <a:t>산업 내부적인 해결 방법은 존재하지 않음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예를 들어 </a:t>
            </a:r>
            <a:r>
              <a:rPr lang="ko-KR" altLang="en-US" dirty="0" err="1" smtClean="0"/>
              <a:t>지엠대우</a:t>
            </a:r>
            <a:r>
              <a:rPr lang="ko-KR" altLang="en-US" dirty="0" smtClean="0"/>
              <a:t> 생산 수준을 유지하기 위해 내수로 물량을 돌린다면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현대 기아자동차가 붕괴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수출물량을 회복하기 위해서는 </a:t>
            </a:r>
            <a:r>
              <a:rPr lang="en-US" altLang="ko-KR" dirty="0" smtClean="0"/>
              <a:t>GM </a:t>
            </a:r>
            <a:r>
              <a:rPr lang="ko-KR" altLang="en-US" dirty="0" smtClean="0"/>
              <a:t>전체가 생산 회복을 해야 하는데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 또한 불가능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57158" y="1643050"/>
            <a:ext cx="9286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0" dirty="0" smtClean="0"/>
              <a:t>1</a:t>
            </a:r>
            <a:endParaRPr lang="ko-KR" altLang="en-US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해고와 임금에 관한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err="1" smtClean="0"/>
              <a:t>전노동자적</a:t>
            </a:r>
            <a:r>
              <a:rPr lang="ko-KR" altLang="en-US" dirty="0" smtClean="0"/>
              <a:t> 해결 방안 모색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민주노총이 제안한 고용안정특별법의 확대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민주노총의 고용안정특별법은 고용유지지원금의 확대 적용이 그치고 있음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당장 벌어지는 해고를 막고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파산기업 노동자에 대한 대책을 마련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경제 위기 시기</a:t>
            </a:r>
            <a:r>
              <a:rPr lang="en-US" altLang="ko-KR" dirty="0" smtClean="0"/>
              <a:t>,</a:t>
            </a:r>
            <a:r>
              <a:rPr lang="ko-KR" altLang="en-US" dirty="0" smtClean="0"/>
              <a:t> 정리해고제에 대한 유예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(</a:t>
            </a:r>
            <a:r>
              <a:rPr lang="ko-KR" altLang="en-US" dirty="0" smtClean="0"/>
              <a:t>재벌에 대해</a:t>
            </a:r>
            <a:r>
              <a:rPr lang="en-US" altLang="ko-KR" dirty="0" smtClean="0"/>
              <a:t>)</a:t>
            </a:r>
            <a:r>
              <a:rPr lang="ko-KR" altLang="en-US" dirty="0" smtClean="0"/>
              <a:t>해고 발생시 징벌적 </a:t>
            </a:r>
            <a:r>
              <a:rPr lang="ko-KR" altLang="en-US" dirty="0" err="1" smtClean="0"/>
              <a:t>해고세</a:t>
            </a:r>
            <a:r>
              <a:rPr lang="ko-KR" altLang="en-US" dirty="0" smtClean="0"/>
              <a:t> 부과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다른 파산기업 노동자들에 대한 지원금으로 활용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실업 수당 및 정부의 고용 의무를 명시화하는</a:t>
            </a:r>
            <a:r>
              <a:rPr lang="en-US" altLang="ko-KR" dirty="0" smtClean="0"/>
              <a:t> Public Job Bank</a:t>
            </a:r>
          </a:p>
          <a:p>
            <a:pPr lvl="1"/>
            <a:r>
              <a:rPr lang="ko-KR" altLang="en-US" dirty="0" err="1" smtClean="0"/>
              <a:t>초국적</a:t>
            </a:r>
            <a:r>
              <a:rPr lang="en-US" altLang="ko-KR" dirty="0" smtClean="0"/>
              <a:t> </a:t>
            </a:r>
            <a:r>
              <a:rPr lang="ko-KR" altLang="en-US" dirty="0" smtClean="0"/>
              <a:t>기업의 고용 유지 의무 및 </a:t>
            </a:r>
            <a:r>
              <a:rPr lang="ko-KR" altLang="en-US" dirty="0" err="1" smtClean="0"/>
              <a:t>해고시</a:t>
            </a:r>
            <a:r>
              <a:rPr lang="ko-KR" altLang="en-US" dirty="0" smtClean="0"/>
              <a:t> 자본 유출을 제한하는 </a:t>
            </a:r>
            <a:r>
              <a:rPr lang="ko-KR" altLang="en-US" dirty="0" err="1" smtClean="0"/>
              <a:t>초국적</a:t>
            </a:r>
            <a:r>
              <a:rPr lang="ko-KR" altLang="en-US" dirty="0" smtClean="0"/>
              <a:t> 기업 통제 및 고용 의무제도 </a:t>
            </a:r>
            <a:endParaRPr lang="en-US" altLang="ko-KR" dirty="0" smtClean="0"/>
          </a:p>
          <a:p>
            <a:pPr lvl="1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최저임금 수준의 강화를 통한 임금 삭감 압력 상쇄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제조업에서 초과근로 수당이 줄어들면서 발생하는 문제에 대해 기본급 수준을 높여나가야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예전과 같이 대기업 임금 상승 </a:t>
            </a: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중소기업 임금 상승 방식이 아니라 최저임금 상승</a:t>
            </a: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임금 하락 저지 의 </a:t>
            </a:r>
            <a:r>
              <a:rPr lang="en-US" altLang="ko-KR" dirty="0" smtClean="0">
                <a:sym typeface="Wingdings" pitchFamily="2" charset="2"/>
              </a:rPr>
              <a:t>Bottom Up </a:t>
            </a:r>
            <a:r>
              <a:rPr lang="ko-KR" altLang="en-US" dirty="0" smtClean="0">
                <a:sym typeface="Wingdings" pitchFamily="2" charset="2"/>
              </a:rPr>
              <a:t>방식이 필요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endParaRPr lang="en-US" altLang="ko-KR" dirty="0" smtClean="0">
              <a:sym typeface="Wingdings" pitchFamily="2" charset="2"/>
            </a:endParaRPr>
          </a:p>
          <a:p>
            <a:r>
              <a:rPr lang="ko-KR" altLang="en-US" dirty="0" smtClean="0">
                <a:sym typeface="Wingdings" pitchFamily="2" charset="2"/>
              </a:rPr>
              <a:t>총연맹</a:t>
            </a:r>
            <a:r>
              <a:rPr lang="en-US" altLang="ko-KR" dirty="0" smtClean="0">
                <a:sym typeface="Wingdings" pitchFamily="2" charset="2"/>
              </a:rPr>
              <a:t>, </a:t>
            </a:r>
            <a:r>
              <a:rPr lang="ko-KR" altLang="en-US" dirty="0" smtClean="0">
                <a:sym typeface="Wingdings" pitchFamily="2" charset="2"/>
              </a:rPr>
              <a:t>금속노조</a:t>
            </a:r>
            <a:r>
              <a:rPr lang="en-US" altLang="ko-KR" dirty="0" smtClean="0">
                <a:sym typeface="Wingdings" pitchFamily="2" charset="2"/>
              </a:rPr>
              <a:t> </a:t>
            </a:r>
            <a:r>
              <a:rPr lang="ko-KR" altLang="en-US" dirty="0" smtClean="0">
                <a:sym typeface="Wingdings" pitchFamily="2" charset="2"/>
              </a:rPr>
              <a:t>등을 통한 대정부 투쟁 강화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r>
              <a:rPr lang="ko-KR" altLang="en-US" dirty="0" smtClean="0">
                <a:sym typeface="Wingdings" pitchFamily="2" charset="2"/>
              </a:rPr>
              <a:t>단위 사업장 투쟁은 현재 </a:t>
            </a:r>
            <a:r>
              <a:rPr lang="en-US" altLang="ko-KR" dirty="0" smtClean="0">
                <a:sym typeface="Wingdings" pitchFamily="2" charset="2"/>
              </a:rPr>
              <a:t>‘</a:t>
            </a:r>
            <a:r>
              <a:rPr lang="ko-KR" altLang="en-US" dirty="0" smtClean="0">
                <a:sym typeface="Wingdings" pitchFamily="2" charset="2"/>
              </a:rPr>
              <a:t>파산</a:t>
            </a:r>
            <a:r>
              <a:rPr lang="en-US" altLang="ko-KR" dirty="0" smtClean="0">
                <a:sym typeface="Wingdings" pitchFamily="2" charset="2"/>
              </a:rPr>
              <a:t>’ </a:t>
            </a:r>
            <a:r>
              <a:rPr lang="ko-KR" altLang="en-US" dirty="0" smtClean="0">
                <a:sym typeface="Wingdings" pitchFamily="2" charset="2"/>
              </a:rPr>
              <a:t>위협에 대해 효과적으로 방어하기 힘듦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r>
              <a:rPr lang="ko-KR" altLang="en-US" dirty="0" smtClean="0">
                <a:sym typeface="Wingdings" pitchFamily="2" charset="2"/>
              </a:rPr>
              <a:t>정부 수준에서의 대책 강구를 위한 투쟁 강화</a:t>
            </a:r>
            <a:endParaRPr lang="ko-KR" alt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785786" y="3357562"/>
            <a:ext cx="7139014" cy="3116390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노동자 피해의 최소화를 위해 정부의 재정 지출 방향은 매우 중요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현재 </a:t>
            </a:r>
            <a:r>
              <a:rPr lang="ko-KR" altLang="en-US" dirty="0" err="1" smtClean="0"/>
              <a:t>이명박</a:t>
            </a:r>
            <a:r>
              <a:rPr lang="ko-KR" altLang="en-US" dirty="0" smtClean="0"/>
              <a:t> 정부는 부자감세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대운하</a:t>
            </a:r>
            <a:r>
              <a:rPr lang="ko-KR" altLang="en-US" dirty="0" smtClean="0"/>
              <a:t> 등으로 국민세금을 부자들과 건설자본에게 퍼붓고 있음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경제 위기가 더욱 심화될 수록 정부 재정의 사용 방향은 매우 중요</a:t>
            </a:r>
            <a:r>
              <a:rPr lang="en-US" altLang="ko-KR" dirty="0" smtClean="0"/>
              <a:t>. </a:t>
            </a:r>
            <a:r>
              <a:rPr lang="ko-KR" altLang="en-US" dirty="0" smtClean="0"/>
              <a:t>즉 정부 재정을 중심으로 위기 전가의 구체적 형태들이 들어나는 시점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노동자 민중이 최후에 사용할 수 있는 재정은 바로 국가 재정</a:t>
            </a:r>
            <a:endParaRPr lang="ko-KR" altLang="en-US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142976" y="1643050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j-cs"/>
              </a:rPr>
              <a:t>정부 재정 정책에 대한 노동자의 대응</a:t>
            </a:r>
            <a:endParaRPr kumimoji="0" lang="en-US" altLang="ko-KR" sz="2400" b="0" i="0" u="none" strike="noStrike" kern="1200" cap="small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다음_SemiBold" pitchFamily="2" charset="-127"/>
              <a:ea typeface="다음_SemiBold" pitchFamily="2" charset="-127"/>
              <a:cs typeface="+mj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cap="small" dirty="0" smtClean="0">
                <a:solidFill>
                  <a:schemeClr val="tx2"/>
                </a:solidFill>
                <a:latin typeface="다음_SemiBold" pitchFamily="2" charset="-127"/>
                <a:ea typeface="다음_SemiBold" pitchFamily="2" charset="-127"/>
                <a:cs typeface="+mj-cs"/>
              </a:rPr>
              <a:t>계급적 재정 지출 요구와 부자를 위한 재정지출 저지</a:t>
            </a:r>
            <a:endParaRPr kumimoji="0" lang="ko-KR" altLang="en-US" sz="24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다음_SemiBold" pitchFamily="2" charset="-127"/>
              <a:ea typeface="다음_SemiBold" pitchFamily="2" charset="-127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643050"/>
            <a:ext cx="9286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0" dirty="0"/>
              <a:t>2</a:t>
            </a:r>
            <a:endParaRPr lang="ko-KR" altLang="en-US" sz="80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err="1" smtClean="0"/>
              <a:t>대운하</a:t>
            </a:r>
            <a:r>
              <a:rPr lang="en-US" altLang="ko-KR" dirty="0" smtClean="0"/>
              <a:t>(4</a:t>
            </a:r>
            <a:r>
              <a:rPr lang="ko-KR" altLang="en-US" dirty="0" err="1" smtClean="0"/>
              <a:t>대강정비사업</a:t>
            </a:r>
            <a:r>
              <a:rPr lang="en-US" altLang="ko-KR" dirty="0" smtClean="0"/>
              <a:t>) 22</a:t>
            </a:r>
            <a:r>
              <a:rPr lang="ko-KR" altLang="en-US" dirty="0" smtClean="0"/>
              <a:t>조에 대한 노동자환수 운동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대운하</a:t>
            </a:r>
            <a:r>
              <a:rPr lang="ko-KR" altLang="en-US" dirty="0" smtClean="0"/>
              <a:t> 사업은 건설 자본을 위한 대규모 토목 공사일 뿐만 아니라 향후 하천 용수 사용이 불가능해져 사상 초유의 물 대란을 발생시킬 수 있는 사업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 사업으로 이득을 보는 하천 주변의 땅 부자들과 건설자본에게 국민세금을 퍼주는 꼴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정부 지출을 통한 친환경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친노동</a:t>
            </a:r>
            <a:r>
              <a:rPr lang="ko-KR" altLang="en-US" dirty="0" smtClean="0"/>
              <a:t> 산업 클러스터 구성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90</a:t>
            </a:r>
            <a:r>
              <a:rPr lang="ko-KR" altLang="en-US" dirty="0" smtClean="0"/>
              <a:t>년대 </a:t>
            </a:r>
            <a:r>
              <a:rPr lang="en-US" altLang="ko-KR" dirty="0" smtClean="0"/>
              <a:t>GM</a:t>
            </a:r>
            <a:r>
              <a:rPr lang="ko-KR" altLang="en-US" dirty="0" smtClean="0"/>
              <a:t>의 사례에서 볼 수 있듯이 개별기업 차원의 탈석유는 불가능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국가 차원의 </a:t>
            </a:r>
            <a:r>
              <a:rPr lang="ko-KR" altLang="en-US" dirty="0" err="1" smtClean="0"/>
              <a:t>친생태적</a:t>
            </a:r>
            <a:r>
              <a:rPr lang="ko-KR" altLang="en-US" dirty="0" smtClean="0"/>
              <a:t> 산업 조성을 위한 재정 지출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자동차 산업에 대한 친환경적 구조조정과 장기간의 정부 지원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고용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임금에 관한 새로운 노동권 표준이 적용되는 산업 부문 창출</a:t>
            </a:r>
            <a:endParaRPr lang="ko-KR" alt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3357562"/>
            <a:ext cx="7467600" cy="3116390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dirty="0" smtClean="0"/>
              <a:t>현재 위기는 자본주의 그 자체의 위기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</a:t>
            </a:r>
            <a:r>
              <a:rPr lang="ko-KR" altLang="en-US" dirty="0" smtClean="0"/>
              <a:t>세기 후반의 자본주의가 만들어 낸 금융 세계화는 결국 스스로의 생명을 위협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현재의 위기는 단순한 소동이 아니라 자본주의가 그 생명을 다고 있다는 상징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노동자의 단결에 기초한 새로운 이념 제시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자본주의는 결국에는 노동자에 대한 학살에 기반해서만 그 생명을 유지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노동자가 새로운 세상에 대한 이념들을 사회에 제기해 주어야 함</a:t>
            </a:r>
            <a:endParaRPr lang="ko-KR" altLang="en-US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142976" y="1643050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cap="small" dirty="0" smtClean="0">
                <a:solidFill>
                  <a:schemeClr val="tx2"/>
                </a:solidFill>
                <a:latin typeface="다음_SemiBold" pitchFamily="2" charset="-127"/>
                <a:ea typeface="다음_SemiBold" pitchFamily="2" charset="-127"/>
                <a:cs typeface="+mj-cs"/>
              </a:rPr>
              <a:t>자본주의를 넘어서</a:t>
            </a:r>
            <a:endParaRPr lang="en-US" altLang="ko-KR" sz="2400" cap="small" dirty="0" smtClean="0">
              <a:solidFill>
                <a:schemeClr val="tx2"/>
              </a:solidFill>
              <a:latin typeface="다음_SemiBold" pitchFamily="2" charset="-127"/>
              <a:ea typeface="다음_SemiBold" pitchFamily="2" charset="-127"/>
              <a:cs typeface="+mj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다음_SemiBold" pitchFamily="2" charset="-127"/>
                <a:ea typeface="다음_SemiBold" pitchFamily="2" charset="-127"/>
                <a:cs typeface="+mj-cs"/>
              </a:rPr>
              <a:t>노동자의 단결과 대안 이념의 확산</a:t>
            </a:r>
            <a:endParaRPr kumimoji="0" lang="ko-KR" altLang="en-US" sz="24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다음_SemiBold" pitchFamily="2" charset="-127"/>
              <a:ea typeface="다음_SemiBold" pitchFamily="2" charset="-127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643050"/>
            <a:ext cx="9286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0" dirty="0" smtClean="0"/>
              <a:t>3</a:t>
            </a:r>
            <a:endParaRPr lang="ko-KR" altLang="en-US" sz="80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500042"/>
            <a:ext cx="2857520" cy="5779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3929058" y="2357430"/>
            <a:ext cx="49291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감사합니다</a:t>
            </a:r>
            <a:r>
              <a:rPr lang="en-US" altLang="ko-KR" dirty="0" smtClean="0"/>
              <a:t>. 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en-US" altLang="ko-KR" dirty="0" smtClean="0"/>
              <a:t>2009.05.30</a:t>
            </a:r>
          </a:p>
          <a:p>
            <a:r>
              <a:rPr lang="ko-KR" altLang="en-US" dirty="0" smtClean="0"/>
              <a:t>사회진보연대 부설 노동자운동연구소</a:t>
            </a:r>
            <a:r>
              <a:rPr lang="en-US" altLang="ko-KR" dirty="0" smtClean="0"/>
              <a:t>(</a:t>
            </a:r>
            <a:r>
              <a:rPr lang="ko-KR" altLang="en-US" dirty="0" smtClean="0"/>
              <a:t>준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연구위원 한지원</a:t>
            </a:r>
            <a:r>
              <a:rPr lang="en-US" altLang="ko-KR" dirty="0" smtClean="0"/>
              <a:t>(jwhan77@gmail.com)</a:t>
            </a:r>
          </a:p>
          <a:p>
            <a:endParaRPr lang="en-US" altLang="ko-KR" dirty="0"/>
          </a:p>
          <a:p>
            <a:r>
              <a:rPr lang="en-US" altLang="ko-KR" dirty="0" smtClean="0"/>
              <a:t>http: //www.pssp.org</a:t>
            </a:r>
          </a:p>
          <a:p>
            <a:r>
              <a:rPr lang="en-US" altLang="ko-KR" dirty="0" smtClean="0"/>
              <a:t>Tel: 02-778-4001</a:t>
            </a:r>
          </a:p>
          <a:p>
            <a:r>
              <a:rPr lang="en-US" altLang="ko-KR" dirty="0" smtClean="0"/>
              <a:t>Fax: 02-778-4006</a:t>
            </a:r>
            <a:endParaRPr lang="ko-KR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오렌지">
  <a:themeElements>
    <a:clrScheme name="오렌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오렌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오렌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3077</TotalTime>
  <Words>2095</Words>
  <Application>Microsoft Office PowerPoint</Application>
  <PresentationFormat>화면 슬라이드 쇼(4:3)</PresentationFormat>
  <Paragraphs>451</Paragraphs>
  <Slides>39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39</vt:i4>
      </vt:variant>
    </vt:vector>
  </HeadingPairs>
  <TitlesOfParts>
    <vt:vector size="40" baseType="lpstr">
      <vt:lpstr>오렌지</vt:lpstr>
      <vt:lpstr>GM대우 구조조정 전망과 대응 전략</vt:lpstr>
      <vt:lpstr>6월 1일,  GM 파산 보호신청 현황과 쟁점</vt:lpstr>
      <vt:lpstr>왜 파산보호 신청인가?</vt:lpstr>
      <vt:lpstr>파산 이후의 쟁점들 1 세계 최대 규모의 초국적 기업, 계열사들은 어떻게?</vt:lpstr>
      <vt:lpstr>고용 규모가 큰 생산 공장들</vt:lpstr>
      <vt:lpstr>분쟁은 이미 시작!</vt:lpstr>
      <vt:lpstr>파산 이후의 쟁점 2 GM의 주인은 미국 정부?</vt:lpstr>
      <vt:lpstr>파산 이후 쟁점 3 채권자들은 왜 파산을 두려워하지 않는가?</vt:lpstr>
      <vt:lpstr> GM파산 이후…     GM대우의 조건과 전망 </vt:lpstr>
      <vt:lpstr>2007년  GM 대우, GM 계열사 내 최고의 평가</vt:lpstr>
      <vt:lpstr>GM 계열사들의 구조</vt:lpstr>
      <vt:lpstr>GM 파산 이후 계열사들에 대한 처리 방안</vt:lpstr>
      <vt:lpstr>납품 중심의  GM대우의 생산 구조</vt:lpstr>
      <vt:lpstr>슬라이드 14</vt:lpstr>
      <vt:lpstr>2008년 이후 달라진 상황, 달라진 대우</vt:lpstr>
      <vt:lpstr>GM대우의 상황 자동차 생산량은 여전히 부족</vt:lpstr>
      <vt:lpstr>지난 1년간 진행된 본사의 자본 유출</vt:lpstr>
      <vt:lpstr>정당한 거래? 파생상품 손실의 비밀</vt:lpstr>
      <vt:lpstr>슬라이드 19</vt:lpstr>
      <vt:lpstr>슬라이드 20</vt:lpstr>
      <vt:lpstr>산업은행의 이해할 수 없는 행보, 지분 인수 요구와 라이선스 요구 등</vt:lpstr>
      <vt:lpstr>지엠대우의 위기 별도 지원 없으면 10월 내 부도 가능</vt:lpstr>
      <vt:lpstr>지엠대우의 1조원 지원 요청 철수를 위한 마지막 청산 비용인가?</vt:lpstr>
      <vt:lpstr>슬라이드 24</vt:lpstr>
      <vt:lpstr>2000년대 자동차 생산의 비밀 거품이 거품을 만든 자동차 산업 성장</vt:lpstr>
      <vt:lpstr>슬라이드 26</vt:lpstr>
      <vt:lpstr>지맥(GMAC), 금융화된 자동차 기업의 최후</vt:lpstr>
      <vt:lpstr>금융 세계화의 몰락 이후 자동차 시장 전망</vt:lpstr>
      <vt:lpstr>  세계 자동차 판매 추이</vt:lpstr>
      <vt:lpstr>세계자동차 판매 추이와 중국 시장</vt:lpstr>
      <vt:lpstr>세계 경제 공황으로 가는가? </vt:lpstr>
      <vt:lpstr>슬라이드 32</vt:lpstr>
      <vt:lpstr>세계경제위기라는 특수한 조건 전 노동자의 요구를 중심으로 싸워나가야 답이 존재</vt:lpstr>
      <vt:lpstr>해고와 임금에 관한 전노동자적 해결 방안 모색</vt:lpstr>
      <vt:lpstr>슬라이드 35</vt:lpstr>
      <vt:lpstr>슬라이드 36</vt:lpstr>
      <vt:lpstr>슬라이드 37</vt:lpstr>
      <vt:lpstr>슬라이드 38</vt:lpstr>
      <vt:lpstr>슬라이드 39</vt:lpstr>
    </vt:vector>
  </TitlesOfParts>
  <Company>YongI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JWHAN</dc:creator>
  <cp:lastModifiedBy>JWHAN</cp:lastModifiedBy>
  <cp:revision>46</cp:revision>
  <dcterms:created xsi:type="dcterms:W3CDTF">2009-05-30T02:49:00Z</dcterms:created>
  <dcterms:modified xsi:type="dcterms:W3CDTF">2009-06-01T06:06:44Z</dcterms:modified>
</cp:coreProperties>
</file>