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  <p:sldMasterId id="2147483732" r:id="rId2"/>
  </p:sldMasterIdLst>
  <p:notesMasterIdLst>
    <p:notesMasterId r:id="rId37"/>
  </p:notesMasterIdLst>
  <p:handoutMasterIdLst>
    <p:handoutMasterId r:id="rId38"/>
  </p:handoutMasterIdLst>
  <p:sldIdLst>
    <p:sldId id="256" r:id="rId3"/>
    <p:sldId id="344" r:id="rId4"/>
    <p:sldId id="352" r:id="rId5"/>
    <p:sldId id="360" r:id="rId6"/>
    <p:sldId id="353" r:id="rId7"/>
    <p:sldId id="354" r:id="rId8"/>
    <p:sldId id="357" r:id="rId9"/>
    <p:sldId id="358" r:id="rId10"/>
    <p:sldId id="361" r:id="rId11"/>
    <p:sldId id="359" r:id="rId12"/>
    <p:sldId id="362" r:id="rId13"/>
    <p:sldId id="363" r:id="rId14"/>
    <p:sldId id="364" r:id="rId15"/>
    <p:sldId id="365" r:id="rId16"/>
    <p:sldId id="366" r:id="rId17"/>
    <p:sldId id="367" r:id="rId18"/>
    <p:sldId id="368" r:id="rId19"/>
    <p:sldId id="369" r:id="rId20"/>
    <p:sldId id="370" r:id="rId21"/>
    <p:sldId id="371" r:id="rId22"/>
    <p:sldId id="372" r:id="rId23"/>
    <p:sldId id="373" r:id="rId24"/>
    <p:sldId id="345" r:id="rId25"/>
    <p:sldId id="346" r:id="rId26"/>
    <p:sldId id="347" r:id="rId27"/>
    <p:sldId id="351" r:id="rId28"/>
    <p:sldId id="262" r:id="rId29"/>
    <p:sldId id="323" r:id="rId30"/>
    <p:sldId id="355" r:id="rId31"/>
    <p:sldId id="333" r:id="rId32"/>
    <p:sldId id="334" r:id="rId33"/>
    <p:sldId id="332" r:id="rId34"/>
    <p:sldId id="337" r:id="rId35"/>
    <p:sldId id="356" r:id="rId36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E1180F-9552-4228-AC07-25750F880EDE}" type="datetimeFigureOut">
              <a:rPr lang="ko-KR" altLang="en-US" smtClean="0"/>
              <a:t>2015-06-17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3F7B1E-F0E0-4437-957E-F1C3CB5CDA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19541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4F9267-F1A9-4A58-8782-3E755C3BAC98}" type="datetimeFigureOut">
              <a:rPr lang="ko-KR" altLang="en-US" smtClean="0"/>
              <a:t>2015-06-17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4F78BF-7D3A-49C8-A7FE-1C35C7FA1BF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33830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영국과 캐나다</a:t>
            </a:r>
            <a:r>
              <a:rPr lang="en-US" altLang="ko-KR" dirty="0" smtClean="0"/>
              <a:t>, </a:t>
            </a:r>
            <a:r>
              <a:rPr lang="ko-KR" altLang="en-US" dirty="0" smtClean="0"/>
              <a:t>호주 주요 내용 이야기</a:t>
            </a:r>
            <a:r>
              <a:rPr lang="en-US" altLang="ko-KR" dirty="0" smtClean="0"/>
              <a:t>/ </a:t>
            </a:r>
            <a:r>
              <a:rPr lang="ko-KR" altLang="en-US" dirty="0" smtClean="0"/>
              <a:t>일본도 논의 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4F78BF-7D3A-49C8-A7FE-1C35C7FA1BFF}" type="slidenum">
              <a:rPr lang="ko-KR" altLang="en-US" smtClean="0">
                <a:solidFill>
                  <a:prstClr val="black"/>
                </a:solidFill>
              </a:rPr>
              <a:pPr/>
              <a:t>30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57417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47D8B-4D83-44B6-BE48-B20554ACA2F9}" type="slidenum">
              <a:rPr lang="ko-KR" altLang="en-US" smtClean="0">
                <a:solidFill>
                  <a:prstClr val="black"/>
                </a:solidFill>
              </a:rPr>
              <a:pPr/>
              <a:t>34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7488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A20F1-797E-40B3-9A03-E28718511451}" type="datetimeFigureOut">
              <a:rPr lang="ko-KR" altLang="en-US" smtClean="0"/>
              <a:t>2015-06-17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DCAA9-B550-438F-8765-F19569E16169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A20F1-797E-40B3-9A03-E28718511451}" type="datetimeFigureOut">
              <a:rPr lang="ko-KR" altLang="en-US" smtClean="0"/>
              <a:t>2015-06-17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DCAA9-B550-438F-8765-F19569E1616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A20F1-797E-40B3-9A03-E28718511451}" type="datetimeFigureOut">
              <a:rPr lang="ko-KR" altLang="en-US" smtClean="0"/>
              <a:t>2015-06-17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DCAA9-B550-438F-8765-F19569E16169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A20F1-797E-40B3-9A03-E28718511451}" type="datetimeFigureOut">
              <a:rPr lang="ko-KR" altLang="en-US" smtClean="0"/>
              <a:t>2015-06-17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DCAA9-B550-438F-8765-F19569E1616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A20F1-797E-40B3-9A03-E28718511451}" type="datetimeFigureOut">
              <a:rPr lang="ko-KR" altLang="en-US" smtClean="0"/>
              <a:t>2015-06-17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DCAA9-B550-438F-8765-F19569E16169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A20F1-797E-40B3-9A03-E28718511451}" type="datetimeFigureOut">
              <a:rPr lang="ko-KR" altLang="en-US" smtClean="0"/>
              <a:t>2015-06-17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DCAA9-B550-438F-8765-F19569E1616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A20F1-797E-40B3-9A03-E28718511451}" type="datetimeFigureOut">
              <a:rPr lang="ko-KR" altLang="en-US" smtClean="0"/>
              <a:t>2015-06-17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DCAA9-B550-438F-8765-F19569E1616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A20F1-797E-40B3-9A03-E28718511451}" type="datetimeFigureOut">
              <a:rPr lang="ko-KR" altLang="en-US" smtClean="0"/>
              <a:t>2015-06-17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DCAA9-B550-438F-8765-F19569E16169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A20F1-797E-40B3-9A03-E28718511451}" type="datetimeFigureOut">
              <a:rPr lang="ko-KR" altLang="en-US" smtClean="0"/>
              <a:t>2015-06-17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DCAA9-B550-438F-8765-F19569E1616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A20F1-797E-40B3-9A03-E28718511451}" type="datetimeFigureOut">
              <a:rPr lang="ko-KR" altLang="en-US" smtClean="0"/>
              <a:t>2015-06-17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DCAA9-B550-438F-8765-F19569E1616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A20F1-797E-40B3-9A03-E28718511451}" type="datetimeFigureOut">
              <a:rPr lang="ko-KR" altLang="en-US" smtClean="0"/>
              <a:t>2015-06-17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DCAA9-B550-438F-8765-F19569E1616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402393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428628"/>
          </a:xfrm>
        </p:spPr>
        <p:txBody>
          <a:bodyPr>
            <a:noAutofit/>
          </a:bodyPr>
          <a:lstStyle>
            <a:lvl1pPr algn="l">
              <a:defRPr sz="24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786478"/>
          </a:xfrm>
        </p:spPr>
        <p:txBody>
          <a:bodyPr/>
          <a:lstStyle>
            <a:lvl1pPr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-윤고딕330" charset="-127"/>
                <a:ea typeface="-윤고딕330" charset="-127"/>
              </a:defRPr>
            </a:lvl1pPr>
            <a:lvl2pPr>
              <a:defRPr sz="1800">
                <a:solidFill>
                  <a:schemeClr val="tx1">
                    <a:lumMod val="65000"/>
                    <a:lumOff val="35000"/>
                  </a:schemeClr>
                </a:solidFill>
                <a:latin typeface="-윤고딕330" charset="-127"/>
                <a:ea typeface="-윤고딕330" charset="-127"/>
              </a:defRPr>
            </a:lvl2pPr>
            <a:lvl3pPr>
              <a:buFont typeface="Wingdings" pitchFamily="2" charset="2"/>
              <a:buChar char="Ø"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-윤고딕330" charset="-127"/>
                <a:ea typeface="-윤고딕330" charset="-127"/>
              </a:defRPr>
            </a:lvl3pPr>
            <a:lvl4pPr>
              <a:defRPr sz="1400">
                <a:latin typeface="-윤고딕330" charset="-127"/>
                <a:ea typeface="-윤고딕330" charset="-127"/>
              </a:defRPr>
            </a:lvl4pPr>
            <a:lvl5pPr>
              <a:defRPr>
                <a:latin typeface="-윤고딕330" charset="-127"/>
                <a:ea typeface="-윤고딕33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cxnSp>
        <p:nvCxnSpPr>
          <p:cNvPr id="4" name="직선 연결선 3"/>
          <p:cNvCxnSpPr/>
          <p:nvPr userDrawn="1"/>
        </p:nvCxnSpPr>
        <p:spPr>
          <a:xfrm flipH="1">
            <a:off x="440184" y="571480"/>
            <a:ext cx="7560840" cy="0"/>
          </a:xfrm>
          <a:prstGeom prst="line">
            <a:avLst/>
          </a:prstGeom>
          <a:ln>
            <a:solidFill>
              <a:srgbClr val="B3CA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94912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143239" y="3214686"/>
            <a:ext cx="5351473" cy="500066"/>
          </a:xfrm>
        </p:spPr>
        <p:txBody>
          <a:bodyPr anchor="b">
            <a:noAutofit/>
          </a:bodyPr>
          <a:lstStyle>
            <a:lvl1pPr marL="0" indent="0">
              <a:buNone/>
              <a:defRPr sz="2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4" name="직사각형 3"/>
          <p:cNvSpPr>
            <a:spLocks noChangeAspect="1"/>
          </p:cNvSpPr>
          <p:nvPr userDrawn="1"/>
        </p:nvSpPr>
        <p:spPr>
          <a:xfrm>
            <a:off x="0" y="3429000"/>
            <a:ext cx="892800" cy="49067"/>
          </a:xfrm>
          <a:prstGeom prst="rect">
            <a:avLst/>
          </a:prstGeom>
          <a:solidFill>
            <a:srgbClr val="B3CA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/>
          <p:cNvSpPr>
            <a:spLocks noChangeAspect="1"/>
          </p:cNvSpPr>
          <p:nvPr userDrawn="1"/>
        </p:nvSpPr>
        <p:spPr>
          <a:xfrm>
            <a:off x="892800" y="3429000"/>
            <a:ext cx="2232000" cy="51391"/>
          </a:xfrm>
          <a:prstGeom prst="rect">
            <a:avLst/>
          </a:prstGeom>
          <a:solidFill>
            <a:srgbClr val="00A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3794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13616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7610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38304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743305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9495186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0755669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02103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9066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1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9212442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CAA20F1-797E-40B3-9A03-E28718511451}" type="datetimeFigureOut">
              <a:rPr lang="ko-KR" altLang="en-US" smtClean="0"/>
              <a:t>2015-06-17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ADFDCAA9-B550-438F-8765-F19569E16169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6492177"/>
            <a:ext cx="1731135" cy="340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1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1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1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1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 userDrawn="1"/>
        </p:nvSpPr>
        <p:spPr>
          <a:xfrm>
            <a:off x="7786710" y="0"/>
            <a:ext cx="1357290" cy="64291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</a:t>
            </a:r>
            <a:r>
              <a:rPr lang="ko-KR" altLang="en-US" dirty="0" err="1" smtClean="0"/>
              <a:t>스스일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0435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</a:t>
            </a:r>
            <a:r>
              <a:rPr lang="ko-KR" altLang="en-US" dirty="0" err="1" smtClean="0"/>
              <a:t>스트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스일을</a:t>
            </a:r>
            <a:r>
              <a:rPr lang="ko-KR" altLang="en-US" dirty="0" smtClean="0"/>
              <a:t> 합니다</a:t>
            </a:r>
          </a:p>
          <a:p>
            <a:pPr lvl="1"/>
            <a:r>
              <a:rPr lang="ko-KR" altLang="en-US" dirty="0" smtClean="0"/>
              <a:t>째 수준</a:t>
            </a:r>
          </a:p>
          <a:p>
            <a:pPr lvl="2"/>
            <a:r>
              <a:rPr lang="ko-KR" altLang="en-US" dirty="0" smtClean="0"/>
              <a:t>째 수준</a:t>
            </a:r>
          </a:p>
          <a:p>
            <a:pPr lvl="3"/>
            <a:r>
              <a:rPr lang="ko-KR" altLang="en-US" dirty="0" smtClean="0"/>
              <a:t>째 수준</a:t>
            </a:r>
          </a:p>
          <a:p>
            <a:pPr lvl="4"/>
            <a:r>
              <a:rPr lang="ko-KR" altLang="en-US" dirty="0" smtClean="0"/>
              <a:t>다째 수준</a:t>
            </a:r>
            <a:endParaRPr lang="ko-KR" altLang="en-US" dirty="0"/>
          </a:p>
        </p:txBody>
      </p:sp>
      <p:pic>
        <p:nvPicPr>
          <p:cNvPr id="6" name="그림 5" descr="그림13.png"/>
          <p:cNvPicPr>
            <a:picLocks noChangeAspect="1"/>
          </p:cNvPicPr>
          <p:nvPr userDrawn="1"/>
        </p:nvPicPr>
        <p:blipFill>
          <a:blip r:embed="rId15" cstate="print">
            <a:duotone>
              <a:prstClr val="black"/>
              <a:schemeClr val="bg1">
                <a:lumMod val="65000"/>
                <a:tint val="45000"/>
                <a:satMod val="400000"/>
              </a:schemeClr>
            </a:duotone>
          </a:blip>
          <a:srcRect t="27272" b="46156"/>
          <a:stretch>
            <a:fillRect/>
          </a:stretch>
        </p:blipFill>
        <p:spPr>
          <a:xfrm>
            <a:off x="-32" y="6649224"/>
            <a:ext cx="9155436" cy="20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980686" y="6649200"/>
            <a:ext cx="1163314" cy="20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39144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</p:sldLayoutIdLst>
  <p:txStyles>
    <p:titleStyle>
      <a:lvl1pPr algn="ctr" defTabSz="914400" rtl="0" eaLnBrk="1" latinLnBrk="1" hangingPunct="1">
        <a:spcBef>
          <a:spcPct val="0"/>
        </a:spcBef>
        <a:buNone/>
        <a:defRPr sz="2500" kern="1200">
          <a:solidFill>
            <a:schemeClr val="tx1"/>
          </a:solidFill>
          <a:latin typeface="-윤고딕330" charset="-127"/>
          <a:ea typeface="-윤고딕330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Clr>
          <a:srgbClr val="00A7E8"/>
        </a:buClr>
        <a:buFont typeface="Arial" pitchFamily="34" charset="0"/>
        <a:buChar char="•"/>
        <a:defRPr sz="1800" kern="1200">
          <a:solidFill>
            <a:schemeClr val="tx1"/>
          </a:solidFill>
          <a:latin typeface="-윤고딕330" charset="-127"/>
          <a:ea typeface="-윤고딕330" charset="-127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Clr>
          <a:srgbClr val="00A7E8"/>
        </a:buClr>
        <a:buFont typeface="Arial" pitchFamily="34" charset="0"/>
        <a:buChar char="–"/>
        <a:defRPr sz="1600" kern="1200">
          <a:solidFill>
            <a:schemeClr val="tx1"/>
          </a:solidFill>
          <a:latin typeface="-윤고딕330" charset="-127"/>
          <a:ea typeface="-윤고딕330" charset="-127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rgbClr val="00A7E8"/>
        </a:buClr>
        <a:buFont typeface="Arial" pitchFamily="34" charset="0"/>
        <a:buChar char="•"/>
        <a:defRPr sz="1400" kern="1200">
          <a:solidFill>
            <a:schemeClr val="tx1"/>
          </a:solidFill>
          <a:latin typeface="-윤고딕330" charset="-127"/>
          <a:ea typeface="-윤고딕330" charset="-127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rgbClr val="00A7E8"/>
        </a:buClr>
        <a:buFont typeface="Arial" pitchFamily="34" charset="0"/>
        <a:buChar char="–"/>
        <a:defRPr sz="1200" kern="1200">
          <a:solidFill>
            <a:schemeClr val="tx1"/>
          </a:solidFill>
          <a:latin typeface="-윤고딕330" charset="-127"/>
          <a:ea typeface="-윤고딕330" charset="-127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rgbClr val="00A7E8"/>
        </a:buClr>
        <a:buFont typeface="Arial" pitchFamily="34" charset="0"/>
        <a:buChar char="»"/>
        <a:defRPr sz="1000" kern="1200">
          <a:solidFill>
            <a:schemeClr val="tx1"/>
          </a:solidFill>
          <a:latin typeface="-윤고딕330" charset="-127"/>
          <a:ea typeface="-윤고딕330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&#44592;&#50613;&#51012;%20&#44148;&#51648;&#45796;&#8230;6&#44060;&#50900;&#51032;%20&#51116;&#54032;%20&#44592;&#47197;_&#45824;&#44033;&#46020;&#51312;&#53440;.mp4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hyperlink" Target="&#44592;&#50613;&#51012;%20&#44148;&#51648;&#45796;&#8230;6&#44060;&#50900;&#51032;%20&#51116;&#54032;%20&#44592;&#47197;_&#54868;&#47932;&#44256;&#48149;&#47928;&#51228;.mp4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&#44592;&#50613;&#51012;%20&#44148;&#51648;&#45796;&#8230;6&#44060;&#50900;&#51032;%20&#51116;&#54032;%20&#44592;&#47197;_&#54644;&#44221;&#45824;&#52376;&#47928;&#51228;.mp4" TargetMode="External"/><Relationship Id="rId2" Type="http://schemas.openxmlformats.org/officeDocument/2006/relationships/hyperlink" Target="&#44592;&#50613;&#51012;%20&#44148;&#51648;&#45796;&#8230;6&#44060;&#50900;&#51032;%20&#51116;&#54032;%20&#44592;&#47197;_&#44396;&#51312;&#49345;&#54889;.mp4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27456"/>
            <a:ext cx="9144000" cy="4030544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23528" y="1052736"/>
            <a:ext cx="8820472" cy="1584176"/>
          </a:xfrm>
        </p:spPr>
        <p:txBody>
          <a:bodyPr/>
          <a:lstStyle/>
          <a:p>
            <a:r>
              <a:rPr lang="ko-KR" altLang="en-US" sz="5000" dirty="0" err="1" smtClean="0">
                <a:solidFill>
                  <a:srgbClr val="C00000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세월호</a:t>
            </a:r>
            <a:r>
              <a:rPr lang="ko-KR" altLang="en-US" sz="5000" dirty="0" smtClean="0">
                <a:solidFill>
                  <a:srgbClr val="C00000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 참사</a:t>
            </a:r>
            <a:r>
              <a:rPr lang="ko-KR" altLang="en-US" sz="5000" dirty="0" smtClean="0">
                <a:solidFill>
                  <a:schemeClr val="tx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의</a:t>
            </a:r>
            <a:r>
              <a:rPr lang="ko-KR" altLang="en-US" sz="5000" dirty="0" smtClean="0">
                <a:solidFill>
                  <a:srgbClr val="C00000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 </a:t>
            </a:r>
            <a:r>
              <a:rPr lang="en-US" altLang="ko-KR" sz="50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 </a:t>
            </a:r>
            <a:br>
              <a:rPr lang="en-US" altLang="ko-KR" sz="50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</a:br>
            <a:r>
              <a:rPr lang="ko-KR" altLang="en-US" sz="50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구조적 원인과 교훈 </a:t>
            </a:r>
            <a:endParaRPr lang="ko-KR" altLang="en-US" sz="5000" dirty="0">
              <a:solidFill>
                <a:schemeClr val="tx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308304" y="2910754"/>
            <a:ext cx="1872208" cy="302222"/>
          </a:xfrm>
        </p:spPr>
        <p:txBody>
          <a:bodyPr>
            <a:normAutofit fontScale="92500" lnSpcReduction="20000"/>
          </a:bodyPr>
          <a:lstStyle/>
          <a:p>
            <a:r>
              <a:rPr lang="en-US" altLang="ko-KR" sz="1800" dirty="0" smtClean="0">
                <a:solidFill>
                  <a:schemeClr val="tx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15.06.17 </a:t>
            </a:r>
            <a:r>
              <a:rPr lang="ko-KR" altLang="en-US" sz="1800" dirty="0" smtClean="0">
                <a:solidFill>
                  <a:schemeClr val="tx1"/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박상은</a:t>
            </a:r>
            <a:endParaRPr lang="ko-KR" altLang="en-US" sz="1800" dirty="0">
              <a:solidFill>
                <a:schemeClr val="tx1"/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47220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936104"/>
          </a:xfrm>
        </p:spPr>
        <p:txBody>
          <a:bodyPr>
            <a:noAutofit/>
          </a:bodyPr>
          <a:lstStyle/>
          <a:p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스위스 치즈 모델 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pic>
        <p:nvPicPr>
          <p:cNvPr id="6" name="내용 개체 틀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968" y="1683822"/>
            <a:ext cx="6924407" cy="4150241"/>
          </a:xfrm>
        </p:spPr>
      </p:pic>
    </p:spTree>
    <p:extLst>
      <p:ext uri="{BB962C8B-B14F-4D97-AF65-F5344CB8AC3E}">
        <p14:creationId xmlns:p14="http://schemas.microsoft.com/office/powerpoint/2010/main" val="1306252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하인리히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 법칙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700808"/>
            <a:ext cx="4464496" cy="4464496"/>
          </a:xfrm>
        </p:spPr>
      </p:pic>
    </p:spTree>
    <p:extLst>
      <p:ext uri="{BB962C8B-B14F-4D97-AF65-F5344CB8AC3E}">
        <p14:creationId xmlns:p14="http://schemas.microsoft.com/office/powerpoint/2010/main" val="349626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엉뚱한 해결책은 내지 말자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564904"/>
            <a:ext cx="8516832" cy="2711915"/>
          </a:xfrm>
        </p:spPr>
      </p:pic>
    </p:spTree>
    <p:extLst>
      <p:ext uri="{BB962C8B-B14F-4D97-AF65-F5344CB8AC3E}">
        <p14:creationId xmlns:p14="http://schemas.microsoft.com/office/powerpoint/2010/main" val="1886831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79376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해상사고를 분석할 때 중요한 주체들 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6" name="내용 개체 틀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altLang="ko-KR" dirty="0" smtClean="0"/>
          </a:p>
          <a:p>
            <a:r>
              <a:rPr lang="ko-KR" altLang="en-US" dirty="0" smtClean="0"/>
              <a:t>선장을 부추기는 </a:t>
            </a:r>
            <a:r>
              <a:rPr lang="ko-KR" altLang="en-US" dirty="0" smtClean="0">
                <a:solidFill>
                  <a:srgbClr val="C00000"/>
                </a:solidFill>
              </a:rPr>
              <a:t>선주</a:t>
            </a:r>
            <a:endParaRPr lang="en-US" altLang="ko-KR" dirty="0" smtClean="0">
              <a:solidFill>
                <a:srgbClr val="C00000"/>
              </a:solidFill>
            </a:endParaRPr>
          </a:p>
          <a:p>
            <a:endParaRPr lang="en-US" altLang="ko-KR" dirty="0"/>
          </a:p>
          <a:p>
            <a:r>
              <a:rPr lang="ko-KR" altLang="en-US" dirty="0" smtClean="0"/>
              <a:t>선박을 제대로 검사하지 않는 </a:t>
            </a:r>
            <a:r>
              <a:rPr lang="ko-KR" altLang="en-US" dirty="0" smtClean="0">
                <a:solidFill>
                  <a:srgbClr val="C00000"/>
                </a:solidFill>
              </a:rPr>
              <a:t>보험회사</a:t>
            </a:r>
            <a:endParaRPr lang="en-US" altLang="ko-KR" dirty="0" smtClean="0">
              <a:solidFill>
                <a:srgbClr val="C00000"/>
              </a:solidFill>
            </a:endParaRPr>
          </a:p>
          <a:p>
            <a:endParaRPr lang="en-US" altLang="ko-KR" dirty="0"/>
          </a:p>
          <a:p>
            <a:r>
              <a:rPr lang="ko-KR" altLang="en-US" dirty="0" smtClean="0"/>
              <a:t>해상에서의 안전을 책임지고 있지만 인원과 예산 부족에 시달리는 </a:t>
            </a:r>
            <a:r>
              <a:rPr lang="ko-KR" altLang="en-US" dirty="0" smtClean="0">
                <a:solidFill>
                  <a:srgbClr val="C00000"/>
                </a:solidFill>
              </a:rPr>
              <a:t>해안경비대</a:t>
            </a:r>
            <a:endParaRPr lang="en-US" altLang="ko-KR" dirty="0" smtClean="0">
              <a:solidFill>
                <a:srgbClr val="C00000"/>
              </a:solidFill>
            </a:endParaRPr>
          </a:p>
          <a:p>
            <a:endParaRPr lang="en-US" altLang="ko-KR" dirty="0"/>
          </a:p>
          <a:p>
            <a:r>
              <a:rPr lang="ko-KR" altLang="en-US" dirty="0" smtClean="0"/>
              <a:t>사고를 조사하는 연방교통안전위원회의 </a:t>
            </a:r>
            <a:r>
              <a:rPr lang="ko-KR" altLang="en-US" dirty="0" smtClean="0">
                <a:solidFill>
                  <a:srgbClr val="C00000"/>
                </a:solidFill>
              </a:rPr>
              <a:t>해상위원회</a:t>
            </a:r>
            <a:r>
              <a:rPr lang="ko-KR" altLang="en-US" dirty="0" smtClean="0"/>
              <a:t> 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27499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79376"/>
          </a:xfrm>
        </p:spPr>
        <p:txBody>
          <a:bodyPr>
            <a:normAutofit/>
          </a:bodyPr>
          <a:lstStyle/>
          <a:p>
            <a:r>
              <a:rPr lang="ko-KR" altLang="en-US" sz="3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세월호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 참사의 원인을 규명할 때 중요한 주체들 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6" name="내용 개체 틀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>
                <a:solidFill>
                  <a:srgbClr val="C00000"/>
                </a:solidFill>
              </a:rPr>
              <a:t>선장 및 선원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운용자</a:t>
            </a:r>
            <a:r>
              <a:rPr lang="en-US" altLang="ko-KR" dirty="0" smtClean="0"/>
              <a:t>)</a:t>
            </a:r>
          </a:p>
          <a:p>
            <a:endParaRPr lang="en-US" altLang="ko-KR" dirty="0"/>
          </a:p>
          <a:p>
            <a:r>
              <a:rPr lang="ko-KR" altLang="en-US" dirty="0" smtClean="0">
                <a:solidFill>
                  <a:srgbClr val="C00000"/>
                </a:solidFill>
              </a:rPr>
              <a:t>청해진 해운 </a:t>
            </a:r>
            <a:r>
              <a:rPr lang="en-US" altLang="ko-KR" dirty="0" smtClean="0"/>
              <a:t>(</a:t>
            </a:r>
            <a:r>
              <a:rPr lang="ko-KR" altLang="en-US" dirty="0" smtClean="0"/>
              <a:t>선주</a:t>
            </a:r>
            <a:r>
              <a:rPr lang="en-US" altLang="ko-KR" dirty="0" smtClean="0"/>
              <a:t>) </a:t>
            </a:r>
          </a:p>
          <a:p>
            <a:endParaRPr lang="en-US" altLang="ko-KR" dirty="0"/>
          </a:p>
          <a:p>
            <a:r>
              <a:rPr lang="ko-KR" altLang="en-US" dirty="0" smtClean="0">
                <a:solidFill>
                  <a:srgbClr val="C00000"/>
                </a:solidFill>
              </a:rPr>
              <a:t>한국선급과 운항관리자</a:t>
            </a:r>
            <a:r>
              <a:rPr lang="en-US" altLang="ko-KR" dirty="0" smtClean="0"/>
              <a:t>(</a:t>
            </a:r>
            <a:r>
              <a:rPr lang="ko-KR" altLang="en-US" dirty="0" smtClean="0"/>
              <a:t>검사 및 관리감독</a:t>
            </a:r>
            <a:r>
              <a:rPr lang="en-US" altLang="ko-KR" dirty="0" smtClean="0"/>
              <a:t>)</a:t>
            </a:r>
          </a:p>
          <a:p>
            <a:endParaRPr lang="en-US" altLang="ko-KR" dirty="0"/>
          </a:p>
          <a:p>
            <a:r>
              <a:rPr lang="ko-KR" altLang="en-US" dirty="0" smtClean="0">
                <a:solidFill>
                  <a:srgbClr val="C00000"/>
                </a:solidFill>
              </a:rPr>
              <a:t>해양경찰</a:t>
            </a:r>
            <a:r>
              <a:rPr lang="ko-KR" altLang="en-US" dirty="0" smtClean="0"/>
              <a:t> </a:t>
            </a:r>
            <a:r>
              <a:rPr lang="en-US" altLang="ko-KR" dirty="0" smtClean="0"/>
              <a:t>(</a:t>
            </a:r>
            <a:r>
              <a:rPr lang="ko-KR" altLang="en-US" dirty="0" smtClean="0"/>
              <a:t>구조 책임</a:t>
            </a:r>
            <a:r>
              <a:rPr lang="en-US" altLang="ko-KR" dirty="0" smtClean="0"/>
              <a:t>)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이러한 주체들의 행위에 영향을 미치는 제도로서 </a:t>
            </a:r>
            <a:r>
              <a:rPr lang="en-US" altLang="ko-KR" dirty="0" smtClean="0">
                <a:solidFill>
                  <a:srgbClr val="C00000"/>
                </a:solidFill>
              </a:rPr>
              <a:t>‘</a:t>
            </a:r>
            <a:r>
              <a:rPr lang="ko-KR" altLang="en-US" dirty="0" smtClean="0">
                <a:solidFill>
                  <a:srgbClr val="C00000"/>
                </a:solidFill>
              </a:rPr>
              <a:t>규제</a:t>
            </a:r>
            <a:r>
              <a:rPr lang="en-US" altLang="ko-KR" dirty="0" smtClean="0">
                <a:solidFill>
                  <a:srgbClr val="C00000"/>
                </a:solidFill>
              </a:rPr>
              <a:t>’</a:t>
            </a:r>
          </a:p>
          <a:p>
            <a:pPr marL="0" indent="0">
              <a:buNone/>
            </a:pPr>
            <a:r>
              <a:rPr lang="ko-KR" altLang="en-US" dirty="0" smtClean="0">
                <a:solidFill>
                  <a:srgbClr val="C00000"/>
                </a:solidFill>
              </a:rPr>
              <a:t>조사 방법</a:t>
            </a:r>
            <a:r>
              <a:rPr lang="ko-KR" altLang="en-US" dirty="0" smtClean="0"/>
              <a:t>의 한계 </a:t>
            </a:r>
            <a:r>
              <a:rPr lang="en-US" altLang="ko-KR" dirty="0" smtClean="0"/>
              <a:t>(</a:t>
            </a:r>
            <a:r>
              <a:rPr lang="ko-KR" altLang="en-US" dirty="0" smtClean="0"/>
              <a:t>원인 규명을 검찰 조사로 할 수 있는가</a:t>
            </a:r>
            <a:r>
              <a:rPr lang="en-US" altLang="ko-KR" dirty="0" smtClean="0"/>
              <a:t>)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696559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79376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선장 및 선원 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(</a:t>
            </a:r>
            <a:r>
              <a:rPr lang="ko-KR" altLang="en-US" sz="3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운용자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)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 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6" name="내용 개체 틀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안전수칙 안내 없었음</a:t>
            </a:r>
            <a:r>
              <a:rPr lang="en-US" altLang="ko-KR" dirty="0" smtClean="0"/>
              <a:t>. </a:t>
            </a:r>
          </a:p>
          <a:p>
            <a:endParaRPr lang="en-US" altLang="ko-KR" dirty="0"/>
          </a:p>
          <a:p>
            <a:r>
              <a:rPr lang="ko-KR" altLang="en-US" dirty="0" smtClean="0"/>
              <a:t>대각도 조타 </a:t>
            </a:r>
            <a:r>
              <a:rPr lang="en-US" altLang="ko-KR" dirty="0" smtClean="0">
                <a:hlinkClick r:id="rId2" action="ppaction://hlinkfile"/>
              </a:rPr>
              <a:t>(</a:t>
            </a:r>
            <a:r>
              <a:rPr lang="ko-KR" altLang="en-US" dirty="0" smtClean="0">
                <a:hlinkClick r:id="rId2" action="ppaction://hlinkfile"/>
              </a:rPr>
              <a:t>영상</a:t>
            </a:r>
            <a:r>
              <a:rPr lang="en-US" altLang="ko-KR" dirty="0" smtClean="0">
                <a:hlinkClick r:id="rId2" action="ppaction://hlinkfile"/>
              </a:rPr>
              <a:t>)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 : </a:t>
            </a:r>
            <a:r>
              <a:rPr lang="ko-KR" altLang="en-US" dirty="0" smtClean="0"/>
              <a:t>대각도 조타했더라도 선박 복원성에 문제 없었다면 침몰하지 않았을 것</a:t>
            </a:r>
            <a:r>
              <a:rPr lang="en-US" altLang="ko-KR" dirty="0" smtClean="0"/>
              <a:t>. </a:t>
            </a:r>
          </a:p>
          <a:p>
            <a:pPr marL="0" indent="0">
              <a:buNone/>
            </a:pPr>
            <a:endParaRPr lang="en-US" altLang="ko-KR" dirty="0"/>
          </a:p>
          <a:p>
            <a:r>
              <a:rPr lang="ko-KR" altLang="en-US" dirty="0" smtClean="0"/>
              <a:t>승객대피 및 </a:t>
            </a:r>
            <a:r>
              <a:rPr lang="ko-KR" altLang="en-US" dirty="0" err="1" smtClean="0"/>
              <a:t>퇴선</a:t>
            </a:r>
            <a:r>
              <a:rPr lang="ko-KR" altLang="en-US" dirty="0" smtClean="0"/>
              <a:t> 지시 하지 않음</a:t>
            </a:r>
            <a:r>
              <a:rPr lang="en-US" altLang="ko-KR" dirty="0" smtClean="0"/>
              <a:t>.</a:t>
            </a:r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 : </a:t>
            </a:r>
            <a:r>
              <a:rPr lang="ko-KR" altLang="en-US" dirty="0" smtClean="0"/>
              <a:t>선장 판단 불능 상태로 지휘체계 무너짐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 : </a:t>
            </a:r>
            <a:r>
              <a:rPr lang="ko-KR" altLang="en-US" dirty="0" smtClean="0"/>
              <a:t>선원들 역시 제대로 된 판단을 내리지 못함</a:t>
            </a:r>
            <a:r>
              <a:rPr lang="en-US" altLang="ko-KR" dirty="0" smtClean="0"/>
              <a:t>. </a:t>
            </a:r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 </a:t>
            </a:r>
            <a:r>
              <a:rPr lang="ko-KR" altLang="en-US" dirty="0" smtClean="0"/>
              <a:t> 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910558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79376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청해진 해운 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(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선</a:t>
            </a:r>
            <a:r>
              <a: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주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)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 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6" name="내용 개체 틀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증선 인가 과정의 로비</a:t>
            </a:r>
            <a:endParaRPr lang="en-US" altLang="ko-KR" dirty="0" smtClean="0"/>
          </a:p>
          <a:p>
            <a:r>
              <a:rPr lang="ko-KR" altLang="en-US" dirty="0" err="1" smtClean="0"/>
              <a:t>수밀문</a:t>
            </a:r>
            <a:r>
              <a:rPr lang="ko-KR" altLang="en-US" dirty="0" smtClean="0"/>
              <a:t> </a:t>
            </a:r>
            <a:r>
              <a:rPr lang="ko-KR" altLang="en-US" dirty="0" smtClean="0"/>
              <a:t>제대로 수리 </a:t>
            </a:r>
            <a:r>
              <a:rPr lang="ko-KR" altLang="en-US" dirty="0" err="1" smtClean="0"/>
              <a:t>안함</a:t>
            </a:r>
            <a:endParaRPr lang="en-US" altLang="ko-KR" dirty="0" smtClean="0"/>
          </a:p>
          <a:p>
            <a:r>
              <a:rPr lang="ko-KR" altLang="en-US" dirty="0"/>
              <a:t>무리한 </a:t>
            </a:r>
            <a:r>
              <a:rPr lang="ko-KR" altLang="en-US" dirty="0" err="1"/>
              <a:t>증개축</a:t>
            </a:r>
            <a:endParaRPr lang="en-US" altLang="ko-KR" dirty="0"/>
          </a:p>
          <a:p>
            <a:endParaRPr lang="en-US" altLang="ko-KR" dirty="0" smtClean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3068960"/>
            <a:ext cx="5888655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202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79376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청해진 해운 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(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선</a:t>
            </a:r>
            <a:r>
              <a: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주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)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 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6" name="내용 개체 틀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상습적인 </a:t>
            </a:r>
            <a:r>
              <a:rPr lang="ko-KR" altLang="en-US" dirty="0" smtClean="0"/>
              <a:t>과적</a:t>
            </a:r>
            <a:endParaRPr lang="en-US" altLang="ko-KR" dirty="0" smtClean="0"/>
          </a:p>
          <a:p>
            <a:r>
              <a:rPr lang="en-US" altLang="ko-KR" dirty="0" smtClean="0"/>
              <a:t>(</a:t>
            </a:r>
            <a:r>
              <a:rPr lang="ko-KR" altLang="en-US" dirty="0" smtClean="0"/>
              <a:t>총 운항 횟수 </a:t>
            </a:r>
            <a:r>
              <a:rPr lang="en-US" altLang="ko-KR" dirty="0" smtClean="0"/>
              <a:t>241</a:t>
            </a:r>
            <a:r>
              <a:rPr lang="ko-KR" altLang="en-US" dirty="0" smtClean="0"/>
              <a:t>회 중 </a:t>
            </a:r>
            <a:r>
              <a:rPr lang="en-US" altLang="ko-KR" dirty="0" smtClean="0"/>
              <a:t>139</a:t>
            </a:r>
            <a:r>
              <a:rPr lang="ko-KR" altLang="en-US" dirty="0" smtClean="0"/>
              <a:t>회 과적</a:t>
            </a:r>
            <a:r>
              <a:rPr lang="en-US" altLang="ko-KR" dirty="0" smtClean="0"/>
              <a:t>)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708920"/>
            <a:ext cx="5143500" cy="352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11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79376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선원들이 과적을 거부할 수 있었을까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? 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 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6" name="내용 개체 틀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오하마나호는</a:t>
            </a:r>
            <a:r>
              <a:rPr lang="ko-KR" altLang="en-US" dirty="0" smtClean="0"/>
              <a:t> 과적에 대한 저항이 커 </a:t>
            </a:r>
            <a:r>
              <a:rPr lang="en-US" altLang="ko-KR" dirty="0" smtClean="0"/>
              <a:t>4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14</a:t>
            </a:r>
            <a:r>
              <a:rPr lang="ko-KR" altLang="en-US" dirty="0" smtClean="0"/>
              <a:t>일에도 중장비 두 대를 부두에 놓고 출항</a:t>
            </a:r>
            <a:r>
              <a:rPr lang="en-US" altLang="ko-KR" dirty="0" smtClean="0"/>
              <a:t>. </a:t>
            </a:r>
          </a:p>
          <a:p>
            <a:endParaRPr lang="en-US" altLang="ko-KR" sz="2000" dirty="0"/>
          </a:p>
          <a:p>
            <a:r>
              <a:rPr lang="ko-KR" altLang="en-US" sz="2000" dirty="0" smtClean="0">
                <a:solidFill>
                  <a:srgbClr val="C00000"/>
                </a:solidFill>
              </a:rPr>
              <a:t>선원 재판 </a:t>
            </a:r>
            <a:r>
              <a:rPr lang="en-US" altLang="ko-KR" sz="2000" dirty="0" smtClean="0">
                <a:solidFill>
                  <a:srgbClr val="C00000"/>
                </a:solidFill>
              </a:rPr>
              <a:t>11</a:t>
            </a:r>
            <a:r>
              <a:rPr lang="ko-KR" altLang="en-US" sz="2000" dirty="0" smtClean="0">
                <a:solidFill>
                  <a:srgbClr val="C00000"/>
                </a:solidFill>
              </a:rPr>
              <a:t>차</a:t>
            </a:r>
            <a:r>
              <a:rPr lang="en-US" altLang="ko-KR" sz="2000" dirty="0" smtClean="0">
                <a:solidFill>
                  <a:srgbClr val="C00000"/>
                </a:solidFill>
              </a:rPr>
              <a:t>, </a:t>
            </a:r>
            <a:r>
              <a:rPr lang="ko-KR" altLang="en-US" sz="2000" dirty="0" smtClean="0">
                <a:solidFill>
                  <a:srgbClr val="C00000"/>
                </a:solidFill>
              </a:rPr>
              <a:t>증인 신문 </a:t>
            </a:r>
            <a:r>
              <a:rPr lang="en-US" altLang="ko-KR" sz="2000" dirty="0" smtClean="0">
                <a:solidFill>
                  <a:srgbClr val="C00000"/>
                </a:solidFill>
              </a:rPr>
              <a:t>(2014.8.26)</a:t>
            </a:r>
          </a:p>
          <a:p>
            <a:pPr marL="0" indent="0">
              <a:buNone/>
            </a:pPr>
            <a:r>
              <a:rPr lang="ko-KR" altLang="en-US" sz="2000" dirty="0" smtClean="0"/>
              <a:t>변호인</a:t>
            </a:r>
            <a:r>
              <a:rPr lang="en-US" altLang="ko-KR" sz="2000" dirty="0" smtClean="0"/>
              <a:t>: </a:t>
            </a:r>
            <a:r>
              <a:rPr lang="ko-KR" altLang="en-US" sz="2000" dirty="0" smtClean="0"/>
              <a:t>증인은 안전 관리 담당자인데 과적되고 있다는 사실을 알면서 과적하지 말라고 </a:t>
            </a:r>
            <a:r>
              <a:rPr lang="ko-KR" altLang="en-US" sz="2000" dirty="0" err="1" smtClean="0"/>
              <a:t>물류팀에</a:t>
            </a:r>
            <a:r>
              <a:rPr lang="ko-KR" altLang="en-US" sz="2000" dirty="0" smtClean="0"/>
              <a:t> 이야기한 적이 있나요</a:t>
            </a:r>
            <a:r>
              <a:rPr lang="en-US" altLang="ko-KR" sz="2000" dirty="0" smtClean="0"/>
              <a:t>.</a:t>
            </a:r>
          </a:p>
          <a:p>
            <a:pPr marL="0" indent="0">
              <a:buNone/>
            </a:pPr>
            <a:r>
              <a:rPr lang="ko-KR" altLang="en-US" sz="2000" dirty="0" smtClean="0"/>
              <a:t>안기현</a:t>
            </a:r>
            <a:r>
              <a:rPr lang="en-US" altLang="ko-KR" sz="2000" dirty="0" smtClean="0"/>
              <a:t>: </a:t>
            </a:r>
            <a:r>
              <a:rPr lang="ko-KR" altLang="en-US" sz="2000" dirty="0" smtClean="0"/>
              <a:t>없습니다</a:t>
            </a:r>
            <a:r>
              <a:rPr lang="en-US" altLang="ko-KR" sz="2000" dirty="0" smtClean="0"/>
              <a:t>. </a:t>
            </a:r>
          </a:p>
          <a:p>
            <a:pPr marL="0" indent="0">
              <a:buNone/>
            </a:pPr>
            <a:r>
              <a:rPr lang="ko-KR" altLang="en-US" sz="2000" dirty="0" smtClean="0"/>
              <a:t>변호인</a:t>
            </a:r>
            <a:r>
              <a:rPr lang="en-US" altLang="ko-KR" sz="2000" dirty="0" smtClean="0"/>
              <a:t>:</a:t>
            </a:r>
            <a:r>
              <a:rPr lang="ko-KR" altLang="en-US" sz="2000" dirty="0"/>
              <a:t> </a:t>
            </a:r>
            <a:r>
              <a:rPr lang="ko-KR" altLang="en-US" sz="2000" dirty="0" smtClean="0"/>
              <a:t>왜 하지 않았지요</a:t>
            </a:r>
            <a:r>
              <a:rPr lang="en-US" altLang="ko-KR" sz="2000" dirty="0" smtClean="0"/>
              <a:t>.</a:t>
            </a:r>
          </a:p>
          <a:p>
            <a:pPr marL="0" indent="0">
              <a:buNone/>
            </a:pPr>
            <a:r>
              <a:rPr lang="ko-KR" altLang="en-US" sz="2000" dirty="0" smtClean="0"/>
              <a:t>안기현</a:t>
            </a:r>
            <a:r>
              <a:rPr lang="en-US" altLang="ko-KR" sz="2000" dirty="0" smtClean="0"/>
              <a:t>: </a:t>
            </a:r>
            <a:r>
              <a:rPr lang="ko-KR" altLang="en-US" sz="2000" dirty="0" err="1" smtClean="0"/>
              <a:t>물류팀에</a:t>
            </a:r>
            <a:r>
              <a:rPr lang="ko-KR" altLang="en-US" sz="2000" dirty="0" smtClean="0"/>
              <a:t> 말해 봐야 기대한 효과가 없을 거 같아서 못했습니다</a:t>
            </a:r>
            <a:r>
              <a:rPr lang="en-US" altLang="ko-KR" sz="2000" dirty="0" smtClean="0"/>
              <a:t>.</a:t>
            </a:r>
          </a:p>
          <a:p>
            <a:pPr marL="0" indent="0">
              <a:buNone/>
            </a:pPr>
            <a:r>
              <a:rPr lang="ko-KR" altLang="en-US" sz="2000" dirty="0" smtClean="0"/>
              <a:t>변호인</a:t>
            </a:r>
            <a:r>
              <a:rPr lang="en-US" altLang="ko-KR" sz="2000" dirty="0" smtClean="0"/>
              <a:t>: </a:t>
            </a:r>
            <a:r>
              <a:rPr lang="ko-KR" altLang="en-US" sz="2000" dirty="0" err="1" smtClean="0"/>
              <a:t>해무팀</a:t>
            </a:r>
            <a:r>
              <a:rPr lang="ko-KR" altLang="en-US" sz="2000" dirty="0" smtClean="0"/>
              <a:t> 이사인 증인도 </a:t>
            </a:r>
            <a:r>
              <a:rPr lang="ko-KR" altLang="en-US" sz="2000" dirty="0" err="1" smtClean="0"/>
              <a:t>물류팀</a:t>
            </a:r>
            <a:r>
              <a:rPr lang="ko-KR" altLang="en-US" sz="2000" dirty="0" smtClean="0"/>
              <a:t> 과적 문제를 바꾸지 못하는데 선장이나 선원들은 당연히 못 바꾸겠네요</a:t>
            </a:r>
            <a:r>
              <a:rPr lang="en-US" altLang="ko-KR" sz="2000" dirty="0" smtClean="0"/>
              <a:t>.</a:t>
            </a:r>
          </a:p>
          <a:p>
            <a:pPr marL="0" indent="0">
              <a:buNone/>
            </a:pPr>
            <a:r>
              <a:rPr lang="ko-KR" altLang="en-US" sz="2000" dirty="0" smtClean="0"/>
              <a:t>안기현</a:t>
            </a:r>
            <a:r>
              <a:rPr lang="en-US" altLang="ko-KR" sz="2000" dirty="0" smtClean="0"/>
              <a:t>: …</a:t>
            </a:r>
            <a:r>
              <a:rPr lang="ko-KR" altLang="en-US" sz="2000" dirty="0" smtClean="0"/>
              <a:t>그건 생각해본 적이 없습니다</a:t>
            </a:r>
            <a:r>
              <a:rPr lang="en-US" altLang="ko-KR" sz="2000" dirty="0" smtClean="0"/>
              <a:t>. </a:t>
            </a:r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91181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79376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청해진 해운 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(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선</a:t>
            </a:r>
            <a:r>
              <a: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주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)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 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6" name="내용 개체 틀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화물고박</a:t>
            </a:r>
            <a:r>
              <a:rPr lang="ko-KR" altLang="en-US" dirty="0" smtClean="0"/>
              <a:t> 불량 </a:t>
            </a:r>
            <a:r>
              <a:rPr lang="en-US" altLang="ko-KR" dirty="0" smtClean="0">
                <a:hlinkClick r:id="rId2" action="ppaction://hlinkfile"/>
              </a:rPr>
              <a:t>(</a:t>
            </a:r>
            <a:r>
              <a:rPr lang="ko-KR" altLang="en-US" dirty="0" smtClean="0">
                <a:hlinkClick r:id="rId2" action="ppaction://hlinkfile"/>
              </a:rPr>
              <a:t>영상</a:t>
            </a:r>
            <a:r>
              <a:rPr lang="en-US" altLang="ko-KR" dirty="0" smtClean="0">
                <a:hlinkClick r:id="rId2" action="ppaction://hlinkfile"/>
              </a:rPr>
              <a:t>)</a:t>
            </a:r>
            <a:endParaRPr lang="en-US" altLang="ko-KR" dirty="0" smtClean="0"/>
          </a:p>
          <a:p>
            <a:endParaRPr lang="en-US" altLang="ko-KR" dirty="0" smtClean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204864"/>
            <a:ext cx="4762500" cy="430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352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79376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청해진 해운 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(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선</a:t>
            </a:r>
            <a:r>
              <a: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주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)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 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6" name="내용 개체 틀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비정규직</a:t>
            </a:r>
            <a:r>
              <a:rPr lang="ko-KR" altLang="en-US" dirty="0" smtClean="0"/>
              <a:t> 고용 선호 </a:t>
            </a:r>
            <a:r>
              <a:rPr lang="en-US" altLang="ko-KR" dirty="0" smtClean="0"/>
              <a:t>(29</a:t>
            </a:r>
            <a:r>
              <a:rPr lang="ko-KR" altLang="en-US" dirty="0" smtClean="0"/>
              <a:t>명의 선원 중 </a:t>
            </a:r>
            <a:r>
              <a:rPr lang="en-US" altLang="ko-KR" dirty="0" smtClean="0"/>
              <a:t>15</a:t>
            </a:r>
            <a:r>
              <a:rPr lang="ko-KR" altLang="en-US" dirty="0" smtClean="0"/>
              <a:t>명 계약직</a:t>
            </a:r>
            <a:r>
              <a:rPr lang="en-US" altLang="ko-KR" dirty="0" smtClean="0"/>
              <a:t>)</a:t>
            </a:r>
          </a:p>
          <a:p>
            <a:pPr marL="0" indent="0">
              <a:buNone/>
            </a:pPr>
            <a:r>
              <a:rPr lang="en-US" altLang="ko-KR" dirty="0"/>
              <a:t> </a:t>
            </a:r>
            <a:r>
              <a:rPr lang="en-US" altLang="ko-KR" dirty="0" smtClean="0"/>
              <a:t>                                 (</a:t>
            </a:r>
            <a:r>
              <a:rPr lang="ko-KR" altLang="en-US" dirty="0" err="1" smtClean="0"/>
              <a:t>기관부</a:t>
            </a:r>
            <a:r>
              <a:rPr lang="ko-KR" altLang="en-US" dirty="0" smtClean="0"/>
              <a:t> 선원 </a:t>
            </a:r>
            <a:r>
              <a:rPr lang="en-US" altLang="ko-KR" dirty="0" smtClean="0"/>
              <a:t>17</a:t>
            </a:r>
            <a:r>
              <a:rPr lang="ko-KR" altLang="en-US" dirty="0" smtClean="0"/>
              <a:t>명 중 </a:t>
            </a:r>
            <a:r>
              <a:rPr lang="en-US" altLang="ko-KR" dirty="0" smtClean="0"/>
              <a:t>12</a:t>
            </a:r>
            <a:r>
              <a:rPr lang="ko-KR" altLang="en-US" dirty="0" smtClean="0"/>
              <a:t>명 계약직</a:t>
            </a:r>
            <a:r>
              <a:rPr lang="en-US" altLang="ko-KR" dirty="0" smtClean="0"/>
              <a:t>)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852936"/>
            <a:ext cx="5230327" cy="2942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497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79376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청해진 해운 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(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선</a:t>
            </a:r>
            <a:r>
              <a: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주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)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 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6" name="내용 개체 틀 5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064224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훈련의무 방기 </a:t>
            </a:r>
            <a:endParaRPr lang="en-US" altLang="ko-KR" dirty="0" smtClean="0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1888655"/>
              </p:ext>
            </p:extLst>
          </p:nvPr>
        </p:nvGraphicFramePr>
        <p:xfrm>
          <a:off x="1979712" y="1988840"/>
          <a:ext cx="5616624" cy="4412554"/>
        </p:xfrm>
        <a:graphic>
          <a:graphicData uri="http://schemas.openxmlformats.org/drawingml/2006/table">
            <a:tbl>
              <a:tblPr/>
              <a:tblGrid>
                <a:gridCol w="842531"/>
                <a:gridCol w="842531"/>
                <a:gridCol w="842531"/>
                <a:gridCol w="842531"/>
                <a:gridCol w="978936"/>
                <a:gridCol w="1267564"/>
              </a:tblGrid>
              <a:tr h="250245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구 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시행주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대상자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교관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CC"/>
                    </a:solidFill>
                  </a:tcPr>
                </a:tc>
              </a:tr>
              <a:tr h="250245"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선내숙지 훈련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수시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 선원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선장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3135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해상인명 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안전훈련 및 대응훈련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-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소화훈련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필수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)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-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인명구조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, 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퇴선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, 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방수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매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10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일마다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 선원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선장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23122">
                <a:tc rowSpan="4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해양사고 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대응훈련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선체손상 대처훈련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None/>
                      </a:pP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- </a:t>
                      </a: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충돌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및 좌초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None/>
                      </a:pP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- </a:t>
                      </a: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추진기관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고장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None/>
                      </a:pPr>
                      <a:r>
                        <a:rPr lang="en-US" altLang="ko-KR" sz="1000" kern="0" spc="0" dirty="0" smtClean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- </a:t>
                      </a: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악천후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대비 등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6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개월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 선원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선장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기관장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02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인명사고시 행동요령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해상추락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6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개월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 선원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선장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44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밀폐공간에서의 구조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6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개월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 선원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선장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02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비상조타훈련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3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개월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 선원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선장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442"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기름유출 대처 훈련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매월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 선원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오염방지관리인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442">
                <a:tc gridSpan="3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선박의 안전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, 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여객 및 선원의 안전을 위협하는 대테러 훈련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/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교육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, 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해상안전 관계법령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매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3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개월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소집교육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안전관리담당자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7" name="그룹 6"/>
          <p:cNvGrpSpPr/>
          <p:nvPr/>
        </p:nvGrpSpPr>
        <p:grpSpPr>
          <a:xfrm>
            <a:off x="2915816" y="4221088"/>
            <a:ext cx="4680519" cy="2160240"/>
            <a:chOff x="3858209" y="2415859"/>
            <a:chExt cx="4320480" cy="2160240"/>
          </a:xfrm>
        </p:grpSpPr>
        <p:sp>
          <p:nvSpPr>
            <p:cNvPr id="8" name="모서리가 둥근 직사각형 7"/>
            <p:cNvSpPr/>
            <p:nvPr/>
          </p:nvSpPr>
          <p:spPr>
            <a:xfrm>
              <a:off x="3858209" y="2415859"/>
              <a:ext cx="4320480" cy="2160240"/>
            </a:xfrm>
            <a:prstGeom prst="roundRect">
              <a:avLst/>
            </a:prstGeom>
            <a:solidFill>
              <a:srgbClr val="FFC000"/>
            </a:solidFill>
            <a:ln>
              <a:solidFill>
                <a:srgbClr val="FBD2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048416" y="2618816"/>
              <a:ext cx="4032448" cy="1785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200" dirty="0" smtClean="0"/>
                <a:t>2014</a:t>
              </a:r>
              <a:r>
                <a:rPr lang="ko-KR" altLang="en-US" sz="2200" dirty="0" smtClean="0"/>
                <a:t>년 </a:t>
              </a:r>
              <a:r>
                <a:rPr lang="ko-KR" altLang="en-US" sz="2200" dirty="0" err="1" smtClean="0"/>
                <a:t>세월호</a:t>
              </a:r>
              <a:r>
                <a:rPr lang="ko-KR" altLang="en-US" sz="2200" dirty="0" smtClean="0"/>
                <a:t> 승무원들이 받은 훈련은 </a:t>
              </a:r>
              <a:r>
                <a:rPr lang="ko-KR" altLang="en-US" sz="2200" dirty="0" smtClean="0">
                  <a:solidFill>
                    <a:srgbClr val="C00000"/>
                  </a:solidFill>
                </a:rPr>
                <a:t>소화훈련 </a:t>
              </a:r>
              <a:r>
                <a:rPr lang="en-US" altLang="ko-KR" sz="2200" dirty="0" smtClean="0">
                  <a:solidFill>
                    <a:srgbClr val="C00000"/>
                  </a:solidFill>
                </a:rPr>
                <a:t>1</a:t>
              </a:r>
              <a:r>
                <a:rPr lang="ko-KR" altLang="en-US" sz="2200" dirty="0" smtClean="0">
                  <a:solidFill>
                    <a:srgbClr val="C00000"/>
                  </a:solidFill>
                </a:rPr>
                <a:t>번</a:t>
              </a:r>
              <a:r>
                <a:rPr lang="ko-KR" altLang="en-US" sz="2200" dirty="0" smtClean="0"/>
                <a:t>뿐</a:t>
              </a:r>
              <a:endParaRPr lang="en-US" altLang="ko-KR" sz="2200" dirty="0" smtClean="0"/>
            </a:p>
            <a:p>
              <a:endParaRPr lang="en-US" altLang="ko-KR" sz="2200" dirty="0"/>
            </a:p>
            <a:p>
              <a:r>
                <a:rPr lang="en-US" altLang="ko-KR" sz="2200" dirty="0" smtClean="0"/>
                <a:t>2013</a:t>
              </a:r>
              <a:r>
                <a:rPr lang="ko-KR" altLang="en-US" sz="2200" dirty="0" smtClean="0"/>
                <a:t>년에 청해진 해운이 지출한 안전교육비는 </a:t>
              </a:r>
              <a:r>
                <a:rPr lang="ko-KR" altLang="en-US" sz="2200" dirty="0" smtClean="0">
                  <a:solidFill>
                    <a:srgbClr val="C00000"/>
                  </a:solidFill>
                </a:rPr>
                <a:t>총 </a:t>
              </a:r>
              <a:r>
                <a:rPr lang="en-US" altLang="ko-KR" sz="2200" dirty="0" smtClean="0">
                  <a:solidFill>
                    <a:srgbClr val="C00000"/>
                  </a:solidFill>
                </a:rPr>
                <a:t>54</a:t>
              </a:r>
              <a:r>
                <a:rPr lang="ko-KR" altLang="en-US" sz="2200" dirty="0" smtClean="0">
                  <a:solidFill>
                    <a:srgbClr val="C00000"/>
                  </a:solidFill>
                </a:rPr>
                <a:t>만원</a:t>
              </a:r>
              <a:endParaRPr lang="ko-KR" altLang="en-US" sz="2200" dirty="0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6824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79376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청해진 해운의 조직문화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?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6" name="내용 개체 틀 5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ko-KR" altLang="en-US" dirty="0" smtClean="0"/>
              <a:t>검사</a:t>
            </a:r>
            <a:r>
              <a:rPr lang="en-US" altLang="ko-KR" dirty="0" smtClean="0"/>
              <a:t>: </a:t>
            </a:r>
            <a:r>
              <a:rPr lang="ko-KR" altLang="en-US" dirty="0" smtClean="0"/>
              <a:t>주간 회의 때 </a:t>
            </a:r>
            <a:r>
              <a:rPr lang="ko-KR" altLang="en-US" dirty="0" err="1" smtClean="0"/>
              <a:t>물류팀으로부터</a:t>
            </a:r>
            <a:r>
              <a:rPr lang="ko-KR" altLang="en-US" dirty="0" smtClean="0"/>
              <a:t> 화물 적재 실적을 보고받았고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운항으로 인한 적자를 해결하기 위해서는 매출 대부분을 차지하는 화물 적재를 늘리는 것 외에는 달리 방법이 없었지요</a:t>
            </a:r>
            <a:r>
              <a:rPr lang="en-US" altLang="ko-KR" dirty="0" smtClean="0"/>
              <a:t>. </a:t>
            </a:r>
            <a:r>
              <a:rPr lang="ko-KR" altLang="en-US" dirty="0" smtClean="0"/>
              <a:t>피고인은 </a:t>
            </a:r>
            <a:r>
              <a:rPr lang="ko-KR" altLang="en-US" dirty="0" err="1" smtClean="0"/>
              <a:t>물류팀으로부터</a:t>
            </a:r>
            <a:r>
              <a:rPr lang="ko-KR" altLang="en-US" dirty="0" smtClean="0"/>
              <a:t> 주간 보고 받을 때마다 화물 매출을 올리라 독려했지요</a:t>
            </a:r>
            <a:r>
              <a:rPr lang="en-US" altLang="ko-KR" dirty="0" smtClean="0"/>
              <a:t>.</a:t>
            </a:r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김한식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항상 열심히 해 달라고만 얘기했습니다</a:t>
            </a:r>
            <a:r>
              <a:rPr lang="en-US" altLang="ko-KR" dirty="0" smtClean="0"/>
              <a:t>.</a:t>
            </a:r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검사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세월호는</a:t>
            </a:r>
            <a:r>
              <a:rPr lang="ko-KR" altLang="en-US" dirty="0" smtClean="0"/>
              <a:t> 구조적인 문제점으로 화물을 많이 적재하면 </a:t>
            </a:r>
            <a:r>
              <a:rPr lang="ko-KR" altLang="en-US" dirty="0" err="1" smtClean="0"/>
              <a:t>안되는</a:t>
            </a:r>
            <a:r>
              <a:rPr lang="ko-KR" altLang="en-US" dirty="0" smtClean="0"/>
              <a:t> 상황에서 피고인은 이 문제를 어떻게 해결하려고 했나요</a:t>
            </a:r>
            <a:r>
              <a:rPr lang="en-US" altLang="ko-KR" dirty="0" smtClean="0"/>
              <a:t>.</a:t>
            </a:r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김한식</a:t>
            </a:r>
            <a:r>
              <a:rPr lang="en-US" altLang="ko-KR" dirty="0" smtClean="0"/>
              <a:t>: </a:t>
            </a:r>
            <a:r>
              <a:rPr lang="ko-KR" altLang="en-US" dirty="0" smtClean="0"/>
              <a:t>굳이 해결하라 마라 한 건 아니고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열심히 하라고만 얘기했습니다</a:t>
            </a:r>
            <a:r>
              <a:rPr lang="en-US" altLang="ko-KR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029959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79376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선급회사 및 운항관리자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(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검사 및 관리감독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)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6" name="내용 개체 틀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한국선급의 검사 문제</a:t>
            </a:r>
            <a:endParaRPr lang="en-US" altLang="ko-KR" dirty="0" smtClean="0"/>
          </a:p>
          <a:p>
            <a:r>
              <a:rPr lang="ko-KR" altLang="en-US" dirty="0" smtClean="0"/>
              <a:t>운항관리의 무력화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 smtClean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884290"/>
            <a:ext cx="5066100" cy="2860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541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79376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해양경찰 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(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구조 책임자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) 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6" name="내용 개체 틀 5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9922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dirty="0" smtClean="0">
                <a:hlinkClick r:id="rId2" action="ppaction://hlinkfile"/>
              </a:rPr>
              <a:t>(</a:t>
            </a:r>
            <a:r>
              <a:rPr lang="ko-KR" altLang="en-US" dirty="0" smtClean="0">
                <a:hlinkClick r:id="rId2" action="ppaction://hlinkfile"/>
              </a:rPr>
              <a:t>영상</a:t>
            </a:r>
            <a:r>
              <a:rPr lang="en-US" altLang="ko-KR" dirty="0" smtClean="0">
                <a:hlinkClick r:id="rId2" action="ppaction://hlinkfile"/>
              </a:rPr>
              <a:t>)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smtClean="0"/>
              <a:t>소형 함정 </a:t>
            </a:r>
            <a:r>
              <a:rPr lang="en-US" altLang="ko-KR" dirty="0" smtClean="0"/>
              <a:t>1</a:t>
            </a:r>
            <a:r>
              <a:rPr lang="ko-KR" altLang="en-US" dirty="0" smtClean="0"/>
              <a:t>대만 출동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dirty="0" err="1" smtClean="0"/>
              <a:t>퇴선</a:t>
            </a:r>
            <a:r>
              <a:rPr lang="ko-KR" altLang="en-US" dirty="0" smtClean="0"/>
              <a:t> 방송 및 선내 진입 하지 않음 </a:t>
            </a:r>
            <a:r>
              <a:rPr lang="en-US" altLang="ko-KR" dirty="0" smtClean="0">
                <a:hlinkClick r:id="rId3" action="ppaction://hlinkfile"/>
              </a:rPr>
              <a:t>(</a:t>
            </a:r>
            <a:r>
              <a:rPr lang="ko-KR" altLang="en-US" dirty="0" smtClean="0">
                <a:hlinkClick r:id="rId3" action="ppaction://hlinkfile"/>
              </a:rPr>
              <a:t>영상</a:t>
            </a:r>
            <a:r>
              <a:rPr lang="en-US" altLang="ko-KR" dirty="0" smtClean="0">
                <a:hlinkClick r:id="rId3" action="ppaction://hlinkfile"/>
              </a:rPr>
              <a:t>)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 smtClean="0"/>
              <a:t>해경은 어떤 조직이었길래 이토록 무능했을까</a:t>
            </a:r>
            <a:r>
              <a:rPr lang="en-US" altLang="ko-KR" dirty="0" smtClean="0"/>
              <a:t>? 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573016"/>
            <a:ext cx="4773775" cy="2912003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867" y="3374667"/>
            <a:ext cx="4689495" cy="3308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457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936104"/>
          </a:xfrm>
        </p:spPr>
        <p:txBody>
          <a:bodyPr>
            <a:noAutofit/>
          </a:bodyPr>
          <a:lstStyle/>
          <a:p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해양경찰 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(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구조 책임자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)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35225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2012</a:t>
            </a:r>
            <a:r>
              <a:rPr lang="ko-KR" altLang="en-US" dirty="0" smtClean="0"/>
              <a:t>년 수난구호법 개정</a:t>
            </a:r>
            <a:r>
              <a:rPr lang="en-US" altLang="ko-KR" dirty="0" smtClean="0"/>
              <a:t>: </a:t>
            </a:r>
            <a:r>
              <a:rPr lang="ko-KR" altLang="en-US" dirty="0" smtClean="0"/>
              <a:t>선사가 구난업체 선정하도록</a:t>
            </a:r>
            <a:endParaRPr lang="en-US" altLang="ko-KR" dirty="0" smtClean="0"/>
          </a:p>
          <a:p>
            <a:r>
              <a:rPr lang="ko-KR" altLang="en-US" dirty="0" smtClean="0"/>
              <a:t>싼값에 구난업체 찾거나</a:t>
            </a:r>
            <a:r>
              <a:rPr lang="en-US" altLang="ko-KR" dirty="0"/>
              <a:t>,</a:t>
            </a:r>
            <a:r>
              <a:rPr lang="ko-KR" altLang="en-US" dirty="0" smtClean="0"/>
              <a:t> 정경유착 문제 발생할 수밖에</a:t>
            </a:r>
            <a:endParaRPr lang="en-US" altLang="ko-KR" dirty="0" smtClean="0"/>
          </a:p>
          <a:p>
            <a:r>
              <a:rPr lang="ko-KR" altLang="en-US" dirty="0" smtClean="0"/>
              <a:t>인명구조업무까지 시장논리에 맡길 것인가</a:t>
            </a:r>
            <a:r>
              <a:rPr lang="en-US" altLang="ko-KR" dirty="0" smtClean="0"/>
              <a:t>?!  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780" y="1700808"/>
            <a:ext cx="4953000" cy="3305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87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92088"/>
          </a:xfrm>
        </p:spPr>
        <p:txBody>
          <a:bodyPr>
            <a:noAutofit/>
          </a:bodyPr>
          <a:lstStyle/>
          <a:p>
            <a:r>
              <a: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규제의 문제</a:t>
            </a:r>
            <a:endParaRPr lang="ko-KR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35225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err="1" smtClean="0"/>
              <a:t>선령제한완화로</a:t>
            </a:r>
            <a:r>
              <a:rPr lang="ko-KR" altLang="en-US" dirty="0" smtClean="0"/>
              <a:t> </a:t>
            </a:r>
            <a:r>
              <a:rPr lang="ko-KR" altLang="en-US" dirty="0" smtClean="0"/>
              <a:t>인해 외국의 선박을 들여와 증축</a:t>
            </a:r>
            <a:r>
              <a:rPr lang="en-US" altLang="ko-KR" dirty="0" smtClean="0"/>
              <a:t>-</a:t>
            </a:r>
            <a:r>
              <a:rPr lang="ko-KR" altLang="en-US" dirty="0" smtClean="0"/>
              <a:t>개조할 가능성 높아짐</a:t>
            </a:r>
            <a:endParaRPr lang="en-US" altLang="ko-KR" dirty="0" smtClean="0"/>
          </a:p>
          <a:p>
            <a:r>
              <a:rPr lang="ko-KR" altLang="en-US" dirty="0" smtClean="0"/>
              <a:t>세월호도 수직증축으로 인해 복원성 약화</a:t>
            </a:r>
            <a:endParaRPr lang="en-US" altLang="ko-KR" dirty="0" smtClean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556184"/>
            <a:ext cx="3606207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00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864096"/>
          </a:xfrm>
        </p:spPr>
        <p:txBody>
          <a:bodyPr>
            <a:noAutofit/>
          </a:bodyPr>
          <a:lstStyle/>
          <a:p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규제의 문제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35225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endParaRPr lang="en-US" altLang="ko-KR" dirty="0" smtClean="0"/>
          </a:p>
          <a:p>
            <a:endParaRPr lang="en-US" altLang="ko-KR" sz="2200" dirty="0" smtClean="0"/>
          </a:p>
          <a:p>
            <a:r>
              <a:rPr lang="ko-KR" altLang="en-US" sz="2200" dirty="0" err="1" smtClean="0"/>
              <a:t>선령제한완화는</a:t>
            </a:r>
            <a:r>
              <a:rPr lang="ko-KR" altLang="en-US" sz="2200" dirty="0" smtClean="0"/>
              <a:t> </a:t>
            </a:r>
            <a:r>
              <a:rPr lang="ko-KR" altLang="en-US" sz="2200" dirty="0" smtClean="0"/>
              <a:t>해운조합이 오랫동안 강력히 주장해 온 것</a:t>
            </a:r>
            <a:endParaRPr lang="en-US" altLang="ko-KR" sz="2200" dirty="0" smtClean="0"/>
          </a:p>
          <a:p>
            <a:r>
              <a:rPr lang="ko-KR" altLang="en-US" sz="2200" dirty="0" smtClean="0"/>
              <a:t>“</a:t>
            </a:r>
            <a:r>
              <a:rPr lang="ko-KR" altLang="en-US" sz="2200" dirty="0"/>
              <a:t>우리나라 내항여객선사들은 보유 여객선의 </a:t>
            </a:r>
            <a:r>
              <a:rPr lang="ko-KR" altLang="en-US" sz="2200" dirty="0" err="1"/>
              <a:t>선질이</a:t>
            </a:r>
            <a:r>
              <a:rPr lang="ko-KR" altLang="en-US" sz="2200" dirty="0"/>
              <a:t> 우수하더라도 </a:t>
            </a:r>
            <a:r>
              <a:rPr lang="ko-KR" altLang="en-US" sz="2200" dirty="0" err="1"/>
              <a:t>선령이</a:t>
            </a:r>
            <a:r>
              <a:rPr lang="ko-KR" altLang="en-US" sz="2200" dirty="0"/>
              <a:t> </a:t>
            </a:r>
            <a:r>
              <a:rPr lang="en-US" altLang="ko-KR" sz="2200" dirty="0"/>
              <a:t>25</a:t>
            </a:r>
            <a:r>
              <a:rPr lang="ko-KR" altLang="en-US" sz="2200" dirty="0"/>
              <a:t>년이 되기 전에 처분하고 다른 중고 여객선을 확보할 수밖에 없어 기업의 과다한 비용 부담을 초래하고 있다”</a:t>
            </a:r>
            <a:endParaRPr lang="en-US" altLang="ko-KR" sz="2200" dirty="0" smtClean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529789"/>
            <a:ext cx="5235692" cy="2945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622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92088"/>
          </a:xfrm>
        </p:spPr>
        <p:txBody>
          <a:bodyPr>
            <a:noAutofit/>
          </a:bodyPr>
          <a:lstStyle/>
          <a:p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규제의 문제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35225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&lt;2009~11</a:t>
            </a:r>
            <a:r>
              <a:rPr lang="ko-KR" altLang="en-US" dirty="0" smtClean="0"/>
              <a:t>년 완화된 선박관련 규제</a:t>
            </a:r>
            <a:r>
              <a:rPr lang="en-US" altLang="ko-KR" dirty="0" smtClean="0"/>
              <a:t>&gt;</a:t>
            </a:r>
          </a:p>
          <a:p>
            <a:r>
              <a:rPr lang="ko-KR" altLang="en-US" dirty="0" smtClean="0"/>
              <a:t>카페리 과적 및 적재기준 완화</a:t>
            </a:r>
            <a:endParaRPr lang="en-US" altLang="ko-KR" dirty="0" smtClean="0"/>
          </a:p>
          <a:p>
            <a:r>
              <a:rPr lang="ko-KR" altLang="en-US" dirty="0" smtClean="0"/>
              <a:t>여객선 엔진개방검사 기준 완화</a:t>
            </a:r>
            <a:r>
              <a:rPr lang="en-US" altLang="ko-KR" dirty="0" smtClean="0"/>
              <a:t>(7000</a:t>
            </a:r>
            <a:r>
              <a:rPr lang="ko-KR" altLang="en-US" dirty="0" smtClean="0"/>
              <a:t>시간에서 </a:t>
            </a:r>
            <a:r>
              <a:rPr lang="en-US" altLang="ko-KR" dirty="0" smtClean="0"/>
              <a:t> 9000</a:t>
            </a:r>
            <a:r>
              <a:rPr lang="ko-KR" altLang="en-US" dirty="0" smtClean="0"/>
              <a:t>시간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점검 대상 선박 </a:t>
            </a:r>
            <a:r>
              <a:rPr lang="ko-KR" altLang="en-US" dirty="0" err="1" smtClean="0"/>
              <a:t>선령기준</a:t>
            </a:r>
            <a:r>
              <a:rPr lang="ko-KR" altLang="en-US" dirty="0" smtClean="0"/>
              <a:t> 완화</a:t>
            </a:r>
            <a:r>
              <a:rPr lang="en-US" altLang="ko-KR" dirty="0" smtClean="0"/>
              <a:t>(15</a:t>
            </a:r>
            <a:r>
              <a:rPr lang="ko-KR" altLang="en-US" dirty="0" smtClean="0"/>
              <a:t>년에서 </a:t>
            </a:r>
            <a:r>
              <a:rPr lang="en-US" altLang="ko-KR" dirty="0" smtClean="0"/>
              <a:t> 20</a:t>
            </a:r>
            <a:r>
              <a:rPr lang="ko-KR" altLang="en-US" dirty="0" smtClean="0"/>
              <a:t>년으로</a:t>
            </a:r>
            <a:r>
              <a:rPr lang="en-US" altLang="ko-KR" smtClean="0"/>
              <a:t>)</a:t>
            </a:r>
            <a:endParaRPr lang="en-US" altLang="ko-KR" dirty="0" smtClean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340768"/>
            <a:ext cx="4975448" cy="2786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773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92088"/>
          </a:xfrm>
        </p:spPr>
        <p:txBody>
          <a:bodyPr>
            <a:noAutofit/>
          </a:bodyPr>
          <a:lstStyle/>
          <a:p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조사의 한계 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064224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진실 규명이 형사 재판을 통해 가능한가</a:t>
            </a:r>
            <a:r>
              <a:rPr lang="en-US" altLang="ko-KR" dirty="0" smtClean="0"/>
              <a:t>?</a:t>
            </a:r>
          </a:p>
          <a:p>
            <a:endParaRPr lang="en-US" altLang="ko-KR" dirty="0"/>
          </a:p>
          <a:p>
            <a:r>
              <a:rPr lang="ko-KR" altLang="en-US" dirty="0" smtClean="0"/>
              <a:t>법적 </a:t>
            </a:r>
            <a:r>
              <a:rPr lang="ko-KR" altLang="en-US" dirty="0" smtClean="0"/>
              <a:t>책임</a:t>
            </a:r>
            <a:r>
              <a:rPr lang="en-US" altLang="ko-KR" dirty="0" smtClean="0"/>
              <a:t>/ </a:t>
            </a:r>
            <a:r>
              <a:rPr lang="ko-KR" altLang="en-US" dirty="0" smtClean="0"/>
              <a:t>정치적 책임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사회적 책임 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조사와 심판을 나누는 원칙 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095072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92088"/>
          </a:xfrm>
        </p:spPr>
        <p:txBody>
          <a:bodyPr>
            <a:noAutofit/>
          </a:bodyPr>
          <a:lstStyle/>
          <a:p>
            <a:r>
              <a:rPr lang="ko-KR" altLang="en-US" sz="3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세월호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 참사의 징후 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064224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‘</a:t>
            </a:r>
            <a:r>
              <a:rPr lang="ko-KR" altLang="en-US" dirty="0" smtClean="0"/>
              <a:t>배가 너무 기울어 짐을 내릴 때 힘들었다</a:t>
            </a:r>
            <a:r>
              <a:rPr lang="en-US" altLang="ko-KR" dirty="0" smtClean="0"/>
              <a:t>’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‘</a:t>
            </a:r>
            <a:r>
              <a:rPr lang="ko-KR" altLang="en-US" dirty="0" smtClean="0"/>
              <a:t>배가 기울었다 다시 잘 서지 않아 불안해서 일을 관뒀다</a:t>
            </a:r>
            <a:r>
              <a:rPr lang="en-US" altLang="ko-KR" dirty="0" smtClean="0"/>
              <a:t>’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“</a:t>
            </a:r>
            <a:r>
              <a:rPr lang="ko-KR" altLang="en-US" dirty="0" smtClean="0"/>
              <a:t>이 배가 대한민국에서 가장 위험한 배</a:t>
            </a:r>
            <a:r>
              <a:rPr lang="en-US" altLang="ko-KR" dirty="0" smtClean="0"/>
              <a:t>”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2013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11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29</a:t>
            </a:r>
            <a:r>
              <a:rPr lang="ko-KR" altLang="en-US" dirty="0" smtClean="0"/>
              <a:t>일 화물손상 사고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2014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1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20</a:t>
            </a:r>
            <a:r>
              <a:rPr lang="ko-KR" altLang="en-US" dirty="0" smtClean="0"/>
              <a:t>일 출항 지연 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457740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비정규직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 인천공항 소방대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484784"/>
            <a:ext cx="6013497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98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안전교육 못 받는 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KTX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승무</a:t>
            </a:r>
            <a:r>
              <a: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원</a:t>
            </a:r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916832"/>
            <a:ext cx="6958789" cy="3821981"/>
          </a:xfrm>
        </p:spPr>
      </p:pic>
    </p:spTree>
    <p:extLst>
      <p:ext uri="{BB962C8B-B14F-4D97-AF65-F5344CB8AC3E}">
        <p14:creationId xmlns:p14="http://schemas.microsoft.com/office/powerpoint/2010/main" val="3621567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대형마트의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 방화셔터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556792"/>
            <a:ext cx="6213400" cy="4660050"/>
          </a:xfrm>
        </p:spPr>
      </p:pic>
    </p:spTree>
    <p:extLst>
      <p:ext uri="{BB962C8B-B14F-4D97-AF65-F5344CB8AC3E}">
        <p14:creationId xmlns:p14="http://schemas.microsoft.com/office/powerpoint/2010/main" val="1656239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2003 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대구지하철 화재 당시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556792"/>
            <a:ext cx="7007919" cy="4623967"/>
          </a:xfrm>
        </p:spPr>
      </p:pic>
    </p:spTree>
    <p:extLst>
      <p:ext uri="{BB962C8B-B14F-4D97-AF65-F5344CB8AC3E}">
        <p14:creationId xmlns:p14="http://schemas.microsoft.com/office/powerpoint/2010/main" val="2940262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648072"/>
          </a:xfrm>
        </p:spPr>
        <p:txBody>
          <a:bodyPr>
            <a:noAutofit/>
          </a:bodyPr>
          <a:lstStyle/>
          <a:p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규제완화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, 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민영화 정책 유지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?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35225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규제완화</a:t>
            </a:r>
            <a:r>
              <a:rPr lang="en-US" altLang="ko-KR" dirty="0" smtClean="0"/>
              <a:t>, </a:t>
            </a:r>
            <a:r>
              <a:rPr lang="ko-KR" altLang="en-US" dirty="0" smtClean="0"/>
              <a:t>안전업무 민영화 정책기조는 그대로</a:t>
            </a:r>
            <a:endParaRPr lang="en-US" altLang="ko-KR" dirty="0" smtClean="0"/>
          </a:p>
          <a:p>
            <a:r>
              <a:rPr lang="ko-KR" altLang="en-US" dirty="0" smtClean="0"/>
              <a:t>판교 환풍구 사고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지난해 재난안전법 시행령 개정하면서 </a:t>
            </a:r>
            <a:r>
              <a:rPr lang="en-US" altLang="ko-KR" dirty="0" smtClean="0"/>
              <a:t>3,000</a:t>
            </a:r>
            <a:r>
              <a:rPr lang="ko-KR" altLang="en-US" dirty="0" smtClean="0"/>
              <a:t>명 이상 지역 축제만 </a:t>
            </a:r>
            <a:r>
              <a:rPr lang="ko-KR" altLang="en-US" dirty="0" err="1" smtClean="0"/>
              <a:t>소방청</a:t>
            </a:r>
            <a:r>
              <a:rPr lang="en-US" altLang="ko-KR" dirty="0" smtClean="0"/>
              <a:t>, </a:t>
            </a:r>
            <a:r>
              <a:rPr lang="ko-KR" altLang="en-US" dirty="0" smtClean="0"/>
              <a:t>경찰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지자체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주최자의 위험 항목 합동 점검 대상으로 바꿈</a:t>
            </a:r>
            <a:r>
              <a:rPr lang="en-US" altLang="ko-KR" dirty="0" smtClean="0"/>
              <a:t>.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469" y="1124744"/>
            <a:ext cx="5512113" cy="3419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8520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20080"/>
          </a:xfrm>
        </p:spPr>
        <p:txBody>
          <a:bodyPr>
            <a:noAutofit/>
          </a:bodyPr>
          <a:lstStyle/>
          <a:p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안전산업 육성 위한 안전대책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?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35225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박근혜 정부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안전 강화 위해 안전산업 육성하겠다</a:t>
            </a:r>
            <a:r>
              <a:rPr lang="en-US" altLang="ko-KR" dirty="0" smtClean="0"/>
              <a:t>’</a:t>
            </a:r>
          </a:p>
          <a:p>
            <a:r>
              <a:rPr lang="ko-KR" altLang="en-US" dirty="0" smtClean="0"/>
              <a:t>국민의 안전을 보장하는 역할을 민간기업에 넘기는 것</a:t>
            </a:r>
            <a:endParaRPr lang="en-US" altLang="ko-KR" dirty="0" smtClean="0"/>
          </a:p>
          <a:p>
            <a:r>
              <a:rPr lang="ko-KR" altLang="en-US" dirty="0" smtClean="0"/>
              <a:t>안전기업</a:t>
            </a:r>
            <a:r>
              <a:rPr lang="en-US" altLang="ko-KR" dirty="0" smtClean="0"/>
              <a:t>: </a:t>
            </a:r>
            <a:r>
              <a:rPr lang="ko-KR" altLang="en-US" dirty="0" smtClean="0"/>
              <a:t>보안 및 위험관리 컨설팅</a:t>
            </a:r>
            <a:r>
              <a:rPr lang="en-US" altLang="ko-KR" dirty="0" smtClean="0"/>
              <a:t>, </a:t>
            </a:r>
            <a:r>
              <a:rPr lang="ko-KR" altLang="en-US" dirty="0" smtClean="0"/>
              <a:t>안전진단이 주 업무</a:t>
            </a:r>
            <a:endParaRPr lang="en-US" altLang="ko-KR" dirty="0" smtClean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230782"/>
            <a:ext cx="5040560" cy="3693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01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79376"/>
          </a:xfrm>
        </p:spPr>
        <p:txBody>
          <a:bodyPr>
            <a:normAutofit/>
          </a:bodyPr>
          <a:lstStyle/>
          <a:p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2015 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살인기업 선정식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556792"/>
            <a:ext cx="6502400" cy="4876800"/>
          </a:xfrm>
        </p:spPr>
      </p:pic>
    </p:spTree>
    <p:extLst>
      <p:ext uri="{BB962C8B-B14F-4D97-AF65-F5344CB8AC3E}">
        <p14:creationId xmlns:p14="http://schemas.microsoft.com/office/powerpoint/2010/main" val="213307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>
            <a:noAutofit/>
          </a:bodyPr>
          <a:lstStyle/>
          <a:p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기업의 탐욕을 통제하자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: </a:t>
            </a:r>
            <a:r>
              <a:rPr lang="ko-KR" altLang="en-US" sz="3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기업살인법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(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기업처벌법</a:t>
            </a:r>
            <a:r>
              <a:rPr lang="en-US" altLang="ko-KR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)</a:t>
            </a:r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 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352256"/>
          </a:xfrm>
        </p:spPr>
        <p:txBody>
          <a:bodyPr>
            <a:normAutofit lnSpcReduction="10000"/>
          </a:bodyPr>
          <a:lstStyle/>
          <a:p>
            <a:endParaRPr lang="en-US" altLang="ko-KR" sz="2200" dirty="0" smtClean="0"/>
          </a:p>
          <a:p>
            <a:endParaRPr lang="en-US" altLang="ko-KR" sz="2200" dirty="0"/>
          </a:p>
          <a:p>
            <a:endParaRPr lang="en-US" altLang="ko-KR" sz="2200" dirty="0" smtClean="0"/>
          </a:p>
          <a:p>
            <a:endParaRPr lang="en-US" altLang="ko-KR" sz="2200" dirty="0"/>
          </a:p>
          <a:p>
            <a:endParaRPr lang="en-US" altLang="ko-KR" sz="2200" dirty="0" smtClean="0"/>
          </a:p>
          <a:p>
            <a:endParaRPr lang="en-US" altLang="ko-KR" sz="2200" dirty="0"/>
          </a:p>
          <a:p>
            <a:endParaRPr lang="en-US" altLang="ko-KR" sz="2200" dirty="0" smtClean="0"/>
          </a:p>
          <a:p>
            <a:endParaRPr lang="en-US" altLang="ko-KR" sz="2200" dirty="0" smtClean="0"/>
          </a:p>
          <a:p>
            <a:endParaRPr lang="en-US" altLang="ko-KR" sz="2200" dirty="0" smtClean="0"/>
          </a:p>
          <a:p>
            <a:r>
              <a:rPr lang="ko-KR" altLang="en-US" sz="2200" dirty="0" smtClean="0"/>
              <a:t>영국 </a:t>
            </a:r>
            <a:r>
              <a:rPr lang="en-US" altLang="ko-KR" sz="2200" dirty="0" smtClean="0"/>
              <a:t>1987</a:t>
            </a:r>
            <a:r>
              <a:rPr lang="ko-KR" altLang="en-US" sz="2200" dirty="0" smtClean="0"/>
              <a:t>년 여객선 사고 이후 유족들</a:t>
            </a:r>
            <a:r>
              <a:rPr lang="en-US" altLang="ko-KR" sz="2200" dirty="0" smtClean="0"/>
              <a:t>, </a:t>
            </a:r>
            <a:r>
              <a:rPr lang="ko-KR" altLang="en-US" sz="2200" dirty="0" smtClean="0"/>
              <a:t>사회운동의 연대로 </a:t>
            </a:r>
            <a:r>
              <a:rPr lang="en-US" altLang="ko-KR" sz="2200" dirty="0" smtClean="0"/>
              <a:t>2007</a:t>
            </a:r>
            <a:r>
              <a:rPr lang="ko-KR" altLang="en-US" sz="2200" dirty="0" smtClean="0"/>
              <a:t>년 </a:t>
            </a:r>
            <a:r>
              <a:rPr lang="ko-KR" altLang="en-US" sz="2200" dirty="0" err="1" smtClean="0"/>
              <a:t>기업살인법</a:t>
            </a:r>
            <a:r>
              <a:rPr lang="ko-KR" altLang="en-US" sz="2200" dirty="0" smtClean="0"/>
              <a:t> 제정</a:t>
            </a:r>
            <a:endParaRPr lang="en-US" altLang="ko-KR" sz="2200" dirty="0" smtClean="0"/>
          </a:p>
          <a:p>
            <a:r>
              <a:rPr lang="ko-KR" altLang="en-US" sz="2200" dirty="0" smtClean="0"/>
              <a:t>캐나다 </a:t>
            </a:r>
            <a:r>
              <a:rPr lang="en-US" altLang="ko-KR" sz="2200" dirty="0" smtClean="0"/>
              <a:t>1992</a:t>
            </a:r>
            <a:r>
              <a:rPr lang="ko-KR" altLang="en-US" sz="2200" dirty="0" smtClean="0"/>
              <a:t>년 </a:t>
            </a:r>
            <a:r>
              <a:rPr lang="ko-KR" altLang="en-US" sz="2200" dirty="0" err="1" smtClean="0"/>
              <a:t>웨스트래이</a:t>
            </a:r>
            <a:r>
              <a:rPr lang="ko-KR" altLang="en-US" sz="2200" dirty="0" smtClean="0"/>
              <a:t> 광산 사고 이후 금속노조</a:t>
            </a:r>
            <a:r>
              <a:rPr lang="en-US" altLang="ko-KR" sz="2200" dirty="0" smtClean="0"/>
              <a:t>-</a:t>
            </a:r>
            <a:r>
              <a:rPr lang="ko-KR" altLang="en-US" sz="2200" dirty="0" smtClean="0"/>
              <a:t>유족의 노력으로 </a:t>
            </a:r>
            <a:r>
              <a:rPr lang="en-US" altLang="ko-KR" sz="2200" dirty="0" smtClean="0"/>
              <a:t>2003</a:t>
            </a:r>
            <a:r>
              <a:rPr lang="ko-KR" altLang="en-US" sz="2200" dirty="0" smtClean="0"/>
              <a:t>년 </a:t>
            </a:r>
            <a:r>
              <a:rPr lang="en-US" altLang="ko-KR" sz="2200" dirty="0" smtClean="0"/>
              <a:t>‘</a:t>
            </a:r>
            <a:r>
              <a:rPr lang="ko-KR" altLang="en-US" sz="2200" dirty="0" smtClean="0"/>
              <a:t>단체의 형사책임에 대한 형법 개정안</a:t>
            </a:r>
            <a:r>
              <a:rPr lang="en-US" altLang="ko-KR" sz="2200" dirty="0" smtClean="0"/>
              <a:t>’ </a:t>
            </a:r>
            <a:r>
              <a:rPr lang="ko-KR" altLang="en-US" sz="2200" dirty="0" smtClean="0"/>
              <a:t>통과 </a:t>
            </a:r>
            <a:endParaRPr lang="en-US" altLang="ko-KR" sz="2200" dirty="0" smtClean="0"/>
          </a:p>
          <a:p>
            <a:r>
              <a:rPr lang="ko-KR" altLang="en-US" sz="2200" dirty="0" smtClean="0"/>
              <a:t>호주 수도 </a:t>
            </a:r>
            <a:r>
              <a:rPr lang="ko-KR" altLang="en-US" sz="2200" dirty="0" err="1" smtClean="0"/>
              <a:t>준주</a:t>
            </a:r>
            <a:r>
              <a:rPr lang="en-US" altLang="ko-KR" sz="2200" dirty="0" smtClean="0"/>
              <a:t>, 2003</a:t>
            </a:r>
            <a:r>
              <a:rPr lang="ko-KR" altLang="en-US" sz="2200" dirty="0" smtClean="0"/>
              <a:t>년 </a:t>
            </a:r>
            <a:r>
              <a:rPr lang="ko-KR" altLang="en-US" sz="2200" dirty="0" err="1" smtClean="0"/>
              <a:t>산업살인법</a:t>
            </a:r>
            <a:r>
              <a:rPr lang="ko-KR" altLang="en-US" sz="2200" dirty="0" smtClean="0"/>
              <a:t> 제정 </a:t>
            </a:r>
            <a:r>
              <a:rPr lang="en-US" altLang="ko-KR" sz="2200" dirty="0" smtClean="0"/>
              <a:t>(</a:t>
            </a:r>
            <a:r>
              <a:rPr lang="ko-KR" altLang="en-US" sz="2200" dirty="0" smtClean="0"/>
              <a:t>건설노조 주도</a:t>
            </a:r>
            <a:r>
              <a:rPr lang="en-US" altLang="ko-KR" sz="2200" dirty="0" smtClean="0"/>
              <a:t>)</a:t>
            </a:r>
            <a:endParaRPr lang="en-US" altLang="ko-KR" sz="2200" dirty="0"/>
          </a:p>
          <a:p>
            <a:endParaRPr lang="en-US" altLang="ko-KR" sz="22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en-US" altLang="ko-KR" sz="2200" dirty="0" smtClean="0"/>
          </a:p>
          <a:p>
            <a:pPr marL="0" indent="0">
              <a:buNone/>
            </a:pPr>
            <a:endParaRPr lang="en-US" altLang="ko-KR" sz="2200" dirty="0"/>
          </a:p>
          <a:p>
            <a:pPr marL="0" indent="0">
              <a:buNone/>
            </a:pPr>
            <a:endParaRPr lang="en-US" altLang="ko-KR" sz="2200" dirty="0" smtClean="0"/>
          </a:p>
          <a:p>
            <a:endParaRPr lang="en-US" altLang="ko-KR" sz="2200" dirty="0" smtClean="0"/>
          </a:p>
          <a:p>
            <a:pPr marL="0" indent="0">
              <a:buNone/>
            </a:pPr>
            <a:endParaRPr lang="en-US" altLang="ko-KR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124744"/>
            <a:ext cx="4361349" cy="3227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341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08112"/>
          </a:xfrm>
        </p:spPr>
        <p:txBody>
          <a:bodyPr>
            <a:noAutofit/>
          </a:bodyPr>
          <a:lstStyle/>
          <a:p>
            <a:r>
              <a: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기업의 탐욕을 통제하자</a:t>
            </a:r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: </a:t>
            </a:r>
            <a:r>
              <a:rPr lang="ko-KR" alt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기업살인법</a:t>
            </a:r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(</a:t>
            </a:r>
            <a:r>
              <a: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기업처벌법</a:t>
            </a:r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)</a:t>
            </a:r>
            <a:r>
              <a: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 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352256"/>
          </a:xfrm>
        </p:spPr>
        <p:txBody>
          <a:bodyPr>
            <a:normAutofit/>
          </a:bodyPr>
          <a:lstStyle/>
          <a:p>
            <a:endParaRPr lang="en-US" altLang="ko-KR" sz="2200" dirty="0" smtClean="0"/>
          </a:p>
          <a:p>
            <a:r>
              <a:rPr lang="ko-KR" altLang="en-US" sz="2200" dirty="0" smtClean="0">
                <a:solidFill>
                  <a:srgbClr val="C00000"/>
                </a:solidFill>
              </a:rPr>
              <a:t>기업의 최고경영주에 대한 형사처벌</a:t>
            </a:r>
            <a:endParaRPr lang="en-US" altLang="ko-KR" sz="2200" dirty="0" smtClean="0">
              <a:solidFill>
                <a:srgbClr val="C00000"/>
              </a:solidFill>
            </a:endParaRPr>
          </a:p>
          <a:p>
            <a:r>
              <a:rPr lang="ko-KR" altLang="en-US" sz="2200" dirty="0" smtClean="0"/>
              <a:t>위험을 외주화하여 하청기업에 책임을 떠넘기거나</a:t>
            </a:r>
            <a:endParaRPr lang="en-US" altLang="ko-KR" sz="2200" dirty="0" smtClean="0"/>
          </a:p>
          <a:p>
            <a:r>
              <a:rPr lang="ko-KR" altLang="en-US" sz="2200" dirty="0" smtClean="0"/>
              <a:t>현장책임자만 처벌받는 구조를 변화시켜야</a:t>
            </a:r>
            <a:endParaRPr lang="en-US" altLang="ko-KR" sz="2200" dirty="0" smtClean="0"/>
          </a:p>
          <a:p>
            <a:r>
              <a:rPr lang="ko-KR" altLang="en-US" sz="2200" dirty="0" smtClean="0"/>
              <a:t>호주 </a:t>
            </a:r>
            <a:r>
              <a:rPr lang="ko-KR" altLang="en-US" sz="2200" dirty="0" err="1" smtClean="0"/>
              <a:t>준주</a:t>
            </a:r>
            <a:r>
              <a:rPr lang="en-US" altLang="ko-KR" sz="2200" dirty="0" smtClean="0"/>
              <a:t>: </a:t>
            </a:r>
            <a:r>
              <a:rPr lang="ko-KR" altLang="en-US" sz="2200" dirty="0" smtClean="0"/>
              <a:t>공공기업의 경우 수상까지 주무장관이나 수상까지 기소 가능 </a:t>
            </a:r>
            <a:r>
              <a:rPr lang="en-US" altLang="ko-KR" sz="2200" dirty="0" smtClean="0"/>
              <a:t>(</a:t>
            </a:r>
            <a:r>
              <a:rPr lang="ko-KR" altLang="en-US" sz="2200" dirty="0" smtClean="0"/>
              <a:t>최고임원에게 책임 지운다는 원칙</a:t>
            </a:r>
            <a:r>
              <a:rPr lang="en-US" altLang="ko-KR" sz="2200" dirty="0"/>
              <a:t>)</a:t>
            </a:r>
          </a:p>
          <a:p>
            <a:endParaRPr lang="en-US" altLang="ko-KR" sz="2200" dirty="0" smtClean="0">
              <a:solidFill>
                <a:srgbClr val="C00000"/>
              </a:solidFill>
            </a:endParaRPr>
          </a:p>
          <a:p>
            <a:r>
              <a:rPr lang="ko-KR" altLang="en-US" sz="2200" dirty="0" smtClean="0">
                <a:solidFill>
                  <a:srgbClr val="C00000"/>
                </a:solidFill>
              </a:rPr>
              <a:t>징벌적 손해배상제도 </a:t>
            </a:r>
            <a:endParaRPr lang="en-US" altLang="ko-KR" sz="2200" dirty="0" smtClean="0">
              <a:solidFill>
                <a:srgbClr val="C00000"/>
              </a:solidFill>
            </a:endParaRPr>
          </a:p>
          <a:p>
            <a:r>
              <a:rPr lang="ko-KR" altLang="en-US" sz="2200" dirty="0"/>
              <a:t>안전 </a:t>
            </a:r>
            <a:r>
              <a:rPr lang="ko-KR" altLang="en-US" sz="2200" dirty="0" smtClean="0"/>
              <a:t>관리 소홀하면 회사가 </a:t>
            </a:r>
            <a:r>
              <a:rPr lang="ko-KR" altLang="en-US" sz="2200" dirty="0"/>
              <a:t>망할 수도 있다는 ‘경고</a:t>
            </a:r>
            <a:r>
              <a:rPr lang="ko-KR" altLang="en-US" sz="2200" dirty="0" smtClean="0"/>
              <a:t>’ 필요 </a:t>
            </a:r>
            <a:endParaRPr lang="en-US" altLang="ko-KR" sz="2200" dirty="0" smtClean="0"/>
          </a:p>
          <a:p>
            <a:r>
              <a:rPr lang="ko-KR" altLang="en-US" sz="2200" dirty="0" smtClean="0"/>
              <a:t>영국 기업살인법의 </a:t>
            </a:r>
            <a:r>
              <a:rPr lang="ko-KR" altLang="en-US" sz="2200" dirty="0"/>
              <a:t>첫 유죄 </a:t>
            </a:r>
            <a:r>
              <a:rPr lang="ko-KR" altLang="en-US" sz="2200" dirty="0" smtClean="0"/>
              <a:t>판결</a:t>
            </a:r>
            <a:r>
              <a:rPr lang="en-US" altLang="ko-KR" sz="2200" dirty="0" smtClean="0"/>
              <a:t>(2011</a:t>
            </a:r>
            <a:r>
              <a:rPr lang="ko-KR" altLang="en-US" sz="2200" dirty="0" smtClean="0"/>
              <a:t>년</a:t>
            </a:r>
            <a:r>
              <a:rPr lang="en-US" altLang="ko-KR" sz="2200" dirty="0" smtClean="0"/>
              <a:t>)</a:t>
            </a:r>
            <a:r>
              <a:rPr lang="ko-KR" altLang="en-US" sz="2200" dirty="0" smtClean="0"/>
              <a:t> </a:t>
            </a:r>
            <a:endParaRPr lang="en-US" altLang="ko-KR" sz="2200" dirty="0" smtClean="0"/>
          </a:p>
          <a:p>
            <a:pPr marL="0" indent="0">
              <a:buNone/>
            </a:pPr>
            <a:r>
              <a:rPr lang="ko-KR" altLang="en-US" sz="2200" dirty="0" smtClean="0"/>
              <a:t>  </a:t>
            </a:r>
            <a:r>
              <a:rPr lang="en-US" altLang="ko-KR" sz="2200" dirty="0" smtClean="0"/>
              <a:t>: </a:t>
            </a:r>
            <a:r>
              <a:rPr lang="ko-KR" altLang="en-US" sz="2200" dirty="0" smtClean="0"/>
              <a:t>‘</a:t>
            </a:r>
            <a:r>
              <a:rPr lang="ko-KR" altLang="en-US" sz="2200" dirty="0"/>
              <a:t>회사 경영에 영향을 주기에 충분해야 한다’는 원칙에 따라 연간 매출액의 </a:t>
            </a:r>
            <a:r>
              <a:rPr lang="en-US" altLang="ko-KR" sz="2200" dirty="0"/>
              <a:t>116%</a:t>
            </a:r>
            <a:r>
              <a:rPr lang="ko-KR" altLang="en-US" sz="2200" dirty="0"/>
              <a:t>에 달하는 </a:t>
            </a:r>
            <a:r>
              <a:rPr lang="en-US" altLang="ko-KR" sz="2200" dirty="0"/>
              <a:t>7</a:t>
            </a:r>
            <a:r>
              <a:rPr lang="ko-KR" altLang="en-US" sz="2200" dirty="0" err="1"/>
              <a:t>억여원의</a:t>
            </a:r>
            <a:r>
              <a:rPr lang="ko-KR" altLang="en-US" sz="2200" dirty="0"/>
              <a:t> 벌금이 부과</a:t>
            </a:r>
            <a:endParaRPr lang="en-US" altLang="ko-KR" sz="2200" dirty="0" smtClean="0"/>
          </a:p>
          <a:p>
            <a:pPr marL="0" indent="0">
              <a:buNone/>
            </a:pPr>
            <a:endParaRPr lang="en-US" altLang="ko-KR" sz="2200" dirty="0" smtClean="0"/>
          </a:p>
          <a:p>
            <a:pPr marL="0" indent="0">
              <a:buNone/>
            </a:pPr>
            <a:endParaRPr lang="en-US" altLang="ko-KR" sz="2200" dirty="0"/>
          </a:p>
          <a:p>
            <a:pPr marL="0" indent="0">
              <a:buNone/>
            </a:pPr>
            <a:endParaRPr lang="en-US" altLang="ko-KR" sz="2200" dirty="0" smtClean="0"/>
          </a:p>
          <a:p>
            <a:endParaRPr lang="en-US" altLang="ko-KR" sz="2200" dirty="0" smtClean="0"/>
          </a:p>
          <a:p>
            <a:pPr marL="0" indent="0">
              <a:buNone/>
            </a:pP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755928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20080"/>
          </a:xfrm>
        </p:spPr>
        <p:txBody>
          <a:bodyPr>
            <a:noAutofit/>
          </a:bodyPr>
          <a:lstStyle/>
          <a:p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노동자에게 안전을 책임질 인력과 권한을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35225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ko-KR" sz="2800" dirty="0">
              <a:solidFill>
                <a:srgbClr val="C00000"/>
              </a:solidFill>
              <a:latin typeface="한컴 윤고딕 230" panose="02020603020101020101" pitchFamily="18" charset="-127"/>
              <a:ea typeface="한컴 윤고딕 230" panose="02020603020101020101" pitchFamily="18" charset="-127"/>
            </a:endParaRPr>
          </a:p>
          <a:p>
            <a:pPr marL="0" indent="0">
              <a:buNone/>
            </a:pPr>
            <a:endParaRPr lang="en-US" altLang="ko-KR" sz="2800" dirty="0" smtClean="0">
              <a:solidFill>
                <a:srgbClr val="C00000"/>
              </a:solidFill>
              <a:latin typeface="한컴 윤고딕 230" panose="02020603020101020101" pitchFamily="18" charset="-127"/>
              <a:ea typeface="한컴 윤고딕 230" panose="02020603020101020101" pitchFamily="18" charset="-127"/>
            </a:endParaRPr>
          </a:p>
          <a:p>
            <a:pPr marL="0" indent="0">
              <a:buNone/>
            </a:pPr>
            <a:endParaRPr lang="en-US" altLang="ko-KR" sz="2800" dirty="0">
              <a:solidFill>
                <a:srgbClr val="C00000"/>
              </a:solidFill>
              <a:latin typeface="한컴 윤고딕 230" panose="02020603020101020101" pitchFamily="18" charset="-127"/>
              <a:ea typeface="한컴 윤고딕 230" panose="02020603020101020101" pitchFamily="18" charset="-127"/>
            </a:endParaRPr>
          </a:p>
          <a:p>
            <a:pPr marL="0" indent="0">
              <a:buNone/>
            </a:pPr>
            <a:endParaRPr lang="en-US" altLang="ko-KR" sz="2800" dirty="0" smtClean="0">
              <a:solidFill>
                <a:srgbClr val="C00000"/>
              </a:solidFill>
              <a:latin typeface="한컴 윤고딕 230" panose="02020603020101020101" pitchFamily="18" charset="-127"/>
              <a:ea typeface="한컴 윤고딕 230" panose="02020603020101020101" pitchFamily="18" charset="-127"/>
            </a:endParaRPr>
          </a:p>
          <a:p>
            <a:pPr marL="0" indent="0">
              <a:buNone/>
            </a:pPr>
            <a:endParaRPr lang="en-US" altLang="ko-KR" sz="2800" dirty="0">
              <a:solidFill>
                <a:srgbClr val="C00000"/>
              </a:solidFill>
              <a:latin typeface="한컴 윤고딕 230" panose="02020603020101020101" pitchFamily="18" charset="-127"/>
              <a:ea typeface="한컴 윤고딕 230" panose="02020603020101020101" pitchFamily="18" charset="-127"/>
            </a:endParaRPr>
          </a:p>
          <a:p>
            <a:endParaRPr lang="en-US" altLang="ko-KR" sz="2200" dirty="0" smtClean="0"/>
          </a:p>
          <a:p>
            <a:r>
              <a:rPr lang="ko-KR" altLang="en-US" sz="2200" dirty="0" smtClean="0"/>
              <a:t>안전수칙 지키려면 충분한 인력 필요</a:t>
            </a:r>
            <a:endParaRPr lang="en-US" altLang="ko-KR" sz="2200" dirty="0" smtClean="0"/>
          </a:p>
          <a:p>
            <a:r>
              <a:rPr lang="ko-KR" altLang="en-US" sz="2200" dirty="0" smtClean="0"/>
              <a:t>안전인력 있어야 사고대처 가능</a:t>
            </a:r>
            <a:endParaRPr lang="en-US" altLang="ko-KR" sz="2200" dirty="0" smtClean="0"/>
          </a:p>
          <a:p>
            <a:r>
              <a:rPr lang="ko-KR" altLang="en-US" sz="2200" dirty="0" smtClean="0"/>
              <a:t>노동자들이 안전에 대해 발언하지 못하는 구조</a:t>
            </a:r>
            <a:endParaRPr lang="en-US" altLang="ko-KR" sz="2200" dirty="0" smtClean="0"/>
          </a:p>
          <a:p>
            <a:r>
              <a:rPr lang="ko-KR" altLang="en-US" sz="2200" dirty="0" smtClean="0"/>
              <a:t>사고의 책임은 전가하고</a:t>
            </a:r>
            <a:r>
              <a:rPr lang="en-US" altLang="ko-KR" sz="2200" dirty="0" smtClean="0"/>
              <a:t>, </a:t>
            </a:r>
            <a:r>
              <a:rPr lang="ko-KR" altLang="en-US" sz="2200" dirty="0" smtClean="0"/>
              <a:t>권한은 주지 않음</a:t>
            </a:r>
            <a:endParaRPr lang="en-US" altLang="ko-KR" sz="2200" dirty="0" smtClean="0"/>
          </a:p>
          <a:p>
            <a:r>
              <a:rPr lang="ko-KR" altLang="en-US" sz="2200" dirty="0" err="1" smtClean="0"/>
              <a:t>작업중지권</a:t>
            </a:r>
            <a:r>
              <a:rPr lang="ko-KR" altLang="en-US" sz="2200" dirty="0" smtClean="0"/>
              <a:t> 등 안전에 대한 현장권한 강화가 필요 </a:t>
            </a:r>
            <a:endParaRPr lang="en-US" altLang="ko-KR" sz="2200" dirty="0"/>
          </a:p>
          <a:p>
            <a:endParaRPr lang="en-US" altLang="ko-KR" sz="2200" dirty="0" smtClean="0"/>
          </a:p>
          <a:p>
            <a:endParaRPr lang="en-US" altLang="ko-KR" sz="2200" dirty="0" smtClean="0"/>
          </a:p>
          <a:p>
            <a:endParaRPr lang="en-US" altLang="ko-KR" sz="2200" dirty="0" smtClean="0"/>
          </a:p>
          <a:p>
            <a:pPr marL="0" indent="0">
              <a:buNone/>
            </a:pPr>
            <a:endParaRPr lang="en-US" altLang="ko-KR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686" y="1412776"/>
            <a:ext cx="4238625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465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08112"/>
          </a:xfrm>
        </p:spPr>
        <p:txBody>
          <a:bodyPr>
            <a:noAutofit/>
          </a:bodyPr>
          <a:lstStyle/>
          <a:p>
            <a:r>
              <a:rPr lang="ko-KR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한컴 윤체 L" panose="02020603020101020101" pitchFamily="18" charset="-127"/>
                <a:ea typeface="한컴 윤체 L" panose="02020603020101020101" pitchFamily="18" charset="-127"/>
              </a:rPr>
              <a:t>알 권리와 참여할 권리를 보장</a:t>
            </a:r>
            <a:endParaRPr lang="ko-KR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한컴 윤체 L" panose="02020603020101020101" pitchFamily="18" charset="-127"/>
              <a:ea typeface="한컴 윤체 L" panose="0202060302010102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35225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대형공장 폭발과 유해물질 누출사고 빈발</a:t>
            </a:r>
            <a:endParaRPr lang="en-US" altLang="ko-KR" dirty="0" smtClean="0"/>
          </a:p>
          <a:p>
            <a:r>
              <a:rPr lang="ko-KR" altLang="en-US" dirty="0" smtClean="0"/>
              <a:t>노동자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인근 주민이 어떤 화학물질에 노출될 수 있는지 알 권리가 필요 </a:t>
            </a:r>
            <a:endParaRPr lang="en-US" altLang="ko-KR" dirty="0" smtClean="0"/>
          </a:p>
          <a:p>
            <a:r>
              <a:rPr lang="ko-KR" altLang="en-US" dirty="0" smtClean="0"/>
              <a:t>지역사회 </a:t>
            </a:r>
            <a:r>
              <a:rPr lang="ko-KR" altLang="en-US" dirty="0" err="1" smtClean="0"/>
              <a:t>알권리법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시민안전위원회 등 </a:t>
            </a:r>
            <a:endParaRPr lang="en-US" altLang="ko-KR" dirty="0" smtClean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772816"/>
            <a:ext cx="3954016" cy="263601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2589" y="1772815"/>
            <a:ext cx="3942752" cy="2636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365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 l="26187"/>
          <a:stretch>
            <a:fillRect/>
          </a:stretch>
        </p:blipFill>
        <p:spPr bwMode="auto">
          <a:xfrm rot="5400000">
            <a:off x="1175955" y="-1306800"/>
            <a:ext cx="6840000" cy="9191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extBox 1"/>
          <p:cNvSpPr txBox="1"/>
          <p:nvPr/>
        </p:nvSpPr>
        <p:spPr>
          <a:xfrm>
            <a:off x="2123728" y="1897668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 smtClean="0">
                <a:gradFill>
                  <a:gsLst>
                    <a:gs pos="0">
                      <a:prstClr val="black">
                        <a:lumMod val="65000"/>
                        <a:lumOff val="35000"/>
                      </a:prstClr>
                    </a:gs>
                    <a:gs pos="100000">
                      <a:prstClr val="black">
                        <a:lumMod val="65000"/>
                        <a:lumOff val="35000"/>
                      </a:prst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감사합니다</a:t>
            </a:r>
            <a:endParaRPr lang="ko-KR" altLang="en-US" sz="2800" dirty="0">
              <a:gradFill>
                <a:gsLst>
                  <a:gs pos="0">
                    <a:prstClr val="black">
                      <a:lumMod val="65000"/>
                      <a:lumOff val="35000"/>
                    </a:prstClr>
                  </a:gs>
                  <a:gs pos="100000">
                    <a:prstClr val="black">
                      <a:lumMod val="65000"/>
                      <a:lumOff val="35000"/>
                    </a:prst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2195736" y="2401724"/>
            <a:ext cx="4752528" cy="0"/>
          </a:xfrm>
          <a:prstGeom prst="line">
            <a:avLst/>
          </a:prstGeom>
          <a:ln w="3175">
            <a:solidFill>
              <a:schemeClr val="bg1">
                <a:lumMod val="6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187726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투명도">
  <a:themeElements>
    <a:clrScheme name="투명도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클래식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투명도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3362</TotalTime>
  <Words>1037</Words>
  <Application>Microsoft Office PowerPoint</Application>
  <PresentationFormat>화면 슬라이드 쇼(4:3)</PresentationFormat>
  <Paragraphs>279</Paragraphs>
  <Slides>34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34</vt:i4>
      </vt:variant>
    </vt:vector>
  </HeadingPairs>
  <TitlesOfParts>
    <vt:vector size="36" baseType="lpstr">
      <vt:lpstr>투명도</vt:lpstr>
      <vt:lpstr>Office 테마</vt:lpstr>
      <vt:lpstr>세월호 참사의   구조적 원인과 교훈 </vt:lpstr>
      <vt:lpstr>스위스 치즈 모델 </vt:lpstr>
      <vt:lpstr>하인리히 법칙</vt:lpstr>
      <vt:lpstr>엉뚱한 해결책은 내지 말자</vt:lpstr>
      <vt:lpstr>해상사고를 분석할 때 중요한 주체들 </vt:lpstr>
      <vt:lpstr>세월호 참사의 원인을 규명할 때 중요한 주체들 </vt:lpstr>
      <vt:lpstr>선장 및 선원 (운용자) </vt:lpstr>
      <vt:lpstr>청해진 해운 (선주) </vt:lpstr>
      <vt:lpstr>청해진 해운 (선주) </vt:lpstr>
      <vt:lpstr>선원들이 과적을 거부할 수 있었을까?  </vt:lpstr>
      <vt:lpstr>청해진 해운 (선주) </vt:lpstr>
      <vt:lpstr>청해진 해운 (선주) </vt:lpstr>
      <vt:lpstr>청해진 해운 (선주) </vt:lpstr>
      <vt:lpstr>청해진 해운의 조직문화?</vt:lpstr>
      <vt:lpstr>선급회사 및 운항관리자(검사 및 관리감독)</vt:lpstr>
      <vt:lpstr>해양경찰 (구조 책임자) </vt:lpstr>
      <vt:lpstr>해양경찰 (구조 책임자)</vt:lpstr>
      <vt:lpstr>규제의 문제</vt:lpstr>
      <vt:lpstr>규제의 문제</vt:lpstr>
      <vt:lpstr>규제의 문제</vt:lpstr>
      <vt:lpstr>조사의 한계 </vt:lpstr>
      <vt:lpstr>세월호 참사의 징후 </vt:lpstr>
      <vt:lpstr>비정규직 인천공항 소방대</vt:lpstr>
      <vt:lpstr>안전교육 못 받는 KTX승무원</vt:lpstr>
      <vt:lpstr>대형마트의 방화셔터</vt:lpstr>
      <vt:lpstr>2003 대구지하철 화재 당시</vt:lpstr>
      <vt:lpstr>규제완화, 민영화 정책 유지?</vt:lpstr>
      <vt:lpstr>안전산업 육성 위한 안전대책?</vt:lpstr>
      <vt:lpstr>2015 살인기업 선정식</vt:lpstr>
      <vt:lpstr>기업의 탐욕을 통제하자: 기업살인법(기업처벌법) </vt:lpstr>
      <vt:lpstr>기업의 탐욕을 통제하자: 기업살인법(기업처벌법) </vt:lpstr>
      <vt:lpstr>노동자에게 안전을 책임질 인력과 권한을</vt:lpstr>
      <vt:lpstr>알 권리와 참여할 권리를 보장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역대 재난사례로 본  세월호 참사와  사회운동의 대안</dc:title>
  <dc:creator>pssp</dc:creator>
  <cp:lastModifiedBy>pssp</cp:lastModifiedBy>
  <cp:revision>142</cp:revision>
  <cp:lastPrinted>2015-06-17T02:43:09Z</cp:lastPrinted>
  <dcterms:created xsi:type="dcterms:W3CDTF">2014-06-09T09:56:10Z</dcterms:created>
  <dcterms:modified xsi:type="dcterms:W3CDTF">2015-06-17T08:25:11Z</dcterms:modified>
</cp:coreProperties>
</file>